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D-42D7-9967-304497D42372}"/>
            </c:ext>
          </c:extLst>
        </c:ser>
        <c:ser>
          <c:idx val="1"/>
          <c:order val="1"/>
          <c:tx>
            <c:strRef>
              <c:f>'Partida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0D-42D7-9967-304497D42372}"/>
            </c:ext>
          </c:extLst>
        </c:ser>
        <c:ser>
          <c:idx val="2"/>
          <c:order val="2"/>
          <c:tx>
            <c:strRef>
              <c:f>'Partida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0D-42D7-9967-304497D42372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0D-42D7-9967-304497D42372}"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0D-42D7-9967-304497D42372}"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0D-42D7-9967-304497D42372}"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0D-42D7-9967-304497D42372}"/>
                </c:ext>
              </c:extLst>
            </c:dLbl>
            <c:dLbl>
              <c:idx val="5"/>
              <c:layout>
                <c:manualLayout>
                  <c:x val="-9.3567251461988299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0D-42D7-9967-304497D42372}"/>
                </c:ext>
              </c:extLst>
            </c:dLbl>
            <c:dLbl>
              <c:idx val="6"/>
              <c:layout>
                <c:manualLayout>
                  <c:x val="-8.8369070825211268E-2"/>
                  <c:y val="-7.889546351084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0D-42D7-9967-304497D42372}"/>
                </c:ext>
              </c:extLst>
            </c:dLbl>
            <c:dLbl>
              <c:idx val="7"/>
              <c:layout>
                <c:manualLayout>
                  <c:x val="-8.057179987004548E-2"/>
                  <c:y val="-8.2840236686390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0D-42D7-9967-304497D42372}"/>
                </c:ext>
              </c:extLst>
            </c:dLbl>
            <c:dLbl>
              <c:idx val="8"/>
              <c:layout>
                <c:manualLayout>
                  <c:x val="-6.757634827810266E-2"/>
                  <c:y val="-8.678500986193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0D-42D7-9967-304497D42372}"/>
                </c:ext>
              </c:extLst>
            </c:dLbl>
            <c:dLbl>
              <c:idx val="9"/>
              <c:layout>
                <c:manualLayout>
                  <c:x val="-7.5373619233268449E-2"/>
                  <c:y val="-8.284023668639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0D-42D7-9967-304497D42372}"/>
                </c:ext>
              </c:extLst>
            </c:dLbl>
            <c:dLbl>
              <c:idx val="10"/>
              <c:layout>
                <c:manualLayout>
                  <c:x val="-5.9779077322937066E-2"/>
                  <c:y val="-9.4674556213017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0D-42D7-9967-304497D42372}"/>
                </c:ext>
              </c:extLst>
            </c:dLbl>
            <c:dLbl>
              <c:idx val="11"/>
              <c:layout>
                <c:manualLayout>
                  <c:x val="-3.0864201281253195E-2"/>
                  <c:y val="-5.643817353627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E0D-42D7-9967-304497D42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22'!$D$32:$O$32</c:f>
              <c:numCache>
                <c:formatCode>0.0%</c:formatCode>
                <c:ptCount val="12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  <c:pt idx="7">
                  <c:v>0.46750019263771914</c:v>
                </c:pt>
                <c:pt idx="8">
                  <c:v>0.55012148407497041</c:v>
                </c:pt>
                <c:pt idx="9">
                  <c:v>0.62160604037065659</c:v>
                </c:pt>
                <c:pt idx="10">
                  <c:v>0.72545557845164776</c:v>
                </c:pt>
                <c:pt idx="11">
                  <c:v>0.9020895557053149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E0D-42D7-9967-304497D42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377624"/>
        <c:axId val="453370960"/>
      </c:lineChart>
      <c:catAx>
        <c:axId val="45337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3370960"/>
        <c:crosses val="autoZero"/>
        <c:auto val="1"/>
        <c:lblAlgn val="ctr"/>
        <c:lblOffset val="100"/>
        <c:tickLblSkip val="1"/>
        <c:noMultiLvlLbl val="0"/>
      </c:catAx>
      <c:valAx>
        <c:axId val="4533709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33776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1-431B-8106-6F4009C6D381}"/>
            </c:ext>
          </c:extLst>
        </c:ser>
        <c:ser>
          <c:idx val="1"/>
          <c:order val="1"/>
          <c:tx>
            <c:strRef>
              <c:f>'Partida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1-431B-8106-6F4009C6D381}"/>
            </c:ext>
          </c:extLst>
        </c:ser>
        <c:ser>
          <c:idx val="2"/>
          <c:order val="2"/>
          <c:tx>
            <c:strRef>
              <c:f>'Partida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22'!$D$36:$O$36</c:f>
              <c:numCache>
                <c:formatCode>0.0%</c:formatCode>
                <c:ptCount val="12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  <c:pt idx="7">
                  <c:v>7.7624581679475377E-2</c:v>
                </c:pt>
                <c:pt idx="8">
                  <c:v>9.69265191669368E-2</c:v>
                </c:pt>
                <c:pt idx="9">
                  <c:v>9.1089867105594011E-2</c:v>
                </c:pt>
                <c:pt idx="10">
                  <c:v>0.10384953808099115</c:v>
                </c:pt>
                <c:pt idx="11">
                  <c:v>0.17699435879896624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1-431B-8106-6F4009C6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3371744"/>
        <c:axId val="453371352"/>
      </c:barChart>
      <c:catAx>
        <c:axId val="4533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3371352"/>
        <c:crosses val="autoZero"/>
        <c:auto val="0"/>
        <c:lblAlgn val="ctr"/>
        <c:lblOffset val="100"/>
        <c:noMultiLvlLbl val="0"/>
      </c:catAx>
      <c:valAx>
        <c:axId val="4533713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3371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164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0188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688031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8438" y="151312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8438" y="2324374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5BCA8D-4D9F-4A63-AE53-1E61FF9D8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26522"/>
              </p:ext>
            </p:extLst>
          </p:nvPr>
        </p:nvGraphicFramePr>
        <p:xfrm>
          <a:off x="648438" y="2855238"/>
          <a:ext cx="7860247" cy="2035595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1500280539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1040513457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3388790186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274610851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86344549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121539669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84713527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3569078004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4110938804"/>
                    </a:ext>
                  </a:extLst>
                </a:gridCol>
              </a:tblGrid>
              <a:tr h="277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14760"/>
                  </a:ext>
                </a:extLst>
              </a:tr>
              <a:tr h="1522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06832"/>
                  </a:ext>
                </a:extLst>
              </a:tr>
              <a:tr h="364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02198"/>
                  </a:ext>
                </a:extLst>
              </a:tr>
              <a:tr h="27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152957"/>
                  </a:ext>
                </a:extLst>
              </a:tr>
              <a:tr h="27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708939"/>
                  </a:ext>
                </a:extLst>
              </a:tr>
              <a:tr h="27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06922"/>
                  </a:ext>
                </a:extLst>
              </a:tr>
              <a:tr h="27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3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3042" y="599810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0506" y="156804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042" y="233291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9F19E85-4E5C-434B-BFA1-A2BEA5E8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259453"/>
              </p:ext>
            </p:extLst>
          </p:nvPr>
        </p:nvGraphicFramePr>
        <p:xfrm>
          <a:off x="640506" y="2730630"/>
          <a:ext cx="7860247" cy="3152268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3493549547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62601056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1314446755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3814769918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458943832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108253852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35722178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534166551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4272775551"/>
                    </a:ext>
                  </a:extLst>
                </a:gridCol>
              </a:tblGrid>
              <a:tr h="1715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649368"/>
                  </a:ext>
                </a:extLst>
              </a:tr>
              <a:tr h="5253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06280"/>
                  </a:ext>
                </a:extLst>
              </a:tr>
              <a:tr h="225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9.469.042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37428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171267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50209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222724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81829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70696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15689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22967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30588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09778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725493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363034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553231"/>
                  </a:ext>
                </a:extLst>
              </a:tr>
              <a:tr h="17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2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697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43163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46975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65526"/>
              </p:ext>
            </p:extLst>
          </p:nvPr>
        </p:nvGraphicFramePr>
        <p:xfrm>
          <a:off x="457200" y="2420888"/>
          <a:ext cx="8229599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0892" y="135585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380042"/>
              </p:ext>
            </p:extLst>
          </p:nvPr>
        </p:nvGraphicFramePr>
        <p:xfrm>
          <a:off x="430892" y="2454148"/>
          <a:ext cx="8229599" cy="32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004" y="1327386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978" y="5665715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2116" y="2060848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86F4464-9337-432E-AF9D-675EDFFB5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64428"/>
              </p:ext>
            </p:extLst>
          </p:nvPr>
        </p:nvGraphicFramePr>
        <p:xfrm>
          <a:off x="507004" y="2708920"/>
          <a:ext cx="7764399" cy="2448273"/>
        </p:xfrm>
        <a:graphic>
          <a:graphicData uri="http://schemas.openxmlformats.org/drawingml/2006/table">
            <a:tbl>
              <a:tblPr/>
              <a:tblGrid>
                <a:gridCol w="831063">
                  <a:extLst>
                    <a:ext uri="{9D8B030D-6E8A-4147-A177-3AD203B41FA5}">
                      <a16:colId xmlns:a16="http://schemas.microsoft.com/office/drawing/2014/main" val="2736321525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212748389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1181257193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376097156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916509264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388390344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3494708333"/>
                    </a:ext>
                  </a:extLst>
                </a:gridCol>
              </a:tblGrid>
              <a:tr h="2259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532857"/>
                  </a:ext>
                </a:extLst>
              </a:tr>
              <a:tr h="4003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43001"/>
                  </a:ext>
                </a:extLst>
              </a:tr>
              <a:tr h="240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26.694.670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24.080.983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811886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21075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1460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123254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3.004.879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258362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05163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60181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4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511" y="1694789"/>
            <a:ext cx="76099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66375" y="596376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0511" y="2400851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902EB4-3DB5-480C-911E-D4D34E899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44465"/>
              </p:ext>
            </p:extLst>
          </p:nvPr>
        </p:nvGraphicFramePr>
        <p:xfrm>
          <a:off x="714864" y="2924944"/>
          <a:ext cx="7609988" cy="2376264"/>
        </p:xfrm>
        <a:graphic>
          <a:graphicData uri="http://schemas.openxmlformats.org/drawingml/2006/table">
            <a:tbl>
              <a:tblPr/>
              <a:tblGrid>
                <a:gridCol w="805799">
                  <a:extLst>
                    <a:ext uri="{9D8B030D-6E8A-4147-A177-3AD203B41FA5}">
                      <a16:colId xmlns:a16="http://schemas.microsoft.com/office/drawing/2014/main" val="4118534415"/>
                    </a:ext>
                  </a:extLst>
                </a:gridCol>
                <a:gridCol w="297664">
                  <a:extLst>
                    <a:ext uri="{9D8B030D-6E8A-4147-A177-3AD203B41FA5}">
                      <a16:colId xmlns:a16="http://schemas.microsoft.com/office/drawing/2014/main" val="97060539"/>
                    </a:ext>
                  </a:extLst>
                </a:gridCol>
                <a:gridCol w="2561718">
                  <a:extLst>
                    <a:ext uri="{9D8B030D-6E8A-4147-A177-3AD203B41FA5}">
                      <a16:colId xmlns:a16="http://schemas.microsoft.com/office/drawing/2014/main" val="4174043883"/>
                    </a:ext>
                  </a:extLst>
                </a:gridCol>
                <a:gridCol w="805799">
                  <a:extLst>
                    <a:ext uri="{9D8B030D-6E8A-4147-A177-3AD203B41FA5}">
                      <a16:colId xmlns:a16="http://schemas.microsoft.com/office/drawing/2014/main" val="2252446954"/>
                    </a:ext>
                  </a:extLst>
                </a:gridCol>
                <a:gridCol w="805799">
                  <a:extLst>
                    <a:ext uri="{9D8B030D-6E8A-4147-A177-3AD203B41FA5}">
                      <a16:colId xmlns:a16="http://schemas.microsoft.com/office/drawing/2014/main" val="2355415118"/>
                    </a:ext>
                  </a:extLst>
                </a:gridCol>
                <a:gridCol w="805799">
                  <a:extLst>
                    <a:ext uri="{9D8B030D-6E8A-4147-A177-3AD203B41FA5}">
                      <a16:colId xmlns:a16="http://schemas.microsoft.com/office/drawing/2014/main" val="2117477291"/>
                    </a:ext>
                  </a:extLst>
                </a:gridCol>
                <a:gridCol w="805799">
                  <a:extLst>
                    <a:ext uri="{9D8B030D-6E8A-4147-A177-3AD203B41FA5}">
                      <a16:colId xmlns:a16="http://schemas.microsoft.com/office/drawing/2014/main" val="4227953360"/>
                    </a:ext>
                  </a:extLst>
                </a:gridCol>
                <a:gridCol w="721611">
                  <a:extLst>
                    <a:ext uri="{9D8B030D-6E8A-4147-A177-3AD203B41FA5}">
                      <a16:colId xmlns:a16="http://schemas.microsoft.com/office/drawing/2014/main" val="3852101863"/>
                    </a:ext>
                  </a:extLst>
                </a:gridCol>
              </a:tblGrid>
              <a:tr h="21005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84364"/>
                  </a:ext>
                </a:extLst>
              </a:tr>
              <a:tr h="328214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69095"/>
                  </a:ext>
                </a:extLst>
              </a:tr>
              <a:tr h="275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26.694.670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24.080.983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574542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8.717.934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89905"/>
                  </a:ext>
                </a:extLst>
              </a:tr>
              <a:tr h="301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91649"/>
                  </a:ext>
                </a:extLst>
              </a:tr>
              <a:tr h="301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827818"/>
                  </a:ext>
                </a:extLst>
              </a:tr>
              <a:tr h="301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77810"/>
                  </a:ext>
                </a:extLst>
              </a:tr>
              <a:tr h="301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9.469.042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73" y="6281910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3773" y="1258903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2104638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95C38A-36C9-484C-B96C-7DF076AA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784021"/>
              </p:ext>
            </p:extLst>
          </p:nvPr>
        </p:nvGraphicFramePr>
        <p:xfrm>
          <a:off x="482780" y="2379729"/>
          <a:ext cx="8229602" cy="3902187"/>
        </p:xfrm>
        <a:graphic>
          <a:graphicData uri="http://schemas.openxmlformats.org/drawingml/2006/table">
            <a:tbl>
              <a:tblPr/>
              <a:tblGrid>
                <a:gridCol w="754803">
                  <a:extLst>
                    <a:ext uri="{9D8B030D-6E8A-4147-A177-3AD203B41FA5}">
                      <a16:colId xmlns:a16="http://schemas.microsoft.com/office/drawing/2014/main" val="3688753252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3512391674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2073896307"/>
                    </a:ext>
                  </a:extLst>
                </a:gridCol>
                <a:gridCol w="3221993">
                  <a:extLst>
                    <a:ext uri="{9D8B030D-6E8A-4147-A177-3AD203B41FA5}">
                      <a16:colId xmlns:a16="http://schemas.microsoft.com/office/drawing/2014/main" val="107345362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759569104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3315045061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862074249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1335510975"/>
                    </a:ext>
                  </a:extLst>
                </a:gridCol>
                <a:gridCol w="675942">
                  <a:extLst>
                    <a:ext uri="{9D8B030D-6E8A-4147-A177-3AD203B41FA5}">
                      <a16:colId xmlns:a16="http://schemas.microsoft.com/office/drawing/2014/main" val="1789126837"/>
                    </a:ext>
                  </a:extLst>
                </a:gridCol>
              </a:tblGrid>
              <a:tr h="1585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34731"/>
                  </a:ext>
                </a:extLst>
              </a:tr>
              <a:tr h="4855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79595"/>
                  </a:ext>
                </a:extLst>
              </a:tr>
              <a:tr h="208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8.717.934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3491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7.711.380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184.787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7.605.048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11124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1.003.068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-152.528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817.248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89837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6118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5651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62145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19768"/>
                  </a:ext>
                </a:extLst>
              </a:tr>
              <a:tr h="21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95238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60363"/>
                  </a:ext>
                </a:extLst>
              </a:tr>
              <a:tr h="295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96417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07430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65956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5544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1791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23883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151678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43055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94034"/>
                  </a:ext>
                </a:extLst>
              </a:tr>
              <a:tr h="15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52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600718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1392" y="160570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2" y="237137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C8F137-C58F-499B-B73A-227081FBA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59369"/>
              </p:ext>
            </p:extLst>
          </p:nvPr>
        </p:nvGraphicFramePr>
        <p:xfrm>
          <a:off x="631391" y="3008568"/>
          <a:ext cx="7848872" cy="2148625"/>
        </p:xfrm>
        <a:graphic>
          <a:graphicData uri="http://schemas.openxmlformats.org/drawingml/2006/table">
            <a:tbl>
              <a:tblPr/>
              <a:tblGrid>
                <a:gridCol w="821037">
                  <a:extLst>
                    <a:ext uri="{9D8B030D-6E8A-4147-A177-3AD203B41FA5}">
                      <a16:colId xmlns:a16="http://schemas.microsoft.com/office/drawing/2014/main" val="4029338127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2079852294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3114430405"/>
                    </a:ext>
                  </a:extLst>
                </a:gridCol>
                <a:gridCol w="2401841">
                  <a:extLst>
                    <a:ext uri="{9D8B030D-6E8A-4147-A177-3AD203B41FA5}">
                      <a16:colId xmlns:a16="http://schemas.microsoft.com/office/drawing/2014/main" val="1090826976"/>
                    </a:ext>
                  </a:extLst>
                </a:gridCol>
                <a:gridCol w="821037">
                  <a:extLst>
                    <a:ext uri="{9D8B030D-6E8A-4147-A177-3AD203B41FA5}">
                      <a16:colId xmlns:a16="http://schemas.microsoft.com/office/drawing/2014/main" val="4090344853"/>
                    </a:ext>
                  </a:extLst>
                </a:gridCol>
                <a:gridCol w="821037">
                  <a:extLst>
                    <a:ext uri="{9D8B030D-6E8A-4147-A177-3AD203B41FA5}">
                      <a16:colId xmlns:a16="http://schemas.microsoft.com/office/drawing/2014/main" val="2531221206"/>
                    </a:ext>
                  </a:extLst>
                </a:gridCol>
                <a:gridCol w="821037">
                  <a:extLst>
                    <a:ext uri="{9D8B030D-6E8A-4147-A177-3AD203B41FA5}">
                      <a16:colId xmlns:a16="http://schemas.microsoft.com/office/drawing/2014/main" val="264299422"/>
                    </a:ext>
                  </a:extLst>
                </a:gridCol>
                <a:gridCol w="821037">
                  <a:extLst>
                    <a:ext uri="{9D8B030D-6E8A-4147-A177-3AD203B41FA5}">
                      <a16:colId xmlns:a16="http://schemas.microsoft.com/office/drawing/2014/main" val="727457609"/>
                    </a:ext>
                  </a:extLst>
                </a:gridCol>
                <a:gridCol w="735258">
                  <a:extLst>
                    <a:ext uri="{9D8B030D-6E8A-4147-A177-3AD203B41FA5}">
                      <a16:colId xmlns:a16="http://schemas.microsoft.com/office/drawing/2014/main" val="1166496722"/>
                    </a:ext>
                  </a:extLst>
                </a:gridCol>
              </a:tblGrid>
              <a:tr h="2142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46180"/>
                  </a:ext>
                </a:extLst>
              </a:tr>
              <a:tr h="367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17513"/>
                  </a:ext>
                </a:extLst>
              </a:tr>
              <a:tr h="281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714405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40401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29235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89845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946170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31730"/>
                  </a:ext>
                </a:extLst>
              </a:tr>
              <a:tr h="214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6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052" y="58892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474213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52" y="238972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8B26A3-C9C8-4D32-8758-666F2F2F1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94422"/>
              </p:ext>
            </p:extLst>
          </p:nvPr>
        </p:nvGraphicFramePr>
        <p:xfrm>
          <a:off x="589611" y="2852936"/>
          <a:ext cx="7860247" cy="2658471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3612462365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802308232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952330920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108220834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696543541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3818913757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667029588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259964458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394001012"/>
                    </a:ext>
                  </a:extLst>
                </a:gridCol>
              </a:tblGrid>
              <a:tr h="2508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777520"/>
                  </a:ext>
                </a:extLst>
              </a:tr>
              <a:tr h="3220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27751"/>
                  </a:ext>
                </a:extLst>
              </a:tr>
              <a:tr h="329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85871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502114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962391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210954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81404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97047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38285"/>
                  </a:ext>
                </a:extLst>
              </a:tr>
              <a:tr h="250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1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1378</Words>
  <Application>Microsoft Office PowerPoint</Application>
  <PresentationFormat>Presentación en pantalla (4:3)</PresentationFormat>
  <Paragraphs>692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AL MES DE DICIEMBRE DE 2021 PARTIDA 22: MINISTERIO SECRETARÍA DE LA PRESIDENCIA</vt:lpstr>
      <vt:lpstr>EJECUCIÓN ACUMULADA DE GASTOS A DICIEMBRE DE 2021  PARTIDA 22 MINISTERIO SECRETARÍA GENERAL DE LA PRESIDENCIA</vt:lpstr>
      <vt:lpstr>EJECUCIÓN ACUMULADA DE GASTOS A DICIEMBRE DE 2021  PARTIDA 22 MINISTERIO SECRETARÍA GENERAL DE LA PRESIDENCIA</vt:lpstr>
      <vt:lpstr>COMPORTAMIENTO DE LA EJECUCIÓN ACUMULADA DE GASTOS A DICIEMBRE DE 2021  PARTIDA 22 MINISTERIO SECRETARÍA GENERAL DE LA PRESIDENCIA</vt:lpstr>
      <vt:lpstr>EJECUCIÓN ACUMULADA DE GASTOS A DICIEMBRE DE 2021  PARTIDA 22 MINISTERIO SECRETARÍA GENERAL DE LA PRESIDENCIA</vt:lpstr>
      <vt:lpstr>EJECUCIÓN ACUMULADA DE GASTOS A DICIEMBRE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32</cp:revision>
  <dcterms:created xsi:type="dcterms:W3CDTF">2019-11-13T19:07:15Z</dcterms:created>
  <dcterms:modified xsi:type="dcterms:W3CDTF">2022-03-02T18:43:26Z</dcterms:modified>
</cp:coreProperties>
</file>