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9" r:id="rId3"/>
    <p:sldId id="307" r:id="rId4"/>
    <p:sldId id="301" r:id="rId5"/>
    <p:sldId id="264" r:id="rId6"/>
    <p:sldId id="263" r:id="rId7"/>
    <p:sldId id="316" r:id="rId8"/>
    <p:sldId id="265" r:id="rId9"/>
    <p:sldId id="317" r:id="rId10"/>
    <p:sldId id="267" r:id="rId11"/>
    <p:sldId id="311" r:id="rId12"/>
    <p:sldId id="269" r:id="rId13"/>
    <p:sldId id="314" r:id="rId14"/>
    <p:sldId id="275" r:id="rId15"/>
    <p:sldId id="276" r:id="rId16"/>
    <p:sldId id="300" r:id="rId17"/>
    <p:sldId id="277" r:id="rId18"/>
    <p:sldId id="278" r:id="rId19"/>
    <p:sldId id="306" r:id="rId20"/>
    <p:sldId id="272" r:id="rId21"/>
    <p:sldId id="305" r:id="rId22"/>
    <p:sldId id="308" r:id="rId23"/>
    <p:sldId id="315" r:id="rId24"/>
    <p:sldId id="318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4033" autoAdjust="0"/>
  </p:normalViewPr>
  <p:slideViewPr>
    <p:cSldViewPr>
      <p:cViewPr varScale="1">
        <p:scale>
          <a:sx n="104" d="100"/>
          <a:sy n="104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Distribución Presupuesto Inicial por Subtítulos de Gasto</a:t>
            </a:r>
            <a:endParaRPr lang="es-CL" sz="5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'Partida 21'!$D$68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94-490F-B142-3B98EC6C41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94-490F-B142-3B98EC6C41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94-490F-B142-3B98EC6C41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94-490F-B142-3B98EC6C41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94-490F-B142-3B98EC6C414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21'!$C$69:$C$73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21'!$D$69:$D$73</c:f>
              <c:numCache>
                <c:formatCode>#,##0</c:formatCode>
                <c:ptCount val="5"/>
                <c:pt idx="0">
                  <c:v>79679012</c:v>
                </c:pt>
                <c:pt idx="1">
                  <c:v>14534111</c:v>
                </c:pt>
                <c:pt idx="2">
                  <c:v>537891693</c:v>
                </c:pt>
                <c:pt idx="3">
                  <c:v>118826427</c:v>
                </c:pt>
                <c:pt idx="4">
                  <c:v>8152601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94-490F-B142-3B98EC6C41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657630267778117E-2"/>
          <c:y val="0.78769208901884336"/>
          <c:w val="0.96122163145174166"/>
          <c:h val="0.19578541260558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Distribución Presupuesto Inicial por Capítulo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(en Millones de $)</a:t>
            </a:r>
            <a:endParaRPr lang="es-CL" sz="5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21'!$M$67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21'!$L$68:$L$76</c:f>
              <c:strCache>
                <c:ptCount val="9"/>
                <c:pt idx="0">
                  <c:v>Sub.de Ser.Sociales</c:v>
                </c:pt>
                <c:pt idx="1">
                  <c:v>FOSIS</c:v>
                </c:pt>
                <c:pt idx="2">
                  <c:v>INJUV</c:v>
                </c:pt>
                <c:pt idx="3">
                  <c:v>CONADI</c:v>
                </c:pt>
                <c:pt idx="4">
                  <c:v>SENADIS</c:v>
                </c:pt>
                <c:pt idx="5">
                  <c:v>SENAMA</c:v>
                </c:pt>
                <c:pt idx="6">
                  <c:v>Sub. de Eva. Social</c:v>
                </c:pt>
                <c:pt idx="7">
                  <c:v>Sub.de la Niñez</c:v>
                </c:pt>
                <c:pt idx="8">
                  <c:v>Sis.Prot.Integral a la Infancia</c:v>
                </c:pt>
              </c:strCache>
            </c:strRef>
          </c:cat>
          <c:val>
            <c:numRef>
              <c:f>'Partida 21'!$M$68:$M$76</c:f>
              <c:numCache>
                <c:formatCode>#,##0</c:formatCode>
                <c:ptCount val="9"/>
                <c:pt idx="0">
                  <c:v>421754917000</c:v>
                </c:pt>
                <c:pt idx="1">
                  <c:v>84660469000</c:v>
                </c:pt>
                <c:pt idx="2">
                  <c:v>7708934000</c:v>
                </c:pt>
                <c:pt idx="3">
                  <c:v>114569365000</c:v>
                </c:pt>
                <c:pt idx="4">
                  <c:v>29220013000</c:v>
                </c:pt>
                <c:pt idx="5">
                  <c:v>41903386000</c:v>
                </c:pt>
                <c:pt idx="6">
                  <c:v>21688801000</c:v>
                </c:pt>
                <c:pt idx="7">
                  <c:v>6001950000</c:v>
                </c:pt>
                <c:pt idx="8">
                  <c:v>49726961000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0-463F-86EC-00445B0FF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708416"/>
        <c:axId val="219718400"/>
      </c:barChart>
      <c:catAx>
        <c:axId val="21970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718400"/>
        <c:crosses val="autoZero"/>
        <c:auto val="1"/>
        <c:lblAlgn val="ctr"/>
        <c:lblOffset val="100"/>
        <c:noMultiLvlLbl val="0"/>
      </c:catAx>
      <c:valAx>
        <c:axId val="219718400"/>
        <c:scaling>
          <c:orientation val="minMax"/>
          <c:max val="3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70841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Mensual 2019- 2020 - 2021</a:t>
            </a:r>
            <a:endParaRPr lang="es-CL" sz="400">
              <a:effectLst/>
            </a:endParaRPr>
          </a:p>
        </c:rich>
      </c:tx>
      <c:layout>
        <c:manualLayout>
          <c:xMode val="edge"/>
          <c:yMode val="edge"/>
          <c:x val="0.34818027029226561"/>
          <c:y val="3.9526329235917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113204596087529E-2"/>
          <c:y val="0.12512129654885573"/>
          <c:w val="0.90268140074872072"/>
          <c:h val="0.630072096738840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'Partida 21'!$C$33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21'!$D$32:$O$32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21'!$D$33:$O$33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2.6790190808916901E-2</c:v>
                </c:pt>
                <c:pt idx="2">
                  <c:v>0.1088173099335632</c:v>
                </c:pt>
                <c:pt idx="3">
                  <c:v>0.12295192533533698</c:v>
                </c:pt>
                <c:pt idx="4">
                  <c:v>5.1229723898354604E-2</c:v>
                </c:pt>
                <c:pt idx="5">
                  <c:v>5.7806136080718773E-2</c:v>
                </c:pt>
                <c:pt idx="6">
                  <c:v>6.4378703033053875E-2</c:v>
                </c:pt>
                <c:pt idx="7">
                  <c:v>9.0163887995490771E-2</c:v>
                </c:pt>
                <c:pt idx="8">
                  <c:v>5.4288838558250188E-2</c:v>
                </c:pt>
                <c:pt idx="9">
                  <c:v>5.0409095929547953E-2</c:v>
                </c:pt>
                <c:pt idx="10">
                  <c:v>0.12840258790968745</c:v>
                </c:pt>
                <c:pt idx="11">
                  <c:v>0.11082638126043161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F-47A0-ACE4-BFE635E4E1F0}"/>
            </c:ext>
          </c:extLst>
        </c:ser>
        <c:ser>
          <c:idx val="0"/>
          <c:order val="1"/>
          <c:tx>
            <c:strRef>
              <c:f>'Partida 21'!$C$34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21'!$D$32:$O$32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21'!$D$34:$O$34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9.8407249973095551E-2</c:v>
                </c:pt>
                <c:pt idx="2">
                  <c:v>0.10623642392751623</c:v>
                </c:pt>
                <c:pt idx="3">
                  <c:v>0.12139726043365417</c:v>
                </c:pt>
                <c:pt idx="4">
                  <c:v>3.1267957022966655E-2</c:v>
                </c:pt>
                <c:pt idx="5">
                  <c:v>7.3227634467798591E-2</c:v>
                </c:pt>
                <c:pt idx="6">
                  <c:v>2.9048515434754077E-2</c:v>
                </c:pt>
                <c:pt idx="7">
                  <c:v>4.4743820421543429E-2</c:v>
                </c:pt>
                <c:pt idx="8">
                  <c:v>4.4102459743099967E-2</c:v>
                </c:pt>
                <c:pt idx="9">
                  <c:v>8.3325599623644234E-2</c:v>
                </c:pt>
                <c:pt idx="10">
                  <c:v>0.14437076722136294</c:v>
                </c:pt>
                <c:pt idx="11">
                  <c:v>0.17345231782341503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F-47A0-ACE4-BFE635E4E1F0}"/>
            </c:ext>
          </c:extLst>
        </c:ser>
        <c:ser>
          <c:idx val="1"/>
          <c:order val="2"/>
          <c:tx>
            <c:strRef>
              <c:f>'Partida 21'!$C$35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373444827621289E-3"/>
                  <c:y val="-3.6579784398174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EF-47A0-ACE4-BFE635E4E1F0}"/>
                </c:ext>
              </c:extLst>
            </c:dLbl>
            <c:dLbl>
              <c:idx val="1"/>
              <c:layout>
                <c:manualLayout>
                  <c:x val="8.07468896552425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EF-47A0-ACE4-BFE635E4E1F0}"/>
                </c:ext>
              </c:extLst>
            </c:dLbl>
            <c:dLbl>
              <c:idx val="2"/>
              <c:layout>
                <c:manualLayout>
                  <c:x val="6.0560167241431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EF-47A0-ACE4-BFE635E4E1F0}"/>
                </c:ext>
              </c:extLst>
            </c:dLbl>
            <c:dLbl>
              <c:idx val="3"/>
              <c:layout>
                <c:manualLayout>
                  <c:x val="1.2112033448286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EF-47A0-ACE4-BFE635E4E1F0}"/>
                </c:ext>
              </c:extLst>
            </c:dLbl>
            <c:dLbl>
              <c:idx val="4"/>
              <c:layout>
                <c:manualLayout>
                  <c:x val="8.07468896552425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EF-47A0-ACE4-BFE635E4E1F0}"/>
                </c:ext>
              </c:extLst>
            </c:dLbl>
            <c:dLbl>
              <c:idx val="5"/>
              <c:layout>
                <c:manualLayout>
                  <c:x val="4.03734448276212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EF-47A0-ACE4-BFE635E4E1F0}"/>
                </c:ext>
              </c:extLst>
            </c:dLbl>
            <c:dLbl>
              <c:idx val="6"/>
              <c:layout>
                <c:manualLayout>
                  <c:x val="6.05601672414319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EF-47A0-ACE4-BFE635E4E1F0}"/>
                </c:ext>
              </c:extLst>
            </c:dLbl>
            <c:dLbl>
              <c:idx val="9"/>
              <c:layout>
                <c:manualLayout>
                  <c:x val="6.0560167241431925E-3"/>
                  <c:y val="-1.341243267109731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EF-47A0-ACE4-BFE635E4E1F0}"/>
                </c:ext>
              </c:extLst>
            </c:dLbl>
            <c:dLbl>
              <c:idx val="10"/>
              <c:layout>
                <c:manualLayout>
                  <c:x val="1.211203344828623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EF-47A0-ACE4-BFE635E4E1F0}"/>
                </c:ext>
              </c:extLst>
            </c:dLbl>
            <c:dLbl>
              <c:idx val="11"/>
              <c:layout>
                <c:manualLayout>
                  <c:x val="8.0746889655242578E-3"/>
                  <c:y val="3.35310816777432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EF-47A0-ACE4-BFE635E4E1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21'!$D$32:$O$32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21'!$D$35:$O$35</c:f>
              <c:numCache>
                <c:formatCode>0.0%</c:formatCode>
                <c:ptCount val="12"/>
                <c:pt idx="0">
                  <c:v>0.10561795463532485</c:v>
                </c:pt>
                <c:pt idx="1">
                  <c:v>6.8710200565739871E-2</c:v>
                </c:pt>
                <c:pt idx="2">
                  <c:v>7.2714618679196416E-2</c:v>
                </c:pt>
                <c:pt idx="3">
                  <c:v>8.4394239322953896E-2</c:v>
                </c:pt>
                <c:pt idx="4">
                  <c:v>9.4509912645405106E-2</c:v>
                </c:pt>
                <c:pt idx="5">
                  <c:v>8.6211588221456512E-2</c:v>
                </c:pt>
                <c:pt idx="6">
                  <c:v>7.6370940851611085E-2</c:v>
                </c:pt>
                <c:pt idx="7">
                  <c:v>7.9419532008582538E-2</c:v>
                </c:pt>
                <c:pt idx="8">
                  <c:v>7.7621993791049726E-2</c:v>
                </c:pt>
                <c:pt idx="9">
                  <c:v>5.8009501334077646E-2</c:v>
                </c:pt>
                <c:pt idx="10">
                  <c:v>0.10804085850267461</c:v>
                </c:pt>
                <c:pt idx="11">
                  <c:v>0.18056164432383978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EF-47A0-ACE4-BFE635E4E1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912960"/>
        <c:axId val="219484160"/>
      </c:barChart>
      <c:catAx>
        <c:axId val="1479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484160"/>
        <c:crosses val="autoZero"/>
        <c:auto val="1"/>
        <c:lblAlgn val="ctr"/>
        <c:lblOffset val="100"/>
        <c:noMultiLvlLbl val="0"/>
      </c:catAx>
      <c:valAx>
        <c:axId val="219484160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791296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Acumulada  2019 - 2020 - 2021</a:t>
            </a:r>
            <a:endParaRPr lang="es-CL" sz="1000">
              <a:effectLst/>
            </a:endParaRPr>
          </a:p>
        </c:rich>
      </c:tx>
      <c:layout>
        <c:manualLayout>
          <c:xMode val="edge"/>
          <c:yMode val="edge"/>
          <c:x val="0.30808112324492981"/>
          <c:y val="4.48807788051994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21'!$C$26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21'!$D$26:$O$26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0.16809918043233985</c:v>
                </c:pt>
                <c:pt idx="2">
                  <c:v>0.26653305862701659</c:v>
                </c:pt>
                <c:pt idx="3">
                  <c:v>0.37754740694656347</c:v>
                </c:pt>
                <c:pt idx="4">
                  <c:v>0.42877713084491809</c:v>
                </c:pt>
                <c:pt idx="5">
                  <c:v>0.48655661597238709</c:v>
                </c:pt>
                <c:pt idx="6">
                  <c:v>0.55035810061647039</c:v>
                </c:pt>
                <c:pt idx="7">
                  <c:v>0.63897870235337106</c:v>
                </c:pt>
                <c:pt idx="8">
                  <c:v>0.69173509617061735</c:v>
                </c:pt>
                <c:pt idx="9">
                  <c:v>0.74214419210016525</c:v>
                </c:pt>
                <c:pt idx="10">
                  <c:v>0.87022861357971271</c:v>
                </c:pt>
                <c:pt idx="11">
                  <c:v>0.97861926818656408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F4-40A2-8639-3A81653633A5}"/>
            </c:ext>
          </c:extLst>
        </c:ser>
        <c:ser>
          <c:idx val="0"/>
          <c:order val="1"/>
          <c:tx>
            <c:strRef>
              <c:f>'Partida 21'!$C$27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21'!$D$27:$O$27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0.14956426516803251</c:v>
                </c:pt>
                <c:pt idx="2">
                  <c:v>0.25351168392428625</c:v>
                </c:pt>
                <c:pt idx="3">
                  <c:v>0.3686002240432758</c:v>
                </c:pt>
                <c:pt idx="4">
                  <c:v>0.4081326282775149</c:v>
                </c:pt>
                <c:pt idx="5">
                  <c:v>0.4808975900235119</c:v>
                </c:pt>
                <c:pt idx="6">
                  <c:v>0.39544549731199929</c:v>
                </c:pt>
                <c:pt idx="7">
                  <c:v>0.43836495415073456</c:v>
                </c:pt>
                <c:pt idx="8">
                  <c:v>0.48246498159720663</c:v>
                </c:pt>
                <c:pt idx="9">
                  <c:v>0.59711683943279947</c:v>
                </c:pt>
                <c:pt idx="10">
                  <c:v>0.7420726133695188</c:v>
                </c:pt>
                <c:pt idx="11">
                  <c:v>0.98071207509815472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F4-40A2-8639-3A81653633A5}"/>
            </c:ext>
          </c:extLst>
        </c:ser>
        <c:ser>
          <c:idx val="1"/>
          <c:order val="2"/>
          <c:tx>
            <c:strRef>
              <c:f>'Partida 21'!$C$28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42F4-40A2-8639-3A81653633A5}"/>
              </c:ext>
            </c:extLst>
          </c:dPt>
          <c:dLbls>
            <c:dLbl>
              <c:idx val="0"/>
              <c:layout>
                <c:manualLayout>
                  <c:x val="-2.7722317569285532E-2"/>
                  <c:y val="6.570591474781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F4-40A2-8639-3A81653633A5}"/>
                </c:ext>
              </c:extLst>
            </c:dLbl>
            <c:dLbl>
              <c:idx val="1"/>
              <c:layout>
                <c:manualLayout>
                  <c:x val="-3.1944126620900112E-2"/>
                  <c:y val="3.974522043490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4-40A2-8639-3A81653633A5}"/>
                </c:ext>
              </c:extLst>
            </c:dLbl>
            <c:dLbl>
              <c:idx val="2"/>
              <c:layout>
                <c:manualLayout>
                  <c:x val="-4.2035024154589373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F4-40A2-8639-3A81653633A5}"/>
                </c:ext>
              </c:extLst>
            </c:dLbl>
            <c:dLbl>
              <c:idx val="3"/>
              <c:layout>
                <c:manualLayout>
                  <c:x val="-3.3058415967454867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4-40A2-8639-3A81653633A5}"/>
                </c:ext>
              </c:extLst>
            </c:dLbl>
            <c:dLbl>
              <c:idx val="4"/>
              <c:layout>
                <c:manualLayout>
                  <c:x val="-3.4309051614543604E-2"/>
                  <c:y val="2.5605841703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F4-40A2-8639-3A81653633A5}"/>
                </c:ext>
              </c:extLst>
            </c:dLbl>
            <c:dLbl>
              <c:idx val="5"/>
              <c:layout>
                <c:manualLayout>
                  <c:x val="-4.1354087210780571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F4-40A2-8639-3A81653633A5}"/>
                </c:ext>
              </c:extLst>
            </c:dLbl>
            <c:dLbl>
              <c:idx val="6"/>
              <c:layout>
                <c:manualLayout>
                  <c:x val="-2.9121164846593939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F4-40A2-8639-3A81653633A5}"/>
                </c:ext>
              </c:extLst>
            </c:dLbl>
            <c:dLbl>
              <c:idx val="7"/>
              <c:layout>
                <c:manualLayout>
                  <c:x val="-3.7441497659906474E-2"/>
                  <c:y val="4.023775124832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F4-40A2-8639-3A81653633A5}"/>
                </c:ext>
              </c:extLst>
            </c:dLbl>
            <c:dLbl>
              <c:idx val="8"/>
              <c:layout>
                <c:manualLayout>
                  <c:x val="-3.1185031185031187E-2"/>
                  <c:y val="4.0665410706093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F4-40A2-8639-3A81653633A5}"/>
                </c:ext>
              </c:extLst>
            </c:dLbl>
            <c:dLbl>
              <c:idx val="9"/>
              <c:layout>
                <c:manualLayout>
                  <c:x val="-3.1185005085176711E-2"/>
                  <c:y val="1.8834263093254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F4-40A2-8639-3A81653633A5}"/>
                </c:ext>
              </c:extLst>
            </c:dLbl>
            <c:dLbl>
              <c:idx val="10"/>
              <c:layout>
                <c:manualLayout>
                  <c:x val="-1.4931985761505213E-2"/>
                  <c:y val="-2.194786431726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F4-40A2-8639-3A81653633A5}"/>
                </c:ext>
              </c:extLst>
            </c:dLbl>
            <c:dLbl>
              <c:idx val="11"/>
              <c:layout>
                <c:manualLayout>
                  <c:x val="-1.6640605136028625E-2"/>
                  <c:y val="2.194786431726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F4-40A2-8639-3A81653633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21'!$D$25:$O$25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21'!$D$28:$O$28</c:f>
              <c:numCache>
                <c:formatCode>0.0%</c:formatCode>
                <c:ptCount val="12"/>
                <c:pt idx="0">
                  <c:v>0.10561795463532485</c:v>
                </c:pt>
                <c:pt idx="1">
                  <c:v>0.17416044379263856</c:v>
                </c:pt>
                <c:pt idx="2">
                  <c:v>0.23340493284582653</c:v>
                </c:pt>
                <c:pt idx="3">
                  <c:v>0.3177991721687804</c:v>
                </c:pt>
                <c:pt idx="4">
                  <c:v>0.39931810205801449</c:v>
                </c:pt>
                <c:pt idx="5">
                  <c:v>0.48511592718250446</c:v>
                </c:pt>
                <c:pt idx="6">
                  <c:v>0.55865822565990597</c:v>
                </c:pt>
                <c:pt idx="7">
                  <c:v>0.62825044379820083</c:v>
                </c:pt>
                <c:pt idx="8">
                  <c:v>0.70483263391507189</c:v>
                </c:pt>
                <c:pt idx="9">
                  <c:v>0.71839284340586174</c:v>
                </c:pt>
                <c:pt idx="10">
                  <c:v>0.82599233415801077</c:v>
                </c:pt>
                <c:pt idx="11">
                  <c:v>0.97288311475981981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2F4-40A2-8639-3A8165363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611904"/>
        <c:axId val="219613440"/>
      </c:lineChart>
      <c:catAx>
        <c:axId val="2196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3440"/>
        <c:crosses val="autoZero"/>
        <c:auto val="1"/>
        <c:lblAlgn val="ctr"/>
        <c:lblOffset val="100"/>
        <c:noMultiLvlLbl val="0"/>
      </c:catAx>
      <c:valAx>
        <c:axId val="219613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19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30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23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787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08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68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4912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317790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249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97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07-03-2022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79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07-03-2022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87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07-03-2022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44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08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5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7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4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992888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DICIEMBRE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21: 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2022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65171" y="1124745"/>
            <a:ext cx="8011999" cy="56287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05:  INGRESO ÉTICO FAMILIAR Y SISTEMA CHILE SOLIDARIO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01024" y="1687614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621F824-C89E-4122-AD39-1339A525B12B}"/>
              </a:ext>
            </a:extLst>
          </p:cNvPr>
          <p:cNvSpPr txBox="1">
            <a:spLocks/>
          </p:cNvSpPr>
          <p:nvPr/>
        </p:nvSpPr>
        <p:spPr>
          <a:xfrm>
            <a:off x="533624" y="1725129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1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8CA4A6-96D7-471A-B02B-39FDAD8B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757442"/>
              </p:ext>
            </p:extLst>
          </p:nvPr>
        </p:nvGraphicFramePr>
        <p:xfrm>
          <a:off x="565171" y="2048952"/>
          <a:ext cx="8032048" cy="3353966"/>
        </p:xfrm>
        <a:graphic>
          <a:graphicData uri="http://schemas.openxmlformats.org/drawingml/2006/table">
            <a:tbl>
              <a:tblPr/>
              <a:tblGrid>
                <a:gridCol w="269171">
                  <a:extLst>
                    <a:ext uri="{9D8B030D-6E8A-4147-A177-3AD203B41FA5}">
                      <a16:colId xmlns:a16="http://schemas.microsoft.com/office/drawing/2014/main" val="1307910413"/>
                    </a:ext>
                  </a:extLst>
                </a:gridCol>
                <a:gridCol w="269171">
                  <a:extLst>
                    <a:ext uri="{9D8B030D-6E8A-4147-A177-3AD203B41FA5}">
                      <a16:colId xmlns:a16="http://schemas.microsoft.com/office/drawing/2014/main" val="20023093"/>
                    </a:ext>
                  </a:extLst>
                </a:gridCol>
                <a:gridCol w="269171">
                  <a:extLst>
                    <a:ext uri="{9D8B030D-6E8A-4147-A177-3AD203B41FA5}">
                      <a16:colId xmlns:a16="http://schemas.microsoft.com/office/drawing/2014/main" val="3491259861"/>
                    </a:ext>
                  </a:extLst>
                </a:gridCol>
                <a:gridCol w="3036242">
                  <a:extLst>
                    <a:ext uri="{9D8B030D-6E8A-4147-A177-3AD203B41FA5}">
                      <a16:colId xmlns:a16="http://schemas.microsoft.com/office/drawing/2014/main" val="580077374"/>
                    </a:ext>
                  </a:extLst>
                </a:gridCol>
                <a:gridCol w="721377">
                  <a:extLst>
                    <a:ext uri="{9D8B030D-6E8A-4147-A177-3AD203B41FA5}">
                      <a16:colId xmlns:a16="http://schemas.microsoft.com/office/drawing/2014/main" val="778299457"/>
                    </a:ext>
                  </a:extLst>
                </a:gridCol>
                <a:gridCol w="721377">
                  <a:extLst>
                    <a:ext uri="{9D8B030D-6E8A-4147-A177-3AD203B41FA5}">
                      <a16:colId xmlns:a16="http://schemas.microsoft.com/office/drawing/2014/main" val="2447973972"/>
                    </a:ext>
                  </a:extLst>
                </a:gridCol>
                <a:gridCol w="721377">
                  <a:extLst>
                    <a:ext uri="{9D8B030D-6E8A-4147-A177-3AD203B41FA5}">
                      <a16:colId xmlns:a16="http://schemas.microsoft.com/office/drawing/2014/main" val="371748820"/>
                    </a:ext>
                  </a:extLst>
                </a:gridCol>
                <a:gridCol w="721377">
                  <a:extLst>
                    <a:ext uri="{9D8B030D-6E8A-4147-A177-3AD203B41FA5}">
                      <a16:colId xmlns:a16="http://schemas.microsoft.com/office/drawing/2014/main" val="985025307"/>
                    </a:ext>
                  </a:extLst>
                </a:gridCol>
                <a:gridCol w="656776">
                  <a:extLst>
                    <a:ext uri="{9D8B030D-6E8A-4147-A177-3AD203B41FA5}">
                      <a16:colId xmlns:a16="http://schemas.microsoft.com/office/drawing/2014/main" val="2281934788"/>
                    </a:ext>
                  </a:extLst>
                </a:gridCol>
                <a:gridCol w="646009">
                  <a:extLst>
                    <a:ext uri="{9D8B030D-6E8A-4147-A177-3AD203B41FA5}">
                      <a16:colId xmlns:a16="http://schemas.microsoft.com/office/drawing/2014/main" val="4972836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88185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799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222.887.968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246.966.859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24.078.891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246.504.611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175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222.886.968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216.653.432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-6.233.536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216.300.708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377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18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PRODEMU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503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74.649.823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84.252.582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9.602.759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84.252.574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16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- JUNAEB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1.072.683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174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Ayudas Técnicas - SENADIS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1.767.223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1.767.223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1.767.223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04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- JUNAEB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4.212.824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34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16.383.729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16.383.729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16.383.730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276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 - Subsecretaría de Educación Parvularia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252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Proempleo - Subsecretaría del Trabajo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3.787.784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842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Media - JUNAEB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922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Empleo a la Mujer, Ley N° 20.595 - SENCE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44.906.400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54.509.159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9.602.759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54.509.159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209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147.522.658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131.686.363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-15.836.295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131.333.647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476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Bonificación Ley N° 20.595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87.000.816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72.227.960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-14.772.856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72.076.969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34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Chile Solidario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05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Identificación Chile Solidario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8893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Bonos Art. 2° Transitorio, Ley N° 19.949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20.457.157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95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Integral al Adulto Mayor Chile Solidario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9.091.148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9.091.148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9.090.240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59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Personas en Situación de Calle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5.030.457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-1.722.741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3.273.145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49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Familias para el Autoconsumo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43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Eje (Ley N° 20.595)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1.843.620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9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45361" y="1169064"/>
            <a:ext cx="803562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05:  INGRESO ÉTICO FAMILIAR Y SISTEMA CHILE SOLIDARIO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01024" y="1687614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00666DB-95DF-41BB-8914-FE8A7392E315}"/>
              </a:ext>
            </a:extLst>
          </p:cNvPr>
          <p:cNvSpPr txBox="1">
            <a:spLocks/>
          </p:cNvSpPr>
          <p:nvPr/>
        </p:nvSpPr>
        <p:spPr>
          <a:xfrm>
            <a:off x="500054" y="1797080"/>
            <a:ext cx="8080932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4BCE190-00E7-40E0-97A7-8988B5FAC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95413"/>
              </p:ext>
            </p:extLst>
          </p:nvPr>
        </p:nvGraphicFramePr>
        <p:xfrm>
          <a:off x="545361" y="2138088"/>
          <a:ext cx="8011003" cy="2051996"/>
        </p:xfrm>
        <a:graphic>
          <a:graphicData uri="http://schemas.openxmlformats.org/drawingml/2006/table">
            <a:tbl>
              <a:tblPr/>
              <a:tblGrid>
                <a:gridCol w="268466">
                  <a:extLst>
                    <a:ext uri="{9D8B030D-6E8A-4147-A177-3AD203B41FA5}">
                      <a16:colId xmlns:a16="http://schemas.microsoft.com/office/drawing/2014/main" val="1393297660"/>
                    </a:ext>
                  </a:extLst>
                </a:gridCol>
                <a:gridCol w="268466">
                  <a:extLst>
                    <a:ext uri="{9D8B030D-6E8A-4147-A177-3AD203B41FA5}">
                      <a16:colId xmlns:a16="http://schemas.microsoft.com/office/drawing/2014/main" val="1630847482"/>
                    </a:ext>
                  </a:extLst>
                </a:gridCol>
                <a:gridCol w="268466">
                  <a:extLst>
                    <a:ext uri="{9D8B030D-6E8A-4147-A177-3AD203B41FA5}">
                      <a16:colId xmlns:a16="http://schemas.microsoft.com/office/drawing/2014/main" val="1138754274"/>
                    </a:ext>
                  </a:extLst>
                </a:gridCol>
                <a:gridCol w="3028286">
                  <a:extLst>
                    <a:ext uri="{9D8B030D-6E8A-4147-A177-3AD203B41FA5}">
                      <a16:colId xmlns:a16="http://schemas.microsoft.com/office/drawing/2014/main" val="2144060933"/>
                    </a:ext>
                  </a:extLst>
                </a:gridCol>
                <a:gridCol w="719487">
                  <a:extLst>
                    <a:ext uri="{9D8B030D-6E8A-4147-A177-3AD203B41FA5}">
                      <a16:colId xmlns:a16="http://schemas.microsoft.com/office/drawing/2014/main" val="3399062213"/>
                    </a:ext>
                  </a:extLst>
                </a:gridCol>
                <a:gridCol w="719487">
                  <a:extLst>
                    <a:ext uri="{9D8B030D-6E8A-4147-A177-3AD203B41FA5}">
                      <a16:colId xmlns:a16="http://schemas.microsoft.com/office/drawing/2014/main" val="3420102253"/>
                    </a:ext>
                  </a:extLst>
                </a:gridCol>
                <a:gridCol w="719487">
                  <a:extLst>
                    <a:ext uri="{9D8B030D-6E8A-4147-A177-3AD203B41FA5}">
                      <a16:colId xmlns:a16="http://schemas.microsoft.com/office/drawing/2014/main" val="212661236"/>
                    </a:ext>
                  </a:extLst>
                </a:gridCol>
                <a:gridCol w="719487">
                  <a:extLst>
                    <a:ext uri="{9D8B030D-6E8A-4147-A177-3AD203B41FA5}">
                      <a16:colId xmlns:a16="http://schemas.microsoft.com/office/drawing/2014/main" val="2591032782"/>
                    </a:ext>
                  </a:extLst>
                </a:gridCol>
                <a:gridCol w="655055">
                  <a:extLst>
                    <a:ext uri="{9D8B030D-6E8A-4147-A177-3AD203B41FA5}">
                      <a16:colId xmlns:a16="http://schemas.microsoft.com/office/drawing/2014/main" val="4144891520"/>
                    </a:ext>
                  </a:extLst>
                </a:gridCol>
                <a:gridCol w="644316">
                  <a:extLst>
                    <a:ext uri="{9D8B030D-6E8A-4147-A177-3AD203B41FA5}">
                      <a16:colId xmlns:a16="http://schemas.microsoft.com/office/drawing/2014/main" val="3333622331"/>
                    </a:ext>
                  </a:extLst>
                </a:gridCol>
              </a:tblGrid>
              <a:tr h="1287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210119"/>
                  </a:ext>
                </a:extLst>
              </a:tr>
              <a:tr h="3379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289301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Niños(as) y Adolescentes con un Adulto Significativo Privado de Libertad (Ley N° 20.595)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5.827.283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5.796.868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99830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para Niños(as) con Cuidadores Principales Temporeras(os)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59333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Generación de Microemprendimiento Indígena Urbano Chile Solidario - CONADI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46238"/>
                  </a:ext>
                </a:extLst>
              </a:tr>
              <a:tr h="1287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6.279.601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6.279.601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6.279.600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3306"/>
                  </a:ext>
                </a:extLst>
              </a:tr>
              <a:tr h="1287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6.279.601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6.279.601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6.279.600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87672"/>
                  </a:ext>
                </a:extLst>
              </a:tr>
              <a:tr h="1287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943261"/>
                  </a:ext>
                </a:extLst>
              </a:tr>
              <a:tr h="1287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29533"/>
                  </a:ext>
                </a:extLst>
              </a:tr>
              <a:tr h="1287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23.924.303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2392430,3%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41324"/>
                  </a:ext>
                </a:extLst>
              </a:tr>
              <a:tr h="1287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23.924.303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2392430,3%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617836"/>
                  </a:ext>
                </a:extLst>
              </a:tr>
              <a:tr h="1287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753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01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1717" y="1148980"/>
            <a:ext cx="807465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02. PROGRAMA 01:  FONDO DE SOLIDARIDAD E INVERSIÓN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8B584F60-3A47-4FEF-9E9F-524A91DCB05C}"/>
              </a:ext>
            </a:extLst>
          </p:cNvPr>
          <p:cNvSpPr txBox="1">
            <a:spLocks/>
          </p:cNvSpPr>
          <p:nvPr/>
        </p:nvSpPr>
        <p:spPr>
          <a:xfrm>
            <a:off x="452062" y="1764963"/>
            <a:ext cx="8118403" cy="313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1156F2-F121-4CF2-8F17-766BA394F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87146"/>
              </p:ext>
            </p:extLst>
          </p:nvPr>
        </p:nvGraphicFramePr>
        <p:xfrm>
          <a:off x="501717" y="2078909"/>
          <a:ext cx="8068749" cy="4107221"/>
        </p:xfrm>
        <a:graphic>
          <a:graphicData uri="http://schemas.openxmlformats.org/drawingml/2006/table">
            <a:tbl>
              <a:tblPr/>
              <a:tblGrid>
                <a:gridCol w="270401">
                  <a:extLst>
                    <a:ext uri="{9D8B030D-6E8A-4147-A177-3AD203B41FA5}">
                      <a16:colId xmlns:a16="http://schemas.microsoft.com/office/drawing/2014/main" val="192253894"/>
                    </a:ext>
                  </a:extLst>
                </a:gridCol>
                <a:gridCol w="270401">
                  <a:extLst>
                    <a:ext uri="{9D8B030D-6E8A-4147-A177-3AD203B41FA5}">
                      <a16:colId xmlns:a16="http://schemas.microsoft.com/office/drawing/2014/main" val="1112341703"/>
                    </a:ext>
                  </a:extLst>
                </a:gridCol>
                <a:gridCol w="270401">
                  <a:extLst>
                    <a:ext uri="{9D8B030D-6E8A-4147-A177-3AD203B41FA5}">
                      <a16:colId xmlns:a16="http://schemas.microsoft.com/office/drawing/2014/main" val="3542302694"/>
                    </a:ext>
                  </a:extLst>
                </a:gridCol>
                <a:gridCol w="3050116">
                  <a:extLst>
                    <a:ext uri="{9D8B030D-6E8A-4147-A177-3AD203B41FA5}">
                      <a16:colId xmlns:a16="http://schemas.microsoft.com/office/drawing/2014/main" val="110276798"/>
                    </a:ext>
                  </a:extLst>
                </a:gridCol>
                <a:gridCol w="724673">
                  <a:extLst>
                    <a:ext uri="{9D8B030D-6E8A-4147-A177-3AD203B41FA5}">
                      <a16:colId xmlns:a16="http://schemas.microsoft.com/office/drawing/2014/main" val="1629030704"/>
                    </a:ext>
                  </a:extLst>
                </a:gridCol>
                <a:gridCol w="724673">
                  <a:extLst>
                    <a:ext uri="{9D8B030D-6E8A-4147-A177-3AD203B41FA5}">
                      <a16:colId xmlns:a16="http://schemas.microsoft.com/office/drawing/2014/main" val="2686273920"/>
                    </a:ext>
                  </a:extLst>
                </a:gridCol>
                <a:gridCol w="724673">
                  <a:extLst>
                    <a:ext uri="{9D8B030D-6E8A-4147-A177-3AD203B41FA5}">
                      <a16:colId xmlns:a16="http://schemas.microsoft.com/office/drawing/2014/main" val="43013202"/>
                    </a:ext>
                  </a:extLst>
                </a:gridCol>
                <a:gridCol w="724673">
                  <a:extLst>
                    <a:ext uri="{9D8B030D-6E8A-4147-A177-3AD203B41FA5}">
                      <a16:colId xmlns:a16="http://schemas.microsoft.com/office/drawing/2014/main" val="2510600067"/>
                    </a:ext>
                  </a:extLst>
                </a:gridCol>
                <a:gridCol w="659777">
                  <a:extLst>
                    <a:ext uri="{9D8B030D-6E8A-4147-A177-3AD203B41FA5}">
                      <a16:colId xmlns:a16="http://schemas.microsoft.com/office/drawing/2014/main" val="350346150"/>
                    </a:ext>
                  </a:extLst>
                </a:gridCol>
                <a:gridCol w="648961">
                  <a:extLst>
                    <a:ext uri="{9D8B030D-6E8A-4147-A177-3AD203B41FA5}">
                      <a16:colId xmlns:a16="http://schemas.microsoft.com/office/drawing/2014/main" val="36021615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685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891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84.660.469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89.222.976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4.562.507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88.177.637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274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18.032.187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19.637.846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1.605.659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19.262.770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03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2.263.093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2.196.753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428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468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11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25.603.107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24.864.609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-738.498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24.669.416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69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73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 FOSIS - Compromiso País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93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24.755.351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24.016.853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-738.498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23.837.699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065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Acompañamiento Familiar Integral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23.251.990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22.895.988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584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Eje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1.030.775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1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2.186.115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2.186.115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510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2.186.115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2.186.115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84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02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61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297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31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37.918.004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38.145.667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37.854.762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032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37.023.547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37.251.210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36.976.990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976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Emprendimiento y Microfinanzas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31.015.869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31.015.869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30.866.419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638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Social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5.054.957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5.174.364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17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Empleabilidad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Financiera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441.471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640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66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Acción Local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22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9275890,0%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36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9275890,0%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61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21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7185" y="1196752"/>
            <a:ext cx="7985258" cy="56067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02. PROGRAMA 02:  APOYO A ORGANIZACIONES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449DF461-F268-4197-8E33-32B510BAB298}"/>
              </a:ext>
            </a:extLst>
          </p:cNvPr>
          <p:cNvSpPr txBox="1">
            <a:spLocks/>
          </p:cNvSpPr>
          <p:nvPr/>
        </p:nvSpPr>
        <p:spPr>
          <a:xfrm>
            <a:off x="563278" y="1849753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3071D8-3F66-466C-ADE0-BBD88D09A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42680"/>
              </p:ext>
            </p:extLst>
          </p:nvPr>
        </p:nvGraphicFramePr>
        <p:xfrm>
          <a:off x="563278" y="2172300"/>
          <a:ext cx="7985255" cy="1286718"/>
        </p:xfrm>
        <a:graphic>
          <a:graphicData uri="http://schemas.openxmlformats.org/drawingml/2006/table">
            <a:tbl>
              <a:tblPr/>
              <a:tblGrid>
                <a:gridCol w="267603">
                  <a:extLst>
                    <a:ext uri="{9D8B030D-6E8A-4147-A177-3AD203B41FA5}">
                      <a16:colId xmlns:a16="http://schemas.microsoft.com/office/drawing/2014/main" val="263936376"/>
                    </a:ext>
                  </a:extLst>
                </a:gridCol>
                <a:gridCol w="267603">
                  <a:extLst>
                    <a:ext uri="{9D8B030D-6E8A-4147-A177-3AD203B41FA5}">
                      <a16:colId xmlns:a16="http://schemas.microsoft.com/office/drawing/2014/main" val="3486673329"/>
                    </a:ext>
                  </a:extLst>
                </a:gridCol>
                <a:gridCol w="267603">
                  <a:extLst>
                    <a:ext uri="{9D8B030D-6E8A-4147-A177-3AD203B41FA5}">
                      <a16:colId xmlns:a16="http://schemas.microsoft.com/office/drawing/2014/main" val="1014880914"/>
                    </a:ext>
                  </a:extLst>
                </a:gridCol>
                <a:gridCol w="3018554">
                  <a:extLst>
                    <a:ext uri="{9D8B030D-6E8A-4147-A177-3AD203B41FA5}">
                      <a16:colId xmlns:a16="http://schemas.microsoft.com/office/drawing/2014/main" val="1261516311"/>
                    </a:ext>
                  </a:extLst>
                </a:gridCol>
                <a:gridCol w="717174">
                  <a:extLst>
                    <a:ext uri="{9D8B030D-6E8A-4147-A177-3AD203B41FA5}">
                      <a16:colId xmlns:a16="http://schemas.microsoft.com/office/drawing/2014/main" val="2644161506"/>
                    </a:ext>
                  </a:extLst>
                </a:gridCol>
                <a:gridCol w="717174">
                  <a:extLst>
                    <a:ext uri="{9D8B030D-6E8A-4147-A177-3AD203B41FA5}">
                      <a16:colId xmlns:a16="http://schemas.microsoft.com/office/drawing/2014/main" val="1340324331"/>
                    </a:ext>
                  </a:extLst>
                </a:gridCol>
                <a:gridCol w="717174">
                  <a:extLst>
                    <a:ext uri="{9D8B030D-6E8A-4147-A177-3AD203B41FA5}">
                      <a16:colId xmlns:a16="http://schemas.microsoft.com/office/drawing/2014/main" val="255055488"/>
                    </a:ext>
                  </a:extLst>
                </a:gridCol>
                <a:gridCol w="717174">
                  <a:extLst>
                    <a:ext uri="{9D8B030D-6E8A-4147-A177-3AD203B41FA5}">
                      <a16:colId xmlns:a16="http://schemas.microsoft.com/office/drawing/2014/main" val="2906170148"/>
                    </a:ext>
                  </a:extLst>
                </a:gridCol>
                <a:gridCol w="652950">
                  <a:extLst>
                    <a:ext uri="{9D8B030D-6E8A-4147-A177-3AD203B41FA5}">
                      <a16:colId xmlns:a16="http://schemas.microsoft.com/office/drawing/2014/main" val="413563033"/>
                    </a:ext>
                  </a:extLst>
                </a:gridCol>
                <a:gridCol w="642246">
                  <a:extLst>
                    <a:ext uri="{9D8B030D-6E8A-4147-A177-3AD203B41FA5}">
                      <a16:colId xmlns:a16="http://schemas.microsoft.com/office/drawing/2014/main" val="4012691386"/>
                    </a:ext>
                  </a:extLst>
                </a:gridCol>
              </a:tblGrid>
              <a:tr h="124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61824"/>
                  </a:ext>
                </a:extLst>
              </a:tr>
              <a:tr h="3798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629878"/>
                  </a:ext>
                </a:extLst>
              </a:tr>
              <a:tr h="1627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2.411.885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86555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26578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73830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74577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633072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Organizaciones Productivas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37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32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1113" y="1124744"/>
            <a:ext cx="7986762" cy="56067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05. PROGRAMA 01:  INSTITUTO NACIONAL DE LA JUVENTUD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64C02CEF-6D0C-46E5-A8A2-8BD23EE56E20}"/>
              </a:ext>
            </a:extLst>
          </p:cNvPr>
          <p:cNvSpPr txBox="1">
            <a:spLocks/>
          </p:cNvSpPr>
          <p:nvPr/>
        </p:nvSpPr>
        <p:spPr>
          <a:xfrm>
            <a:off x="580658" y="1759859"/>
            <a:ext cx="8069112" cy="228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4C6A07-E3C6-4B05-BD98-C07CABED7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97733"/>
              </p:ext>
            </p:extLst>
          </p:nvPr>
        </p:nvGraphicFramePr>
        <p:xfrm>
          <a:off x="580658" y="2063280"/>
          <a:ext cx="7977217" cy="3071714"/>
        </p:xfrm>
        <a:graphic>
          <a:graphicData uri="http://schemas.openxmlformats.org/drawingml/2006/table">
            <a:tbl>
              <a:tblPr/>
              <a:tblGrid>
                <a:gridCol w="265464">
                  <a:extLst>
                    <a:ext uri="{9D8B030D-6E8A-4147-A177-3AD203B41FA5}">
                      <a16:colId xmlns:a16="http://schemas.microsoft.com/office/drawing/2014/main" val="999294876"/>
                    </a:ext>
                  </a:extLst>
                </a:gridCol>
                <a:gridCol w="265464">
                  <a:extLst>
                    <a:ext uri="{9D8B030D-6E8A-4147-A177-3AD203B41FA5}">
                      <a16:colId xmlns:a16="http://schemas.microsoft.com/office/drawing/2014/main" val="1238976015"/>
                    </a:ext>
                  </a:extLst>
                </a:gridCol>
                <a:gridCol w="265464">
                  <a:extLst>
                    <a:ext uri="{9D8B030D-6E8A-4147-A177-3AD203B41FA5}">
                      <a16:colId xmlns:a16="http://schemas.microsoft.com/office/drawing/2014/main" val="3721740038"/>
                    </a:ext>
                  </a:extLst>
                </a:gridCol>
                <a:gridCol w="3050191">
                  <a:extLst>
                    <a:ext uri="{9D8B030D-6E8A-4147-A177-3AD203B41FA5}">
                      <a16:colId xmlns:a16="http://schemas.microsoft.com/office/drawing/2014/main" val="3532399938"/>
                    </a:ext>
                  </a:extLst>
                </a:gridCol>
                <a:gridCol w="711446">
                  <a:extLst>
                    <a:ext uri="{9D8B030D-6E8A-4147-A177-3AD203B41FA5}">
                      <a16:colId xmlns:a16="http://schemas.microsoft.com/office/drawing/2014/main" val="1106240925"/>
                    </a:ext>
                  </a:extLst>
                </a:gridCol>
                <a:gridCol w="711446">
                  <a:extLst>
                    <a:ext uri="{9D8B030D-6E8A-4147-A177-3AD203B41FA5}">
                      <a16:colId xmlns:a16="http://schemas.microsoft.com/office/drawing/2014/main" val="3196794347"/>
                    </a:ext>
                  </a:extLst>
                </a:gridCol>
                <a:gridCol w="711446">
                  <a:extLst>
                    <a:ext uri="{9D8B030D-6E8A-4147-A177-3AD203B41FA5}">
                      <a16:colId xmlns:a16="http://schemas.microsoft.com/office/drawing/2014/main" val="4036420312"/>
                    </a:ext>
                  </a:extLst>
                </a:gridCol>
                <a:gridCol w="711446">
                  <a:extLst>
                    <a:ext uri="{9D8B030D-6E8A-4147-A177-3AD203B41FA5}">
                      <a16:colId xmlns:a16="http://schemas.microsoft.com/office/drawing/2014/main" val="3561204833"/>
                    </a:ext>
                  </a:extLst>
                </a:gridCol>
                <a:gridCol w="647734">
                  <a:extLst>
                    <a:ext uri="{9D8B030D-6E8A-4147-A177-3AD203B41FA5}">
                      <a16:colId xmlns:a16="http://schemas.microsoft.com/office/drawing/2014/main" val="1708028564"/>
                    </a:ext>
                  </a:extLst>
                </a:gridCol>
                <a:gridCol w="637116">
                  <a:extLst>
                    <a:ext uri="{9D8B030D-6E8A-4147-A177-3AD203B41FA5}">
                      <a16:colId xmlns:a16="http://schemas.microsoft.com/office/drawing/2014/main" val="3408621606"/>
                    </a:ext>
                  </a:extLst>
                </a:gridCol>
              </a:tblGrid>
              <a:tr h="1260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895995"/>
                  </a:ext>
                </a:extLst>
              </a:tr>
              <a:tr h="385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976718"/>
                  </a:ext>
                </a:extLst>
              </a:tr>
              <a:tr h="165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7.708.934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8.014.817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305.883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7.900.800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4188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4.496.762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4.380.081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-116.681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4.357.024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1057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724.277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821.466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821.300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1757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59015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711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2.470.074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2.375.074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2.346.294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8821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2.470.074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2.375.074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2.346.294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95009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Físico y Mental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597.073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597.073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593.198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385876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Vocacional y Laboral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408.729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408.729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408.480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2068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Cívico y Social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1.233.116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1.230.127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1.207.889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12626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Observatorio de Juventud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231.156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139.145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-92.011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136.727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20219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120.010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120.010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1426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120.010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120.010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8424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33.842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33.838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56441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0924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1070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34172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0714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13280,6%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05531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13280,6%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37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9327" y="1139239"/>
            <a:ext cx="809499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06. PROGRAMA 01:  CORPORACIÓN NACIONAL DE DESARROLLO INDÍGENA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1897" y="1759676"/>
            <a:ext cx="8094996" cy="2562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					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433442-A89A-45E1-A90B-1864EA3F3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54108"/>
              </p:ext>
            </p:extLst>
          </p:nvPr>
        </p:nvGraphicFramePr>
        <p:xfrm>
          <a:off x="509327" y="2076018"/>
          <a:ext cx="8094995" cy="4036421"/>
        </p:xfrm>
        <a:graphic>
          <a:graphicData uri="http://schemas.openxmlformats.org/drawingml/2006/table">
            <a:tbl>
              <a:tblPr/>
              <a:tblGrid>
                <a:gridCol w="266634">
                  <a:extLst>
                    <a:ext uri="{9D8B030D-6E8A-4147-A177-3AD203B41FA5}">
                      <a16:colId xmlns:a16="http://schemas.microsoft.com/office/drawing/2014/main" val="2390263486"/>
                    </a:ext>
                  </a:extLst>
                </a:gridCol>
                <a:gridCol w="266634">
                  <a:extLst>
                    <a:ext uri="{9D8B030D-6E8A-4147-A177-3AD203B41FA5}">
                      <a16:colId xmlns:a16="http://schemas.microsoft.com/office/drawing/2014/main" val="543639429"/>
                    </a:ext>
                  </a:extLst>
                </a:gridCol>
                <a:gridCol w="266634">
                  <a:extLst>
                    <a:ext uri="{9D8B030D-6E8A-4147-A177-3AD203B41FA5}">
                      <a16:colId xmlns:a16="http://schemas.microsoft.com/office/drawing/2014/main" val="3218322614"/>
                    </a:ext>
                  </a:extLst>
                </a:gridCol>
                <a:gridCol w="3146275">
                  <a:extLst>
                    <a:ext uri="{9D8B030D-6E8A-4147-A177-3AD203B41FA5}">
                      <a16:colId xmlns:a16="http://schemas.microsoft.com/office/drawing/2014/main" val="3939285963"/>
                    </a:ext>
                  </a:extLst>
                </a:gridCol>
                <a:gridCol w="714578">
                  <a:extLst>
                    <a:ext uri="{9D8B030D-6E8A-4147-A177-3AD203B41FA5}">
                      <a16:colId xmlns:a16="http://schemas.microsoft.com/office/drawing/2014/main" val="3561441980"/>
                    </a:ext>
                  </a:extLst>
                </a:gridCol>
                <a:gridCol w="714578">
                  <a:extLst>
                    <a:ext uri="{9D8B030D-6E8A-4147-A177-3AD203B41FA5}">
                      <a16:colId xmlns:a16="http://schemas.microsoft.com/office/drawing/2014/main" val="3105637721"/>
                    </a:ext>
                  </a:extLst>
                </a:gridCol>
                <a:gridCol w="714578">
                  <a:extLst>
                    <a:ext uri="{9D8B030D-6E8A-4147-A177-3AD203B41FA5}">
                      <a16:colId xmlns:a16="http://schemas.microsoft.com/office/drawing/2014/main" val="3846946783"/>
                    </a:ext>
                  </a:extLst>
                </a:gridCol>
                <a:gridCol w="714578">
                  <a:extLst>
                    <a:ext uri="{9D8B030D-6E8A-4147-A177-3AD203B41FA5}">
                      <a16:colId xmlns:a16="http://schemas.microsoft.com/office/drawing/2014/main" val="1514627002"/>
                    </a:ext>
                  </a:extLst>
                </a:gridCol>
                <a:gridCol w="650585">
                  <a:extLst>
                    <a:ext uri="{9D8B030D-6E8A-4147-A177-3AD203B41FA5}">
                      <a16:colId xmlns:a16="http://schemas.microsoft.com/office/drawing/2014/main" val="1270635988"/>
                    </a:ext>
                  </a:extLst>
                </a:gridCol>
                <a:gridCol w="639921">
                  <a:extLst>
                    <a:ext uri="{9D8B030D-6E8A-4147-A177-3AD203B41FA5}">
                      <a16:colId xmlns:a16="http://schemas.microsoft.com/office/drawing/2014/main" val="3490663962"/>
                    </a:ext>
                  </a:extLst>
                </a:gridCol>
              </a:tblGrid>
              <a:tr h="1273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27160"/>
                  </a:ext>
                </a:extLst>
              </a:tr>
              <a:tr h="390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188767"/>
                  </a:ext>
                </a:extLst>
              </a:tr>
              <a:tr h="1671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114.569.365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147.303.345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32.733.980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143.979.669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825400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11.246.469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12.254.550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1.008.081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12.039.840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94875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1.396.888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1.460.262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63.374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1.447.817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76707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634245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61607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16.939.494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16.689.875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-249.619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16.363.597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03204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9.849.931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9.735.312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-114.619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9.409.034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65933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Indígena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6.330.995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6.229.661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-101.334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6.099.294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424678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Cultura y Educación Indígena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2.063.179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2.063.179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2.042.907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06189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Protección del Medio Ambiente y Recursos Naturales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61.213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61.213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53.688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84790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 a los Pueblos Indígenas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989.852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976.567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-13.285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808.543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129935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y Pueblos Indígenas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404.692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404.692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404.602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86193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5.261.686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5.126.686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5.126.686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84872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4.301.046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4.301.046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4.301.046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58935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Bienes Nacionales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551.554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416.554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416.554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86820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409.086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409.086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409.086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240559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1.827.877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1.827.877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1.827.877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307131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Turismo y Pueblos Indígenas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796.419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796.419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796.419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604840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Protección Ambiental Indígena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202.283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30951"/>
                  </a:ext>
                </a:extLst>
              </a:tr>
              <a:tr h="167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Cofinanciados de Apoyo al Fondo de Desarrollo Indígena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448.079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448.079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448.079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32598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Fondo de Cultura y Educación  Indígena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381.096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381.096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381.096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221720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940502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982300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325.837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325.837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315.607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471848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325.837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325.837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315.607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246792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94060"/>
                  </a:ext>
                </a:extLst>
              </a:tr>
              <a:tr h="1273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10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5184" y="1210655"/>
            <a:ext cx="8027255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06. PROGRAMA 01:  CORPORACIÓN NACIONAL DE DESARROLLO INDÍGENA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184" y="1838097"/>
            <a:ext cx="8027255" cy="289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					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EF32D7A-9CC7-488A-B4E5-38DF1029F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42530"/>
              </p:ext>
            </p:extLst>
          </p:nvPr>
        </p:nvGraphicFramePr>
        <p:xfrm>
          <a:off x="505184" y="2127211"/>
          <a:ext cx="8027255" cy="2099966"/>
        </p:xfrm>
        <a:graphic>
          <a:graphicData uri="http://schemas.openxmlformats.org/drawingml/2006/table">
            <a:tbl>
              <a:tblPr/>
              <a:tblGrid>
                <a:gridCol w="264403">
                  <a:extLst>
                    <a:ext uri="{9D8B030D-6E8A-4147-A177-3AD203B41FA5}">
                      <a16:colId xmlns:a16="http://schemas.microsoft.com/office/drawing/2014/main" val="1014776263"/>
                    </a:ext>
                  </a:extLst>
                </a:gridCol>
                <a:gridCol w="264403">
                  <a:extLst>
                    <a:ext uri="{9D8B030D-6E8A-4147-A177-3AD203B41FA5}">
                      <a16:colId xmlns:a16="http://schemas.microsoft.com/office/drawing/2014/main" val="422661244"/>
                    </a:ext>
                  </a:extLst>
                </a:gridCol>
                <a:gridCol w="264403">
                  <a:extLst>
                    <a:ext uri="{9D8B030D-6E8A-4147-A177-3AD203B41FA5}">
                      <a16:colId xmlns:a16="http://schemas.microsoft.com/office/drawing/2014/main" val="3622803662"/>
                    </a:ext>
                  </a:extLst>
                </a:gridCol>
                <a:gridCol w="3119947">
                  <a:extLst>
                    <a:ext uri="{9D8B030D-6E8A-4147-A177-3AD203B41FA5}">
                      <a16:colId xmlns:a16="http://schemas.microsoft.com/office/drawing/2014/main" val="2361550664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1935438642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1718858310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26950888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1040928242"/>
                    </a:ext>
                  </a:extLst>
                </a:gridCol>
                <a:gridCol w="645141">
                  <a:extLst>
                    <a:ext uri="{9D8B030D-6E8A-4147-A177-3AD203B41FA5}">
                      <a16:colId xmlns:a16="http://schemas.microsoft.com/office/drawing/2014/main" val="3671485045"/>
                    </a:ext>
                  </a:extLst>
                </a:gridCol>
                <a:gridCol w="634566">
                  <a:extLst>
                    <a:ext uri="{9D8B030D-6E8A-4147-A177-3AD203B41FA5}">
                      <a16:colId xmlns:a16="http://schemas.microsoft.com/office/drawing/2014/main" val="4027769736"/>
                    </a:ext>
                  </a:extLst>
                </a:gridCol>
              </a:tblGrid>
              <a:tr h="1228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49817"/>
                  </a:ext>
                </a:extLst>
              </a:tr>
              <a:tr h="3686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29451"/>
                  </a:ext>
                </a:extLst>
              </a:tr>
              <a:tr h="122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80.908.423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79.295.277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-1.613.146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76.804.547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15458"/>
                  </a:ext>
                </a:extLst>
              </a:tr>
              <a:tr h="122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71.317.927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69.704.781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-1.613.146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67.214.051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033009"/>
                  </a:ext>
                </a:extLst>
              </a:tr>
              <a:tr h="138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Tierras y Aguas Indígenas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63.128.404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60.607.183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-2.521.221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58.176.933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950747"/>
                  </a:ext>
                </a:extLst>
              </a:tr>
              <a:tr h="122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Asociados de Administración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947.314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1.120.389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173.075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1.070.260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39789"/>
                  </a:ext>
                </a:extLst>
              </a:tr>
              <a:tr h="122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Chile Indígena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7.242.209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7.977.209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7.966.858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219152"/>
                  </a:ext>
                </a:extLst>
              </a:tr>
              <a:tr h="122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23990"/>
                  </a:ext>
                </a:extLst>
              </a:tr>
              <a:tr h="122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65073"/>
                  </a:ext>
                </a:extLst>
              </a:tr>
              <a:tr h="1182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405205"/>
                  </a:ext>
                </a:extLst>
              </a:tr>
              <a:tr h="122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Fondo de Tierras y Aguas Indígenas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79777"/>
                  </a:ext>
                </a:extLst>
              </a:tr>
              <a:tr h="122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4.026.698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36.857.261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32.830.563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36.587.979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31353"/>
                  </a:ext>
                </a:extLst>
              </a:tr>
              <a:tr h="122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3.558.696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4.203.548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644.852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4.203.547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24445"/>
                  </a:ext>
                </a:extLst>
              </a:tr>
              <a:tr h="122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466.002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387.447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-78.555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387.446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34357"/>
                  </a:ext>
                </a:extLst>
              </a:tr>
              <a:tr h="122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32.266.266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32.264.266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31.996.986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1599849,3%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6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2862" y="1115877"/>
            <a:ext cx="801618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07. PROGRAMA 01:  SERVICIO NACIONAL DE LA DISCAPACIDAD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3A875F0-0FC5-438B-A42A-35C1BDA76397}"/>
              </a:ext>
            </a:extLst>
          </p:cNvPr>
          <p:cNvSpPr txBox="1">
            <a:spLocks/>
          </p:cNvSpPr>
          <p:nvPr/>
        </p:nvSpPr>
        <p:spPr>
          <a:xfrm>
            <a:off x="490666" y="1724827"/>
            <a:ext cx="8080569" cy="313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55DC32-D604-4AC1-8D50-69B6937C7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35998"/>
              </p:ext>
            </p:extLst>
          </p:nvPr>
        </p:nvGraphicFramePr>
        <p:xfrm>
          <a:off x="518244" y="2038772"/>
          <a:ext cx="8020795" cy="4345314"/>
        </p:xfrm>
        <a:graphic>
          <a:graphicData uri="http://schemas.openxmlformats.org/drawingml/2006/table">
            <a:tbl>
              <a:tblPr/>
              <a:tblGrid>
                <a:gridCol w="268794">
                  <a:extLst>
                    <a:ext uri="{9D8B030D-6E8A-4147-A177-3AD203B41FA5}">
                      <a16:colId xmlns:a16="http://schemas.microsoft.com/office/drawing/2014/main" val="3309561810"/>
                    </a:ext>
                  </a:extLst>
                </a:gridCol>
                <a:gridCol w="268794">
                  <a:extLst>
                    <a:ext uri="{9D8B030D-6E8A-4147-A177-3AD203B41FA5}">
                      <a16:colId xmlns:a16="http://schemas.microsoft.com/office/drawing/2014/main" val="3579167571"/>
                    </a:ext>
                  </a:extLst>
                </a:gridCol>
                <a:gridCol w="268794">
                  <a:extLst>
                    <a:ext uri="{9D8B030D-6E8A-4147-A177-3AD203B41FA5}">
                      <a16:colId xmlns:a16="http://schemas.microsoft.com/office/drawing/2014/main" val="2019898365"/>
                    </a:ext>
                  </a:extLst>
                </a:gridCol>
                <a:gridCol w="3031989">
                  <a:extLst>
                    <a:ext uri="{9D8B030D-6E8A-4147-A177-3AD203B41FA5}">
                      <a16:colId xmlns:a16="http://schemas.microsoft.com/office/drawing/2014/main" val="2902975240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2880382381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3584810789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1389535219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745955831"/>
                    </a:ext>
                  </a:extLst>
                </a:gridCol>
                <a:gridCol w="655856">
                  <a:extLst>
                    <a:ext uri="{9D8B030D-6E8A-4147-A177-3AD203B41FA5}">
                      <a16:colId xmlns:a16="http://schemas.microsoft.com/office/drawing/2014/main" val="3620446208"/>
                    </a:ext>
                  </a:extLst>
                </a:gridCol>
                <a:gridCol w="645104">
                  <a:extLst>
                    <a:ext uri="{9D8B030D-6E8A-4147-A177-3AD203B41FA5}">
                      <a16:colId xmlns:a16="http://schemas.microsoft.com/office/drawing/2014/main" val="4239228710"/>
                    </a:ext>
                  </a:extLst>
                </a:gridCol>
              </a:tblGrid>
              <a:tr h="2296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96283"/>
                  </a:ext>
                </a:extLst>
              </a:tr>
              <a:tr h="3776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99217"/>
                  </a:ext>
                </a:extLst>
              </a:tr>
              <a:tr h="161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29.220.013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34.383.328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5.163.315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34.059.932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24761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5.478.156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5.799.249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321.093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5.795.384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37626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1.064.120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982.042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-82.078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842.652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184525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15.525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48.806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63.895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34912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48.806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63.895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731216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51018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22.601.907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22.601.907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22.440.826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740599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22.593.685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22.593.685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22.432.604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159447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20.422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9.246.004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9.246.004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9.127.673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025591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Ayuda al Niño Limitado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981.369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981.369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981.369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26809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Atención Temprana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904.448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904.448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904.449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47568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a la Justicia de las Personas con Discapacidad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363.199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363.199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363.199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53751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Inclusiva Territorial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471.994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471.994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471.994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79114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Organizaciones Inclusivas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59.089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59.089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55.396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83650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Tránsito a la Vida Independiente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2.075.379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2.075.379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2.041.571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89689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Adultos con Discapacidad en Residencias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8.392.791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8.392.791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8.387.541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13677"/>
                  </a:ext>
                </a:extLst>
              </a:tr>
              <a:tr h="246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Cumplimiento a la Ley de Inserción Laboral de Personas en situación de discapacidad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99.412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99.412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99.412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04764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80511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CEDDIS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91254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680.737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680.737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680.736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69702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680.737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680.737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680.736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153947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17870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84537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40.702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883887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48149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58.724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21360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4.175.019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4.174.019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4.175.019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417501,9%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70617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4.175.019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4.174.019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4.175.019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417501,9%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33508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28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1749" y="1158546"/>
            <a:ext cx="796722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08. PROGRAMA 01:  SERVICIO NACIONAL DEL ADULTO MAYOR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03154" y="1802540"/>
            <a:ext cx="7965817" cy="224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30A9F25-58D1-4C21-805F-A0FFBC4F0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33904"/>
              </p:ext>
            </p:extLst>
          </p:nvPr>
        </p:nvGraphicFramePr>
        <p:xfrm>
          <a:off x="603154" y="2111200"/>
          <a:ext cx="7965817" cy="3974013"/>
        </p:xfrm>
        <a:graphic>
          <a:graphicData uri="http://schemas.openxmlformats.org/drawingml/2006/table">
            <a:tbl>
              <a:tblPr/>
              <a:tblGrid>
                <a:gridCol w="266951">
                  <a:extLst>
                    <a:ext uri="{9D8B030D-6E8A-4147-A177-3AD203B41FA5}">
                      <a16:colId xmlns:a16="http://schemas.microsoft.com/office/drawing/2014/main" val="1431917455"/>
                    </a:ext>
                  </a:extLst>
                </a:gridCol>
                <a:gridCol w="266951">
                  <a:extLst>
                    <a:ext uri="{9D8B030D-6E8A-4147-A177-3AD203B41FA5}">
                      <a16:colId xmlns:a16="http://schemas.microsoft.com/office/drawing/2014/main" val="2355431062"/>
                    </a:ext>
                  </a:extLst>
                </a:gridCol>
                <a:gridCol w="266951">
                  <a:extLst>
                    <a:ext uri="{9D8B030D-6E8A-4147-A177-3AD203B41FA5}">
                      <a16:colId xmlns:a16="http://schemas.microsoft.com/office/drawing/2014/main" val="2412892322"/>
                    </a:ext>
                  </a:extLst>
                </a:gridCol>
                <a:gridCol w="3011206">
                  <a:extLst>
                    <a:ext uri="{9D8B030D-6E8A-4147-A177-3AD203B41FA5}">
                      <a16:colId xmlns:a16="http://schemas.microsoft.com/office/drawing/2014/main" val="2929823330"/>
                    </a:ext>
                  </a:extLst>
                </a:gridCol>
                <a:gridCol w="715429">
                  <a:extLst>
                    <a:ext uri="{9D8B030D-6E8A-4147-A177-3AD203B41FA5}">
                      <a16:colId xmlns:a16="http://schemas.microsoft.com/office/drawing/2014/main" val="3692049423"/>
                    </a:ext>
                  </a:extLst>
                </a:gridCol>
                <a:gridCol w="715429">
                  <a:extLst>
                    <a:ext uri="{9D8B030D-6E8A-4147-A177-3AD203B41FA5}">
                      <a16:colId xmlns:a16="http://schemas.microsoft.com/office/drawing/2014/main" val="1805229978"/>
                    </a:ext>
                  </a:extLst>
                </a:gridCol>
                <a:gridCol w="715429">
                  <a:extLst>
                    <a:ext uri="{9D8B030D-6E8A-4147-A177-3AD203B41FA5}">
                      <a16:colId xmlns:a16="http://schemas.microsoft.com/office/drawing/2014/main" val="4131713357"/>
                    </a:ext>
                  </a:extLst>
                </a:gridCol>
                <a:gridCol w="715429">
                  <a:extLst>
                    <a:ext uri="{9D8B030D-6E8A-4147-A177-3AD203B41FA5}">
                      <a16:colId xmlns:a16="http://schemas.microsoft.com/office/drawing/2014/main" val="676619201"/>
                    </a:ext>
                  </a:extLst>
                </a:gridCol>
                <a:gridCol w="651360">
                  <a:extLst>
                    <a:ext uri="{9D8B030D-6E8A-4147-A177-3AD203B41FA5}">
                      <a16:colId xmlns:a16="http://schemas.microsoft.com/office/drawing/2014/main" val="3584254902"/>
                    </a:ext>
                  </a:extLst>
                </a:gridCol>
                <a:gridCol w="640682">
                  <a:extLst>
                    <a:ext uri="{9D8B030D-6E8A-4147-A177-3AD203B41FA5}">
                      <a16:colId xmlns:a16="http://schemas.microsoft.com/office/drawing/2014/main" val="669325871"/>
                    </a:ext>
                  </a:extLst>
                </a:gridCol>
              </a:tblGrid>
              <a:tr h="1264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327684"/>
                  </a:ext>
                </a:extLst>
              </a:tr>
              <a:tr h="3871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644889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41.903.386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57.798.196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15.894.810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56.819.773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85324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6.370.402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6.908.553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6.746.100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41943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983.504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350539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33.602.465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38.908.562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5.306.097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38.189.894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62200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11009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Protección a la Ancianidad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24081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31.911.842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37.217.939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5.306.097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36.499.330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58350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Nacional del Adulto Mayor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5.108.996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8.440.856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8.232.564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673194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Escuelas de Formación para Dirigentes Mayores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21981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Establecimientos de Larga Estadía para Adultos Mayores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9.714.525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9.421.924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-292.601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9.213.956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743985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Buen Trato al Adulto Mayor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104.752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063690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Condominios de Viviendas Tuteladas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992.326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-134.739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21727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Envejecimiento Activo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2.333.892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2.417.851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298305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Subsidio ELEAM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8.135.740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7.669.557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-466.183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7.585.235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791993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Cuidados Domiciliarios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1.479.960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098587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Centros Diurnos del Adulto Mayor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5.490.506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6.048.249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6.037.740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24425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Voluntariado País de Mayores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67453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Comunas Amigables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807762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388706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Iberoamericana de Seguridad Social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723174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6.052.423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6.052.423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6.052.423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44184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71636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61894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779927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194356"/>
                  </a:ext>
                </a:extLst>
              </a:tr>
              <a:tr h="1343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29039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3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4734" y="1140133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08. PROGRAMA 01:  SERVICIO NACIONAL DEL ADULTO MAYOR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734" y="1795184"/>
            <a:ext cx="7886701" cy="193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4C86AC4-4E1F-47A7-8099-138990BE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12642"/>
              </p:ext>
            </p:extLst>
          </p:nvPr>
        </p:nvGraphicFramePr>
        <p:xfrm>
          <a:off x="554734" y="2110363"/>
          <a:ext cx="7886701" cy="114177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168905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044774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8675470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21246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6223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730305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06429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7302098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9968847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474953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286150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262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44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140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3.795.575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3.794.575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3.767.958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376795,8%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3.795.575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3.794.575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3.767.958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376795,8%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58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99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6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102" y="1105725"/>
            <a:ext cx="814922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10001EA-2C44-4899-8247-871C66D30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597024"/>
              </p:ext>
            </p:extLst>
          </p:nvPr>
        </p:nvGraphicFramePr>
        <p:xfrm>
          <a:off x="542134" y="1974711"/>
          <a:ext cx="3944049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594317-D3C6-40BE-B9FC-A00888CBC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341898"/>
              </p:ext>
            </p:extLst>
          </p:nvPr>
        </p:nvGraphicFramePr>
        <p:xfrm>
          <a:off x="4627539" y="1991313"/>
          <a:ext cx="4004518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309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5808" y="1124744"/>
            <a:ext cx="7996716" cy="5562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09. PROGRAMA 01:  SUBSECRETARÍA DE EVALUACIÓN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924D701-30F3-4216-8613-28C1B7C50C72}"/>
              </a:ext>
            </a:extLst>
          </p:cNvPr>
          <p:cNvSpPr txBox="1">
            <a:spLocks/>
          </p:cNvSpPr>
          <p:nvPr/>
        </p:nvSpPr>
        <p:spPr>
          <a:xfrm>
            <a:off x="528903" y="1714379"/>
            <a:ext cx="8010526" cy="2384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1275697-6312-44BF-9A4A-08C53E62C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89010"/>
              </p:ext>
            </p:extLst>
          </p:nvPr>
        </p:nvGraphicFramePr>
        <p:xfrm>
          <a:off x="528903" y="2060848"/>
          <a:ext cx="8003621" cy="3368403"/>
        </p:xfrm>
        <a:graphic>
          <a:graphicData uri="http://schemas.openxmlformats.org/drawingml/2006/table">
            <a:tbl>
              <a:tblPr/>
              <a:tblGrid>
                <a:gridCol w="268218">
                  <a:extLst>
                    <a:ext uri="{9D8B030D-6E8A-4147-A177-3AD203B41FA5}">
                      <a16:colId xmlns:a16="http://schemas.microsoft.com/office/drawing/2014/main" val="4174509247"/>
                    </a:ext>
                  </a:extLst>
                </a:gridCol>
                <a:gridCol w="268218">
                  <a:extLst>
                    <a:ext uri="{9D8B030D-6E8A-4147-A177-3AD203B41FA5}">
                      <a16:colId xmlns:a16="http://schemas.microsoft.com/office/drawing/2014/main" val="1081371698"/>
                    </a:ext>
                  </a:extLst>
                </a:gridCol>
                <a:gridCol w="268218">
                  <a:extLst>
                    <a:ext uri="{9D8B030D-6E8A-4147-A177-3AD203B41FA5}">
                      <a16:colId xmlns:a16="http://schemas.microsoft.com/office/drawing/2014/main" val="153549526"/>
                    </a:ext>
                  </a:extLst>
                </a:gridCol>
                <a:gridCol w="3025497">
                  <a:extLst>
                    <a:ext uri="{9D8B030D-6E8A-4147-A177-3AD203B41FA5}">
                      <a16:colId xmlns:a16="http://schemas.microsoft.com/office/drawing/2014/main" val="2063349195"/>
                    </a:ext>
                  </a:extLst>
                </a:gridCol>
                <a:gridCol w="718824">
                  <a:extLst>
                    <a:ext uri="{9D8B030D-6E8A-4147-A177-3AD203B41FA5}">
                      <a16:colId xmlns:a16="http://schemas.microsoft.com/office/drawing/2014/main" val="1015210822"/>
                    </a:ext>
                  </a:extLst>
                </a:gridCol>
                <a:gridCol w="718824">
                  <a:extLst>
                    <a:ext uri="{9D8B030D-6E8A-4147-A177-3AD203B41FA5}">
                      <a16:colId xmlns:a16="http://schemas.microsoft.com/office/drawing/2014/main" val="4168241612"/>
                    </a:ext>
                  </a:extLst>
                </a:gridCol>
                <a:gridCol w="718824">
                  <a:extLst>
                    <a:ext uri="{9D8B030D-6E8A-4147-A177-3AD203B41FA5}">
                      <a16:colId xmlns:a16="http://schemas.microsoft.com/office/drawing/2014/main" val="4103331748"/>
                    </a:ext>
                  </a:extLst>
                </a:gridCol>
                <a:gridCol w="718824">
                  <a:extLst>
                    <a:ext uri="{9D8B030D-6E8A-4147-A177-3AD203B41FA5}">
                      <a16:colId xmlns:a16="http://schemas.microsoft.com/office/drawing/2014/main" val="503887701"/>
                    </a:ext>
                  </a:extLst>
                </a:gridCol>
                <a:gridCol w="654451">
                  <a:extLst>
                    <a:ext uri="{9D8B030D-6E8A-4147-A177-3AD203B41FA5}">
                      <a16:colId xmlns:a16="http://schemas.microsoft.com/office/drawing/2014/main" val="608902112"/>
                    </a:ext>
                  </a:extLst>
                </a:gridCol>
                <a:gridCol w="643723">
                  <a:extLst>
                    <a:ext uri="{9D8B030D-6E8A-4147-A177-3AD203B41FA5}">
                      <a16:colId xmlns:a16="http://schemas.microsoft.com/office/drawing/2014/main" val="4095678264"/>
                    </a:ext>
                  </a:extLst>
                </a:gridCol>
              </a:tblGrid>
              <a:tr h="1277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301503"/>
                  </a:ext>
                </a:extLst>
              </a:tr>
              <a:tr h="3911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974932"/>
                  </a:ext>
                </a:extLst>
              </a:tr>
              <a:tr h="1676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21.688.801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23.304.818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23.014.254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781716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9.167.641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1.053.385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10.205.818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23446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4.336.641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-1.349.287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2.691.274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26970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709694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18411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7.526.411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7.641.947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7.633.948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26815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5.271.933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10622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para la Superación de la Pobreza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5.271.922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783624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19.885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543671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48622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Colaboración INE Encuesta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65258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1.943.294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71267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Casen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1.943.294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61324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46062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33986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571890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397601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89878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561.612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76595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48601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70100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23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35351" y="1145417"/>
            <a:ext cx="7984695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10. PROGRAMA 01:  SUBSECRETARÍA DE LA NIÑEZ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D1133A9D-1876-4296-BCD6-7BCA609129F5}"/>
              </a:ext>
            </a:extLst>
          </p:cNvPr>
          <p:cNvSpPr txBox="1">
            <a:spLocks/>
          </p:cNvSpPr>
          <p:nvPr/>
        </p:nvSpPr>
        <p:spPr>
          <a:xfrm>
            <a:off x="535351" y="1762298"/>
            <a:ext cx="7984695" cy="2567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9CDF834-114C-46E5-AAE1-7EBBBC1A5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9258"/>
              </p:ext>
            </p:extLst>
          </p:nvPr>
        </p:nvGraphicFramePr>
        <p:xfrm>
          <a:off x="535350" y="2091056"/>
          <a:ext cx="7984694" cy="2443416"/>
        </p:xfrm>
        <a:graphic>
          <a:graphicData uri="http://schemas.openxmlformats.org/drawingml/2006/table">
            <a:tbl>
              <a:tblPr/>
              <a:tblGrid>
                <a:gridCol w="267584">
                  <a:extLst>
                    <a:ext uri="{9D8B030D-6E8A-4147-A177-3AD203B41FA5}">
                      <a16:colId xmlns:a16="http://schemas.microsoft.com/office/drawing/2014/main" val="2523619799"/>
                    </a:ext>
                  </a:extLst>
                </a:gridCol>
                <a:gridCol w="267584">
                  <a:extLst>
                    <a:ext uri="{9D8B030D-6E8A-4147-A177-3AD203B41FA5}">
                      <a16:colId xmlns:a16="http://schemas.microsoft.com/office/drawing/2014/main" val="3237653308"/>
                    </a:ext>
                  </a:extLst>
                </a:gridCol>
                <a:gridCol w="267584">
                  <a:extLst>
                    <a:ext uri="{9D8B030D-6E8A-4147-A177-3AD203B41FA5}">
                      <a16:colId xmlns:a16="http://schemas.microsoft.com/office/drawing/2014/main" val="669536080"/>
                    </a:ext>
                  </a:extLst>
                </a:gridCol>
                <a:gridCol w="3018342">
                  <a:extLst>
                    <a:ext uri="{9D8B030D-6E8A-4147-A177-3AD203B41FA5}">
                      <a16:colId xmlns:a16="http://schemas.microsoft.com/office/drawing/2014/main" val="1274311272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3276663299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646584769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572271271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4141193617"/>
                    </a:ext>
                  </a:extLst>
                </a:gridCol>
                <a:gridCol w="652904">
                  <a:extLst>
                    <a:ext uri="{9D8B030D-6E8A-4147-A177-3AD203B41FA5}">
                      <a16:colId xmlns:a16="http://schemas.microsoft.com/office/drawing/2014/main" val="567792928"/>
                    </a:ext>
                  </a:extLst>
                </a:gridCol>
                <a:gridCol w="642200">
                  <a:extLst>
                    <a:ext uri="{9D8B030D-6E8A-4147-A177-3AD203B41FA5}">
                      <a16:colId xmlns:a16="http://schemas.microsoft.com/office/drawing/2014/main" val="180239396"/>
                    </a:ext>
                  </a:extLst>
                </a:gridCol>
              </a:tblGrid>
              <a:tr h="1254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37902"/>
                  </a:ext>
                </a:extLst>
              </a:tr>
              <a:tr h="3840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61391"/>
                  </a:ext>
                </a:extLst>
              </a:tr>
              <a:tr h="164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6.001.950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6.368.470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6.173.806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65517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1.438.227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012122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-349.383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3226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22136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68333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Piloto Oficina Local de la Niñez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1.975.230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2.017.662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99993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Acompañamiento Proyecto de Ley Servicio de Protección de la Niñez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414.783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10618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Niños, Niñas y Adolescentes en Situación de Calle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1.158.493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1.164.449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89128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433925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513589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537724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97179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5762680,0%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18354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5762680,0%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036456"/>
                  </a:ext>
                </a:extLst>
              </a:tr>
              <a:tr h="125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806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79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39550" y="1163072"/>
            <a:ext cx="80648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10. PROGRAMA 02:  SISTEMA DE PROTECCIÓN INTEGRAL A LA INFANCIA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0" y="1803592"/>
            <a:ext cx="8064898" cy="257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D861D5-25A4-42C5-813E-AA88115EE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65030"/>
              </p:ext>
            </p:extLst>
          </p:nvPr>
        </p:nvGraphicFramePr>
        <p:xfrm>
          <a:off x="539550" y="2130538"/>
          <a:ext cx="8064898" cy="3031349"/>
        </p:xfrm>
        <a:graphic>
          <a:graphicData uri="http://schemas.openxmlformats.org/drawingml/2006/table">
            <a:tbl>
              <a:tblPr/>
              <a:tblGrid>
                <a:gridCol w="264944">
                  <a:extLst>
                    <a:ext uri="{9D8B030D-6E8A-4147-A177-3AD203B41FA5}">
                      <a16:colId xmlns:a16="http://schemas.microsoft.com/office/drawing/2014/main" val="764922214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614776971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3369402494"/>
                    </a:ext>
                  </a:extLst>
                </a:gridCol>
                <a:gridCol w="3147536">
                  <a:extLst>
                    <a:ext uri="{9D8B030D-6E8A-4147-A177-3AD203B41FA5}">
                      <a16:colId xmlns:a16="http://schemas.microsoft.com/office/drawing/2014/main" val="676936517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3733945232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1516082798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1775908505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1863998084"/>
                    </a:ext>
                  </a:extLst>
                </a:gridCol>
                <a:gridCol w="646464">
                  <a:extLst>
                    <a:ext uri="{9D8B030D-6E8A-4147-A177-3AD203B41FA5}">
                      <a16:colId xmlns:a16="http://schemas.microsoft.com/office/drawing/2014/main" val="4285810012"/>
                    </a:ext>
                  </a:extLst>
                </a:gridCol>
                <a:gridCol w="635866">
                  <a:extLst>
                    <a:ext uri="{9D8B030D-6E8A-4147-A177-3AD203B41FA5}">
                      <a16:colId xmlns:a16="http://schemas.microsoft.com/office/drawing/2014/main" val="87027565"/>
                    </a:ext>
                  </a:extLst>
                </a:gridCol>
              </a:tblGrid>
              <a:tr h="1243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3527"/>
                  </a:ext>
                </a:extLst>
              </a:tr>
              <a:tr h="3808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316"/>
                  </a:ext>
                </a:extLst>
              </a:tr>
              <a:tr h="1632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49.726.961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54.360.675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4.633.714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53.708.535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15941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49.726.461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49.790.522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49.364.816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8911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201.175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77926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Fono Infancia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201.175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72026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35.467.628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35.267.628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35.267.628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801992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Desarrollo Biopsicosocial - Ministerio de Salud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20.448.745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20.448.745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20.448.744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66305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Recién Nacido - Ministerio de Salud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15.018.883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14.818.883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14.818.884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682111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14.057.658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14.371.719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314.061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13.946.013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94092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Intervenciones de Apoyo al Desarrollo Infantil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3.124.872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3.124.872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3.120.466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65067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de Iniciativas para la Infancia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483.349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838.349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838.349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240782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Fortalecimiento Municipal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3.514.304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3.514.304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3.514.304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55673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Diagnóstico de Vulnerabilidad en Pre-escolares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102.374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745421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Educativo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2.870.350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2.676.902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-193.448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2.255.603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65299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Salud Mental Infantil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3.490.598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3.335.598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3.335.598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29559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Aprendizaje Integral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347.509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347.509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347.508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88351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Ayudas Técnicas Chile Crece Contigo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471.811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471.811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471.811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91666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216.578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602798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216.578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09114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4.336.161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4.335.661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4.127.141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825428,2%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34907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4.336.161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4.335.661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4.127.141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825428,2%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212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584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5667" y="1124744"/>
            <a:ext cx="80648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11. PROGRAMA 01:  SISTEMA NACIONAL DE PROTECCIÓN ESPECIALIZADA A LA NIÑEZ Y ADOLESCENCIA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4446" y="1991407"/>
            <a:ext cx="7992889" cy="249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11A3B0A-FAA1-457D-B1D8-9C8C7CFC1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580662"/>
              </p:ext>
            </p:extLst>
          </p:nvPr>
        </p:nvGraphicFramePr>
        <p:xfrm>
          <a:off x="455666" y="2290618"/>
          <a:ext cx="8069498" cy="2559263"/>
        </p:xfrm>
        <a:graphic>
          <a:graphicData uri="http://schemas.openxmlformats.org/drawingml/2006/table">
            <a:tbl>
              <a:tblPr/>
              <a:tblGrid>
                <a:gridCol w="265095">
                  <a:extLst>
                    <a:ext uri="{9D8B030D-6E8A-4147-A177-3AD203B41FA5}">
                      <a16:colId xmlns:a16="http://schemas.microsoft.com/office/drawing/2014/main" val="1969575078"/>
                    </a:ext>
                  </a:extLst>
                </a:gridCol>
                <a:gridCol w="265095">
                  <a:extLst>
                    <a:ext uri="{9D8B030D-6E8A-4147-A177-3AD203B41FA5}">
                      <a16:colId xmlns:a16="http://schemas.microsoft.com/office/drawing/2014/main" val="3383728685"/>
                    </a:ext>
                  </a:extLst>
                </a:gridCol>
                <a:gridCol w="265095">
                  <a:extLst>
                    <a:ext uri="{9D8B030D-6E8A-4147-A177-3AD203B41FA5}">
                      <a16:colId xmlns:a16="http://schemas.microsoft.com/office/drawing/2014/main" val="2998961283"/>
                    </a:ext>
                  </a:extLst>
                </a:gridCol>
                <a:gridCol w="3149331">
                  <a:extLst>
                    <a:ext uri="{9D8B030D-6E8A-4147-A177-3AD203B41FA5}">
                      <a16:colId xmlns:a16="http://schemas.microsoft.com/office/drawing/2014/main" val="3253914467"/>
                    </a:ext>
                  </a:extLst>
                </a:gridCol>
                <a:gridCol w="710455">
                  <a:extLst>
                    <a:ext uri="{9D8B030D-6E8A-4147-A177-3AD203B41FA5}">
                      <a16:colId xmlns:a16="http://schemas.microsoft.com/office/drawing/2014/main" val="25393269"/>
                    </a:ext>
                  </a:extLst>
                </a:gridCol>
                <a:gridCol w="710455">
                  <a:extLst>
                    <a:ext uri="{9D8B030D-6E8A-4147-A177-3AD203B41FA5}">
                      <a16:colId xmlns:a16="http://schemas.microsoft.com/office/drawing/2014/main" val="3497707757"/>
                    </a:ext>
                  </a:extLst>
                </a:gridCol>
                <a:gridCol w="710455">
                  <a:extLst>
                    <a:ext uri="{9D8B030D-6E8A-4147-A177-3AD203B41FA5}">
                      <a16:colId xmlns:a16="http://schemas.microsoft.com/office/drawing/2014/main" val="4275335591"/>
                    </a:ext>
                  </a:extLst>
                </a:gridCol>
                <a:gridCol w="710455">
                  <a:extLst>
                    <a:ext uri="{9D8B030D-6E8A-4147-A177-3AD203B41FA5}">
                      <a16:colId xmlns:a16="http://schemas.microsoft.com/office/drawing/2014/main" val="2602821058"/>
                    </a:ext>
                  </a:extLst>
                </a:gridCol>
                <a:gridCol w="646833">
                  <a:extLst>
                    <a:ext uri="{9D8B030D-6E8A-4147-A177-3AD203B41FA5}">
                      <a16:colId xmlns:a16="http://schemas.microsoft.com/office/drawing/2014/main" val="2305384207"/>
                    </a:ext>
                  </a:extLst>
                </a:gridCol>
                <a:gridCol w="636229">
                  <a:extLst>
                    <a:ext uri="{9D8B030D-6E8A-4147-A177-3AD203B41FA5}">
                      <a16:colId xmlns:a16="http://schemas.microsoft.com/office/drawing/2014/main" val="3019523584"/>
                    </a:ext>
                  </a:extLst>
                </a:gridCol>
              </a:tblGrid>
              <a:tr h="125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493028"/>
                  </a:ext>
                </a:extLst>
              </a:tr>
              <a:tr h="3846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11154"/>
                  </a:ext>
                </a:extLst>
              </a:tr>
              <a:tr h="164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60.542.739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60.542.739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52.393.393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65623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6.873.773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6.873.773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5.579.727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36722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4.250.604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4.250.604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2.221.986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1976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48.003.845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48.003.845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43.319.961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57786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48.003.845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48.003.845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43.319.961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6389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Clínico Especializado y Seguimiento de casos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2.149.916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2.149.916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1.989.688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81263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Intervenciones Ambulatorias de Reparación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25.623.554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25.623.554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22.057.778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154838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y Vinculación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4.391.471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4.391.471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4.203.008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55540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Cuidado Alternativo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12.897.869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12.897.869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12.143.923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4329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Adopción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129.988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129.988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114.964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900845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Protección de Derechos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2.811.047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2.811.047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2.810.600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86364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1.414.517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1.414.517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1.271.719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67808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309.732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309.732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309.041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903902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691.937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691.937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637.807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86115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15.325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858705"/>
                  </a:ext>
                </a:extLst>
              </a:tr>
              <a:tr h="125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389.906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389.906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309.546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429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93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5667" y="1124744"/>
            <a:ext cx="80648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11. PROGRAMA 02:  PROGRAMA CUIDADO ALTERNATIVO DE ADMINISTRACIÓN DIRECTA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4446" y="1991407"/>
            <a:ext cx="7992889" cy="249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83B247-F1A0-441B-A099-A392F1D0E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11868"/>
              </p:ext>
            </p:extLst>
          </p:nvPr>
        </p:nvGraphicFramePr>
        <p:xfrm>
          <a:off x="464446" y="2315982"/>
          <a:ext cx="8056120" cy="1536195"/>
        </p:xfrm>
        <a:graphic>
          <a:graphicData uri="http://schemas.openxmlformats.org/drawingml/2006/table">
            <a:tbl>
              <a:tblPr/>
              <a:tblGrid>
                <a:gridCol w="264656">
                  <a:extLst>
                    <a:ext uri="{9D8B030D-6E8A-4147-A177-3AD203B41FA5}">
                      <a16:colId xmlns:a16="http://schemas.microsoft.com/office/drawing/2014/main" val="644661809"/>
                    </a:ext>
                  </a:extLst>
                </a:gridCol>
                <a:gridCol w="264656">
                  <a:extLst>
                    <a:ext uri="{9D8B030D-6E8A-4147-A177-3AD203B41FA5}">
                      <a16:colId xmlns:a16="http://schemas.microsoft.com/office/drawing/2014/main" val="2676867356"/>
                    </a:ext>
                  </a:extLst>
                </a:gridCol>
                <a:gridCol w="264656">
                  <a:extLst>
                    <a:ext uri="{9D8B030D-6E8A-4147-A177-3AD203B41FA5}">
                      <a16:colId xmlns:a16="http://schemas.microsoft.com/office/drawing/2014/main" val="1560998053"/>
                    </a:ext>
                  </a:extLst>
                </a:gridCol>
                <a:gridCol w="3144110">
                  <a:extLst>
                    <a:ext uri="{9D8B030D-6E8A-4147-A177-3AD203B41FA5}">
                      <a16:colId xmlns:a16="http://schemas.microsoft.com/office/drawing/2014/main" val="276012219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3408127865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899704369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2764674749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865981315"/>
                    </a:ext>
                  </a:extLst>
                </a:gridCol>
                <a:gridCol w="645760">
                  <a:extLst>
                    <a:ext uri="{9D8B030D-6E8A-4147-A177-3AD203B41FA5}">
                      <a16:colId xmlns:a16="http://schemas.microsoft.com/office/drawing/2014/main" val="2551561947"/>
                    </a:ext>
                  </a:extLst>
                </a:gridCol>
                <a:gridCol w="635174">
                  <a:extLst>
                    <a:ext uri="{9D8B030D-6E8A-4147-A177-3AD203B41FA5}">
                      <a16:colId xmlns:a16="http://schemas.microsoft.com/office/drawing/2014/main" val="3703724334"/>
                    </a:ext>
                  </a:extLst>
                </a:gridCol>
              </a:tblGrid>
              <a:tr h="1241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828838"/>
                  </a:ext>
                </a:extLst>
              </a:tr>
              <a:tr h="3801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673029"/>
                  </a:ext>
                </a:extLst>
              </a:tr>
              <a:tr h="162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8.592.258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8.592.258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6.653.147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63505"/>
                  </a:ext>
                </a:extLst>
              </a:tr>
              <a:tr h="124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6.811.697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6.811.697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5.765.936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94114"/>
                  </a:ext>
                </a:extLst>
              </a:tr>
              <a:tr h="124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1.446.284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1.446.284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817.562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28731"/>
                  </a:ext>
                </a:extLst>
              </a:tr>
              <a:tr h="124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334.277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334.277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69.649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98414"/>
                  </a:ext>
                </a:extLst>
              </a:tr>
              <a:tr h="124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85.907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85.907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68.524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42194"/>
                  </a:ext>
                </a:extLst>
              </a:tr>
              <a:tr h="124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25476"/>
                  </a:ext>
                </a:extLst>
              </a:tr>
              <a:tr h="124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67857"/>
                  </a:ext>
                </a:extLst>
              </a:tr>
              <a:tr h="124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0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26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1174764"/>
            <a:ext cx="7848873" cy="5603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F7BEAB2-3A71-4F7A-93E8-36F59B195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690753"/>
              </p:ext>
            </p:extLst>
          </p:nvPr>
        </p:nvGraphicFramePr>
        <p:xfrm>
          <a:off x="539551" y="2348880"/>
          <a:ext cx="7848873" cy="358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3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1139038"/>
            <a:ext cx="7704856" cy="5603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A4A131C-E679-4744-A6BB-8C12A5C74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499090"/>
              </p:ext>
            </p:extLst>
          </p:nvPr>
        </p:nvGraphicFramePr>
        <p:xfrm>
          <a:off x="539552" y="2276872"/>
          <a:ext cx="7704855" cy="3752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47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96488" y="1115680"/>
            <a:ext cx="799857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6488" y="1696772"/>
            <a:ext cx="811583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A74CC4-D9F8-4AE1-9451-6B5E020E1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445828"/>
              </p:ext>
            </p:extLst>
          </p:nvPr>
        </p:nvGraphicFramePr>
        <p:xfrm>
          <a:off x="483380" y="1988840"/>
          <a:ext cx="8011679" cy="2196773"/>
        </p:xfrm>
        <a:graphic>
          <a:graphicData uri="http://schemas.openxmlformats.org/drawingml/2006/table">
            <a:tbl>
              <a:tblPr/>
              <a:tblGrid>
                <a:gridCol w="287363">
                  <a:extLst>
                    <a:ext uri="{9D8B030D-6E8A-4147-A177-3AD203B41FA5}">
                      <a16:colId xmlns:a16="http://schemas.microsoft.com/office/drawing/2014/main" val="2038322232"/>
                    </a:ext>
                  </a:extLst>
                </a:gridCol>
                <a:gridCol w="3241452">
                  <a:extLst>
                    <a:ext uri="{9D8B030D-6E8A-4147-A177-3AD203B41FA5}">
                      <a16:colId xmlns:a16="http://schemas.microsoft.com/office/drawing/2014/main" val="1598646155"/>
                    </a:ext>
                  </a:extLst>
                </a:gridCol>
                <a:gridCol w="770133">
                  <a:extLst>
                    <a:ext uri="{9D8B030D-6E8A-4147-A177-3AD203B41FA5}">
                      <a16:colId xmlns:a16="http://schemas.microsoft.com/office/drawing/2014/main" val="622447677"/>
                    </a:ext>
                  </a:extLst>
                </a:gridCol>
                <a:gridCol w="770133">
                  <a:extLst>
                    <a:ext uri="{9D8B030D-6E8A-4147-A177-3AD203B41FA5}">
                      <a16:colId xmlns:a16="http://schemas.microsoft.com/office/drawing/2014/main" val="536112224"/>
                    </a:ext>
                  </a:extLst>
                </a:gridCol>
                <a:gridCol w="770133">
                  <a:extLst>
                    <a:ext uri="{9D8B030D-6E8A-4147-A177-3AD203B41FA5}">
                      <a16:colId xmlns:a16="http://schemas.microsoft.com/office/drawing/2014/main" val="760064313"/>
                    </a:ext>
                  </a:extLst>
                </a:gridCol>
                <a:gridCol w="770133">
                  <a:extLst>
                    <a:ext uri="{9D8B030D-6E8A-4147-A177-3AD203B41FA5}">
                      <a16:colId xmlns:a16="http://schemas.microsoft.com/office/drawing/2014/main" val="3072125845"/>
                    </a:ext>
                  </a:extLst>
                </a:gridCol>
                <a:gridCol w="701166">
                  <a:extLst>
                    <a:ext uri="{9D8B030D-6E8A-4147-A177-3AD203B41FA5}">
                      <a16:colId xmlns:a16="http://schemas.microsoft.com/office/drawing/2014/main" val="385087260"/>
                    </a:ext>
                  </a:extLst>
                </a:gridCol>
                <a:gridCol w="701166">
                  <a:extLst>
                    <a:ext uri="{9D8B030D-6E8A-4147-A177-3AD203B41FA5}">
                      <a16:colId xmlns:a16="http://schemas.microsoft.com/office/drawing/2014/main" val="1939448978"/>
                    </a:ext>
                  </a:extLst>
                </a:gridCol>
              </a:tblGrid>
              <a:tr h="1362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32896"/>
                  </a:ext>
                </a:extLst>
              </a:tr>
              <a:tr h="4172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33894"/>
                  </a:ext>
                </a:extLst>
              </a:tr>
              <a:tr h="144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759.083.844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982.006.221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222.922.377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955.377.271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269668"/>
                  </a:ext>
                </a:extLst>
              </a:tr>
              <a:tr h="13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79.679.012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100.448.956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20.769.944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96.704.100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43760"/>
                  </a:ext>
                </a:extLst>
              </a:tr>
              <a:tr h="13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14.534.111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18.633.917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4.099.806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15.245.777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26427"/>
                  </a:ext>
                </a:extLst>
              </a:tr>
              <a:tr h="13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790.195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774.659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788.642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722262"/>
                  </a:ext>
                </a:extLst>
              </a:tr>
              <a:tr h="13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537.891.693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633.231.849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95.340.156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618.017.181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68353"/>
                  </a:ext>
                </a:extLst>
              </a:tr>
              <a:tr h="13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20.933.628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20.933.628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20.848.823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22275"/>
                  </a:ext>
                </a:extLst>
              </a:tr>
              <a:tr h="13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807.609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768650"/>
                  </a:ext>
                </a:extLst>
              </a:tr>
              <a:tr h="13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1.767.135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3.886.974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2.119.839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3.229.159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14795"/>
                  </a:ext>
                </a:extLst>
              </a:tr>
              <a:tr h="13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835.840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71267"/>
                  </a:ext>
                </a:extLst>
              </a:tr>
              <a:tr h="13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118.826.427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119.666.944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840.517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116.885.309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751001"/>
                  </a:ext>
                </a:extLst>
              </a:tr>
              <a:tr h="13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5.504.981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82.639.707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77.134.726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82.014.831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37834"/>
                  </a:ext>
                </a:extLst>
              </a:tr>
              <a:tr h="13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4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3089" y="1134305"/>
            <a:ext cx="799226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2I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24A9ADCD-2DBA-403E-9123-FADCB754C5D8}"/>
              </a:ext>
            </a:extLst>
          </p:cNvPr>
          <p:cNvSpPr txBox="1">
            <a:spLocks/>
          </p:cNvSpPr>
          <p:nvPr/>
        </p:nvSpPr>
        <p:spPr>
          <a:xfrm>
            <a:off x="573088" y="1766558"/>
            <a:ext cx="7992263" cy="280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AF93E2-0BD1-4C8D-A677-AC2CF8A63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64253"/>
              </p:ext>
            </p:extLst>
          </p:nvPr>
        </p:nvGraphicFramePr>
        <p:xfrm>
          <a:off x="573088" y="2047311"/>
          <a:ext cx="7991728" cy="3593310"/>
        </p:xfrm>
        <a:graphic>
          <a:graphicData uri="http://schemas.openxmlformats.org/drawingml/2006/table">
            <a:tbl>
              <a:tblPr/>
              <a:tblGrid>
                <a:gridCol w="277106">
                  <a:extLst>
                    <a:ext uri="{9D8B030D-6E8A-4147-A177-3AD203B41FA5}">
                      <a16:colId xmlns:a16="http://schemas.microsoft.com/office/drawing/2014/main" val="3664458022"/>
                    </a:ext>
                  </a:extLst>
                </a:gridCol>
                <a:gridCol w="277106">
                  <a:extLst>
                    <a:ext uri="{9D8B030D-6E8A-4147-A177-3AD203B41FA5}">
                      <a16:colId xmlns:a16="http://schemas.microsoft.com/office/drawing/2014/main" val="630044873"/>
                    </a:ext>
                  </a:extLst>
                </a:gridCol>
                <a:gridCol w="3125753">
                  <a:extLst>
                    <a:ext uri="{9D8B030D-6E8A-4147-A177-3AD203B41FA5}">
                      <a16:colId xmlns:a16="http://schemas.microsoft.com/office/drawing/2014/main" val="1645194203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414226642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1830639706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2588564371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2566172714"/>
                    </a:ext>
                  </a:extLst>
                </a:gridCol>
                <a:gridCol w="676138">
                  <a:extLst>
                    <a:ext uri="{9D8B030D-6E8A-4147-A177-3AD203B41FA5}">
                      <a16:colId xmlns:a16="http://schemas.microsoft.com/office/drawing/2014/main" val="2253613451"/>
                    </a:ext>
                  </a:extLst>
                </a:gridCol>
                <a:gridCol w="665053">
                  <a:extLst>
                    <a:ext uri="{9D8B030D-6E8A-4147-A177-3AD203B41FA5}">
                      <a16:colId xmlns:a16="http://schemas.microsoft.com/office/drawing/2014/main" val="308456386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29878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938751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Servicios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421.754.917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501.512.309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79.757.392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493.079.613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046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Servicios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198.866.949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254.545.450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55.678.501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246.575.002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0041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Atención Ciudadana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62518"/>
                  </a:ext>
                </a:extLst>
              </a:tr>
              <a:tr h="155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 Etico Familiar y Sistema Chile Solidario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222.887.968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246.966.859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24.078.891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246.504.611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9667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84.660.469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91.667.297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7.006.828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90.589.522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0279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84.660.469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89.222.976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4.562.507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88.177.637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6572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Organizaciones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2.411.885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6453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la Juventud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7.708.934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8.014.817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7.900.800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13591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Corporacion Nacional De Desarrollo Indigena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114.569.365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147.303.345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32.733.980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143.979.669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3900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la Discapacidad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29.220.013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34.383.328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5.163.315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34.059.932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97490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Adulto Mayor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41.903.386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57.798.196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15.894.810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56.819.773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7232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Evaluación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21.688.801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23.304.818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1.616.017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23.014.254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67339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Niñez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55.728.911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60.729.145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5.000.234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59.882.341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69645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Niñez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6.001.950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6.368.470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366.520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6.173.806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24560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Protección Integral a la Infancia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49.726.961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54.360.675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4.633.714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53.708.535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82928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Protección Especializada a La Niñez y Adolescencia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60.542.739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60.542.739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52.393.393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24160"/>
                  </a:ext>
                </a:extLst>
              </a:tr>
              <a:tr h="237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Protección Especializada a La Niñez y Adolescencia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60.542.739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60.542.739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52.393.393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5151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Cuidado Alternativo de Administración Directa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8.592.258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8.592.258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6.653.147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64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1060" y="1136475"/>
            <a:ext cx="78866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2I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24A9ADCD-2DBA-403E-9123-FADCB754C5D8}"/>
              </a:ext>
            </a:extLst>
          </p:cNvPr>
          <p:cNvSpPr txBox="1">
            <a:spLocks/>
          </p:cNvSpPr>
          <p:nvPr/>
        </p:nvSpPr>
        <p:spPr>
          <a:xfrm>
            <a:off x="598040" y="1742380"/>
            <a:ext cx="7992263" cy="280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E79F0B-C7AD-41EC-82FC-02862971E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72538"/>
              </p:ext>
            </p:extLst>
          </p:nvPr>
        </p:nvGraphicFramePr>
        <p:xfrm>
          <a:off x="561060" y="2023133"/>
          <a:ext cx="7886698" cy="1230586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2697915487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2569700031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97886968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859455808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412198489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69814052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983906611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2419726000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058805149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6579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23814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Evaluación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5.155.780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0117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Evaluación Social FET – Covid –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5.155.780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0658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Adulto Mayor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709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Adulto Mayor FET - Covid - 19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83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5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4662" y="1126836"/>
            <a:ext cx="7936611" cy="5624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01:  SUBSECRETARÍA DE SERVICIOS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D0FE389-EC84-4D27-AED2-166224319592}"/>
              </a:ext>
            </a:extLst>
          </p:cNvPr>
          <p:cNvSpPr txBox="1">
            <a:spLocks/>
          </p:cNvSpPr>
          <p:nvPr/>
        </p:nvSpPr>
        <p:spPr>
          <a:xfrm>
            <a:off x="532322" y="1689326"/>
            <a:ext cx="7918952" cy="3274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1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5E0A7B-CBBA-465B-AC6B-8E38C6A9D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59716"/>
              </p:ext>
            </p:extLst>
          </p:nvPr>
        </p:nvGraphicFramePr>
        <p:xfrm>
          <a:off x="513670" y="2016732"/>
          <a:ext cx="7936613" cy="3697233"/>
        </p:xfrm>
        <a:graphic>
          <a:graphicData uri="http://schemas.openxmlformats.org/drawingml/2006/table">
            <a:tbl>
              <a:tblPr/>
              <a:tblGrid>
                <a:gridCol w="265973">
                  <a:extLst>
                    <a:ext uri="{9D8B030D-6E8A-4147-A177-3AD203B41FA5}">
                      <a16:colId xmlns:a16="http://schemas.microsoft.com/office/drawing/2014/main" val="3106086213"/>
                    </a:ext>
                  </a:extLst>
                </a:gridCol>
                <a:gridCol w="265973">
                  <a:extLst>
                    <a:ext uri="{9D8B030D-6E8A-4147-A177-3AD203B41FA5}">
                      <a16:colId xmlns:a16="http://schemas.microsoft.com/office/drawing/2014/main" val="398508007"/>
                    </a:ext>
                  </a:extLst>
                </a:gridCol>
                <a:gridCol w="265973">
                  <a:extLst>
                    <a:ext uri="{9D8B030D-6E8A-4147-A177-3AD203B41FA5}">
                      <a16:colId xmlns:a16="http://schemas.microsoft.com/office/drawing/2014/main" val="578925638"/>
                    </a:ext>
                  </a:extLst>
                </a:gridCol>
                <a:gridCol w="3000165">
                  <a:extLst>
                    <a:ext uri="{9D8B030D-6E8A-4147-A177-3AD203B41FA5}">
                      <a16:colId xmlns:a16="http://schemas.microsoft.com/office/drawing/2014/main" val="2512886012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3554982609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3630988118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3703339527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1257717125"/>
                    </a:ext>
                  </a:extLst>
                </a:gridCol>
                <a:gridCol w="648972">
                  <a:extLst>
                    <a:ext uri="{9D8B030D-6E8A-4147-A177-3AD203B41FA5}">
                      <a16:colId xmlns:a16="http://schemas.microsoft.com/office/drawing/2014/main" val="3912920556"/>
                    </a:ext>
                  </a:extLst>
                </a:gridCol>
                <a:gridCol w="638333">
                  <a:extLst>
                    <a:ext uri="{9D8B030D-6E8A-4147-A177-3AD203B41FA5}">
                      <a16:colId xmlns:a16="http://schemas.microsoft.com/office/drawing/2014/main" val="2599262001"/>
                    </a:ext>
                  </a:extLst>
                </a:gridCol>
              </a:tblGrid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414357"/>
                  </a:ext>
                </a:extLst>
              </a:tr>
              <a:tr h="3846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07140"/>
                  </a:ext>
                </a:extLst>
              </a:tr>
              <a:tr h="1648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198.866.949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254.545.450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55.678.501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246.575.002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85478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23.449.168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25.744.071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25.201.601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61379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2.677.728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2.780.710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2.652.435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180534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3616972,7%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158908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3616972,7%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133148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171.137.252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214.192.459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43.055.207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207.034.406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844044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128.039.161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150.711.265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22.672.104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144.327.286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02828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Ingreso Mínimo Garantizado Ley N° 21.218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126.383.863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149.055.967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22.672.104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142.671.989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33282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de las Familias - Programa Red Telecentros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1.655.298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229271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43.091.591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63.474.694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20.383.103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62.700.620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609939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Elige Vivir Sano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1.469.064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3.569.064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3.334.226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45354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Apoyo a la Selección de Beneficios Sociales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8.812.799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3.174.143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8.630.739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33571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Apoyo, Monitoreo y Supervisión a la Gestión Territorial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629.461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776927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Pago Electrónico de Prestaciones Monetarias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6.314.068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9.674.342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86969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Nacional de Cuidado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6.530.100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6.946.780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101951"/>
                  </a:ext>
                </a:extLst>
              </a:tr>
              <a:tr h="1334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Pago Cuidadores de Personas con Discapacidad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716387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Apoyo a la Atención de Salud Mental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67723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Asuntos Indígenas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43319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Voluntariado País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21175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Integral de Protección Social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439318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Noche Digna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11.066.762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21.236.192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10.169.430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21.085.306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44062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73507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Cuotas a Organismos Internacionales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93574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4.756.431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4.756.431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4.756.429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07712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4.756.431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4.756.431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4.756.429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7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4662" y="1124744"/>
            <a:ext cx="7886701" cy="5645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01:  SUBSECRETARÍA DE SERVICIOS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DAFCA8-ED34-4B85-83E6-269D15D1A78B}"/>
              </a:ext>
            </a:extLst>
          </p:cNvPr>
          <p:cNvSpPr txBox="1">
            <a:spLocks/>
          </p:cNvSpPr>
          <p:nvPr/>
        </p:nvSpPr>
        <p:spPr>
          <a:xfrm>
            <a:off x="500054" y="1772816"/>
            <a:ext cx="7921005" cy="302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4A9800-095A-4B76-836C-5E5858C25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65429"/>
              </p:ext>
            </p:extLst>
          </p:nvPr>
        </p:nvGraphicFramePr>
        <p:xfrm>
          <a:off x="514662" y="2075253"/>
          <a:ext cx="7886701" cy="215668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154346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636625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4895051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629752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84292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372725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47326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9294908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7925814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252567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24749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0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079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7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959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89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09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986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057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1.471.763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6.180.475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4.708.712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6.173.662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62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45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7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4.934.693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4.932.193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4.927.881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983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15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82198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6370</TotalTime>
  <Words>6469</Words>
  <Application>Microsoft Office PowerPoint</Application>
  <PresentationFormat>Presentación en pantalla (4:3)</PresentationFormat>
  <Paragraphs>3745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2_Tema de Office</vt:lpstr>
      <vt:lpstr>EJECUCIÓN ACUMULADA DE GASTOS PRESUPUESTARIOS AL MES DE DICIEMBRE DE 2021 PARTIDA 21:  MINISTERIO DE DESARROLLO SOCIAL</vt:lpstr>
      <vt:lpstr>EJECUCIÓN ACUMULADA DE GASTOS A DICIEMBRE DE 2021  PARTIDA 21 MINISTERIO DE DESARROLLO SOCIAL</vt:lpstr>
      <vt:lpstr>Presentación de PowerPoint</vt:lpstr>
      <vt:lpstr>Presentación de PowerPoint</vt:lpstr>
      <vt:lpstr>EJECUCIÓN ACUMULADA DE GASTOS A DICIEMBRE DE 2021  PARTIDA 21 MINISTERIO DE DESARROLLO SOCIAL</vt:lpstr>
      <vt:lpstr>EJECUCIÓN ACUMULADA DE GASTOS A DICIEMBRE DE 2021  PARTIDA 2I RESUMEN POR CAPÍTULOS</vt:lpstr>
      <vt:lpstr>EJECUCIÓN ACUMULADA DE GASTOS A DICIEMBRE DE 2021  PARTIDA 2I RESUMEN POR CAPÍTULOS FET – Covid - 19</vt:lpstr>
      <vt:lpstr>EJECUCIÓN ACUMULADA DE GASTOS A DICIEMBRE DE 2021  PARTIDA 21. CAPÍTULO 01. PROGRAMA 01:  SUBSECRETARÍA DE SERVICIOS SOCIALES</vt:lpstr>
      <vt:lpstr>EJECUCIÓN ACUMULADA DE GASTOS A DICIEMBRE DE 2021  PARTIDA 21. CAPÍTULO 01. PROGRAMA 01:  SUBSECRETARÍA DE SERVICIOS SOCIALES</vt:lpstr>
      <vt:lpstr>EJECUCIÓN ACUMULADA DE GASTOS A DICIEMBRE DE 2021  PARTIDA 21. CAPÍTULO 01. PROGRAMA 05:  INGRESO ÉTICO FAMILIAR Y SISTEMA CHILE SOLIDARIO</vt:lpstr>
      <vt:lpstr>EJECUCIÓN ACUMULADA DE GASTOS A DICIEMBRE DE 2021  PARTIDA 21. CAPÍTULO 01. PROGRAMA 05:  INGRESO ÉTICO FAMILIAR Y SISTEMA CHILE SOLIDARIO</vt:lpstr>
      <vt:lpstr>EJECUCIÓN ACUMULADA DE GASTOS A DICIEMBRE DE 2021  PARTIDA 21. CAPÍTULO 02. PROGRAMA 01:  FONDO DE SOLIDARIDAD E INVERSIÓN SOCIAL</vt:lpstr>
      <vt:lpstr>EJECUCIÓN ACUMULADA DE GASTOS A DICIEMBRE DE 2021  PARTIDA 21. CAPÍTULO 02. PROGRAMA 02:  APOYO A ORGANIZACIONES SOCIALES</vt:lpstr>
      <vt:lpstr>EJECUCIÓN ACUMULADA DE GASTOS A DICIEMBRE DE 2021  PARTIDA 21. CAPÍTULO 05. PROGRAMA 01:  INSTITUTO NACIONAL DE LA JUVENTUD</vt:lpstr>
      <vt:lpstr>EJECUCIÓN ACUMULADA DE GASTOS A DICIEMBRE DE 2021  PARTIDA 21. CAPÍTULO 06. PROGRAMA 01:  CORPORACIÓN NACIONAL DE DESARROLLO INDÍGENA</vt:lpstr>
      <vt:lpstr>EJECUCIÓN ACUMULADA DE GASTOS A DICIEMBRE DE 2021  PARTIDA 21. CAPÍTULO 06. PROGRAMA 01:  CORPORACIÓN NACIONAL DE DESARROLLO INDÍGENA</vt:lpstr>
      <vt:lpstr>EJECUCIÓN ACUMULADA DE GASTOS A DICIEMBRE DE 2021  PARTIDA 21. CAPÍTULO 07. PROGRAMA 01:  SERVICIO NACIONAL DE LA DISCAPACIDAD</vt:lpstr>
      <vt:lpstr>EJECUCIÓN ACUMULADA DE GASTOS A DICIEMBRE DE 2021  PARTIDA 21. CAPÍTULO 08. PROGRAMA 01:  SERVICIO NACIONAL DEL ADULTO MAYOR</vt:lpstr>
      <vt:lpstr>EJECUCIÓN ACUMULADA DE GASTOS A DICIEMBRE DE 2021  PARTIDA 21. CAPÍTULO 08. PROGRAMA 01:  SERVICIO NACIONAL DEL ADULTO MAYOR</vt:lpstr>
      <vt:lpstr>EJECUCIÓN ACUMULADA DE GASTOS A DICIEMBRE DE 2021  PARTIDA 21. CAPÍTULO 09. PROGRAMA 01:  SUBSECRETARÍA DE EVALUACIÓN SOCIAL</vt:lpstr>
      <vt:lpstr>EJECUCIÓN ACUMULADA DE GASTOS A DICIEMBRE DE 2021  PARTIDA 21. CAPÍTULO 10. PROGRAMA 01:  SUBSECRETARÍA DE LA NIÑEZ</vt:lpstr>
      <vt:lpstr>EJECUCIÓN ACUMULADA DE GASTOS A DICIEMBRE DE 2021  PARTIDA 21. CAPÍTULO 10. PROGRAMA 02:  SISTEMA DE PROTECCIÓN INTEGRAL A LA INFANCIA</vt:lpstr>
      <vt:lpstr>EJECUCIÓN ACUMULADA DE GASTOS A DICIEMBRE DE 2021  PARTIDA 21. CAPÍTULO 11. PROGRAMA 01:  SISTEMA NACIONAL DE PROTECCIÓN ESPECIALIZADA A LA NIÑEZ Y ADOLESCENCIA</vt:lpstr>
      <vt:lpstr>EJECUCIÓN ACUMULADA DE GASTOS A DICIEMBRE DE 2021  PARTIDA 21. CAPÍTULO 11. PROGRAMA 02:  PROGRAMA CUIDADO ALTERNATIVO DE ADMINISTRACIÓN DIRECTA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398</cp:revision>
  <cp:lastPrinted>2019-10-14T14:51:48Z</cp:lastPrinted>
  <dcterms:created xsi:type="dcterms:W3CDTF">2016-06-23T13:38:47Z</dcterms:created>
  <dcterms:modified xsi:type="dcterms:W3CDTF">2022-03-07T18:33:52Z</dcterms:modified>
</cp:coreProperties>
</file>