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notesMasterIdLst>
    <p:notesMasterId r:id="rId48"/>
  </p:notesMasterIdLst>
  <p:sldIdLst>
    <p:sldId id="257" r:id="rId3"/>
    <p:sldId id="258" r:id="rId4"/>
    <p:sldId id="259" r:id="rId5"/>
    <p:sldId id="260" r:id="rId6"/>
    <p:sldId id="261" r:id="rId7"/>
    <p:sldId id="262" r:id="rId8"/>
    <p:sldId id="301" r:id="rId9"/>
    <p:sldId id="263" r:id="rId10"/>
    <p:sldId id="264" r:id="rId11"/>
    <p:sldId id="284" r:id="rId12"/>
    <p:sldId id="265" r:id="rId13"/>
    <p:sldId id="266" r:id="rId14"/>
    <p:sldId id="267" r:id="rId15"/>
    <p:sldId id="268" r:id="rId16"/>
    <p:sldId id="285" r:id="rId17"/>
    <p:sldId id="269" r:id="rId18"/>
    <p:sldId id="286" r:id="rId19"/>
    <p:sldId id="270" r:id="rId20"/>
    <p:sldId id="287" r:id="rId21"/>
    <p:sldId id="271" r:id="rId22"/>
    <p:sldId id="288" r:id="rId23"/>
    <p:sldId id="272" r:id="rId24"/>
    <p:sldId id="289" r:id="rId25"/>
    <p:sldId id="273" r:id="rId26"/>
    <p:sldId id="290" r:id="rId27"/>
    <p:sldId id="274" r:id="rId28"/>
    <p:sldId id="291" r:id="rId29"/>
    <p:sldId id="275" r:id="rId30"/>
    <p:sldId id="292" r:id="rId31"/>
    <p:sldId id="276" r:id="rId32"/>
    <p:sldId id="293" r:id="rId33"/>
    <p:sldId id="277" r:id="rId34"/>
    <p:sldId id="294" r:id="rId35"/>
    <p:sldId id="278" r:id="rId36"/>
    <p:sldId id="295" r:id="rId37"/>
    <p:sldId id="279" r:id="rId38"/>
    <p:sldId id="296" r:id="rId39"/>
    <p:sldId id="280" r:id="rId40"/>
    <p:sldId id="297" r:id="rId41"/>
    <p:sldId id="281" r:id="rId42"/>
    <p:sldId id="298" r:id="rId43"/>
    <p:sldId id="282" r:id="rId44"/>
    <p:sldId id="299" r:id="rId45"/>
    <p:sldId id="283" r:id="rId46"/>
    <p:sldId id="300" r:id="rId4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Vigente por Subtítulos de Gasto</a:t>
            </a:r>
            <a:endParaRPr lang="es-CL" sz="800" b="1" dirty="0">
              <a:effectLst/>
            </a:endParaRPr>
          </a:p>
        </c:rich>
      </c:tx>
      <c:layout>
        <c:manualLayout>
          <c:xMode val="edge"/>
          <c:yMode val="edge"/>
          <c:x val="0.16619200702216663"/>
          <c:y val="2.2972680176206725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062902183955979E-2"/>
          <c:y val="0.25148937683602562"/>
          <c:w val="0.96391247822994075"/>
          <c:h val="0.4738453221802559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3AD-4256-8DCC-E2EB8F0FA5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3AD-4256-8DCC-E2EB8F0FA5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3AD-4256-8DCC-E2EB8F0FA54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3AD-4256-8DCC-E2EB8F0FA54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3AD-4256-8DCC-E2EB8F0FA54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18'!$C$59:$C$64</c:f>
              <c:strCache>
                <c:ptCount val="6"/>
                <c:pt idx="0">
                  <c:v>GASTOS EN PERSONAL                                                              </c:v>
                </c:pt>
                <c:pt idx="1">
                  <c:v>INICIATIVAS DE INVERSIÓN                                                        </c:v>
                </c:pt>
                <c:pt idx="2">
                  <c:v>PRÉSTAMOS                                                                       </c:v>
                </c:pt>
                <c:pt idx="3">
                  <c:v>TRANSFERENCIAS DE CAPITAL                                                       </c:v>
                </c:pt>
                <c:pt idx="4">
                  <c:v>ADQUISICIÓN DE ACTIVOS FINANCIEROS</c:v>
                </c:pt>
                <c:pt idx="5">
                  <c:v>OTROS</c:v>
                </c:pt>
              </c:strCache>
            </c:strRef>
          </c:cat>
          <c:val>
            <c:numRef>
              <c:f>'Partida 18'!$D$59:$D$64</c:f>
              <c:numCache>
                <c:formatCode>_-* #,##0_-;\-* #,##0_-;_-* "-"??_-;_-@_-</c:formatCode>
                <c:ptCount val="6"/>
                <c:pt idx="0">
                  <c:v>157760117</c:v>
                </c:pt>
                <c:pt idx="1">
                  <c:v>600298724</c:v>
                </c:pt>
                <c:pt idx="2">
                  <c:v>1105664968</c:v>
                </c:pt>
                <c:pt idx="3">
                  <c:v>1793097028</c:v>
                </c:pt>
                <c:pt idx="4" formatCode="#,##0">
                  <c:v>361710398</c:v>
                </c:pt>
                <c:pt idx="5" formatCode="#,##0">
                  <c:v>31174032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3AD-4256-8DCC-E2EB8F0FA5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4432697014194808E-2"/>
          <c:y val="0.74302742165242175"/>
          <c:w val="0.85970008421844468"/>
          <c:h val="0.23076958689458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Capítulo</a:t>
            </a:r>
          </a:p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(en millones de $)</a:t>
            </a:r>
            <a:endParaRPr lang="es-CL" sz="800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2"/>
              <c:layout>
                <c:manualLayout>
                  <c:x val="0"/>
                  <c:y val="-5.39083557951482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00-457A-9F9C-9BB07444D8ED}"/>
                </c:ext>
              </c:extLst>
            </c:dLbl>
            <c:dLbl>
              <c:idx val="4"/>
              <c:layout>
                <c:manualLayout>
                  <c:x val="-3.7956773390370165E-17"/>
                  <c:y val="-3.95327942497753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00-457A-9F9C-9BB07444D8ED}"/>
                </c:ext>
              </c:extLst>
            </c:dLbl>
            <c:dLbl>
              <c:idx val="5"/>
              <c:layout>
                <c:manualLayout>
                  <c:x val="0"/>
                  <c:y val="-1.07816711590297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00-457A-9F9C-9BB07444D8ED}"/>
                </c:ext>
              </c:extLst>
            </c:dLbl>
            <c:dLbl>
              <c:idx val="15"/>
              <c:layout>
                <c:manualLayout>
                  <c:x val="0"/>
                  <c:y val="-3.23450134770889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00-457A-9F9C-9BB07444D8ED}"/>
                </c:ext>
              </c:extLst>
            </c:dLbl>
            <c:dLbl>
              <c:idx val="17"/>
              <c:layout>
                <c:manualLayout>
                  <c:x val="0"/>
                  <c:y val="-1.7969451931716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00-457A-9F9C-9BB07444D8E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18'!$I$59:$I$78</c:f>
              <c:strCache>
                <c:ptCount val="20"/>
                <c:pt idx="0">
                  <c:v>Subs. Vivienda y Urbanismo</c:v>
                </c:pt>
                <c:pt idx="1">
                  <c:v>Asentamientos Precarios </c:v>
                </c:pt>
                <c:pt idx="2">
                  <c:v>Recuperación de Barrios</c:v>
                </c:pt>
                <c:pt idx="3">
                  <c:v>Parque Metropolitano</c:v>
                </c:pt>
                <c:pt idx="4">
                  <c:v> SERVIU I REGIÓN       </c:v>
                </c:pt>
                <c:pt idx="5">
                  <c:v> SERVIU II REGIÓN       </c:v>
                </c:pt>
                <c:pt idx="6">
                  <c:v> SERVIU III REGIÓN       </c:v>
                </c:pt>
                <c:pt idx="7">
                  <c:v>SERVIU IV REGIÓN </c:v>
                </c:pt>
                <c:pt idx="8">
                  <c:v>SERVIU V REGIÓN </c:v>
                </c:pt>
                <c:pt idx="9">
                  <c:v>SERVIU VI REGIÓN </c:v>
                </c:pt>
                <c:pt idx="10">
                  <c:v>SERVIU VII REGIÓN </c:v>
                </c:pt>
                <c:pt idx="11">
                  <c:v>SERVIU VIII REGIÓN </c:v>
                </c:pt>
                <c:pt idx="12">
                  <c:v>SERVIU IX REGIÓN     </c:v>
                </c:pt>
                <c:pt idx="13">
                  <c:v>SERVIU X REGIÓN     </c:v>
                </c:pt>
                <c:pt idx="14">
                  <c:v>SERVIU XI REGIÓN     </c:v>
                </c:pt>
                <c:pt idx="15">
                  <c:v>SERVIU XII REGIÓN     </c:v>
                </c:pt>
                <c:pt idx="16">
                  <c:v>SERVIU RM REGIÓN     </c:v>
                </c:pt>
                <c:pt idx="17">
                  <c:v>SERVIU XIV REGIÓN     </c:v>
                </c:pt>
                <c:pt idx="18">
                  <c:v>SERVIU XV REGIÓN     </c:v>
                </c:pt>
                <c:pt idx="19">
                  <c:v>SERVIU XVI REGIÓN     </c:v>
                </c:pt>
              </c:strCache>
            </c:strRef>
          </c:cat>
          <c:val>
            <c:numRef>
              <c:f>'Partida 18'!$K$59:$K$78</c:f>
              <c:numCache>
                <c:formatCode>_-* #,##0_-;\-* #,##0_-;_-* "-"??_-;_-@_-</c:formatCode>
                <c:ptCount val="20"/>
                <c:pt idx="0">
                  <c:v>212160447000</c:v>
                </c:pt>
                <c:pt idx="1">
                  <c:v>16509092000</c:v>
                </c:pt>
                <c:pt idx="2">
                  <c:v>22955389000</c:v>
                </c:pt>
                <c:pt idx="3">
                  <c:v>32453919000</c:v>
                </c:pt>
                <c:pt idx="4">
                  <c:v>95480052000</c:v>
                </c:pt>
                <c:pt idx="5">
                  <c:v>72809939000</c:v>
                </c:pt>
                <c:pt idx="6">
                  <c:v>51720119000</c:v>
                </c:pt>
                <c:pt idx="7">
                  <c:v>133936217000</c:v>
                </c:pt>
                <c:pt idx="8">
                  <c:v>210606648000</c:v>
                </c:pt>
                <c:pt idx="9">
                  <c:v>103470806000</c:v>
                </c:pt>
                <c:pt idx="10">
                  <c:v>205099100000</c:v>
                </c:pt>
                <c:pt idx="11">
                  <c:v>355277703000</c:v>
                </c:pt>
                <c:pt idx="12">
                  <c:v>248207356000</c:v>
                </c:pt>
                <c:pt idx="13">
                  <c:v>166869420000</c:v>
                </c:pt>
                <c:pt idx="14">
                  <c:v>32862804000</c:v>
                </c:pt>
                <c:pt idx="15">
                  <c:v>55169176000</c:v>
                </c:pt>
                <c:pt idx="16">
                  <c:v>551230950000</c:v>
                </c:pt>
                <c:pt idx="17">
                  <c:v>77960897000</c:v>
                </c:pt>
                <c:pt idx="18">
                  <c:v>65330840000</c:v>
                </c:pt>
                <c:pt idx="19">
                  <c:v>7309310000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00-457A-9F9C-9BB07444D8E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52499328"/>
        <c:axId val="152502272"/>
      </c:barChart>
      <c:catAx>
        <c:axId val="15249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2502272"/>
        <c:crosses val="autoZero"/>
        <c:auto val="1"/>
        <c:lblAlgn val="ctr"/>
        <c:lblOffset val="100"/>
        <c:noMultiLvlLbl val="0"/>
      </c:catAx>
      <c:valAx>
        <c:axId val="152502272"/>
        <c:scaling>
          <c:orientation val="minMax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152499328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 i="0" baseline="0">
                <a:effectLst/>
              </a:rPr>
              <a:t>% Ejecución Mensual 2019- 2020 - 2021</a:t>
            </a:r>
            <a:endParaRPr lang="es-CL" sz="1100">
              <a:effectLst/>
            </a:endParaRP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18'!$C$29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18'!$D$29:$O$29</c:f>
              <c:numCache>
                <c:formatCode>0.0%</c:formatCode>
                <c:ptCount val="12"/>
                <c:pt idx="0">
                  <c:v>7.5152100585118786E-2</c:v>
                </c:pt>
                <c:pt idx="1">
                  <c:v>7.0886298016839933E-2</c:v>
                </c:pt>
                <c:pt idx="2">
                  <c:v>8.2286809127491201E-2</c:v>
                </c:pt>
                <c:pt idx="3">
                  <c:v>7.8498085943766199E-2</c:v>
                </c:pt>
                <c:pt idx="4">
                  <c:v>7.5914985020447023E-2</c:v>
                </c:pt>
                <c:pt idx="5">
                  <c:v>7.574904482239285E-2</c:v>
                </c:pt>
                <c:pt idx="6">
                  <c:v>8.001462866038081E-2</c:v>
                </c:pt>
                <c:pt idx="7">
                  <c:v>7.7628091162058127E-2</c:v>
                </c:pt>
                <c:pt idx="8">
                  <c:v>7.7678058047466955E-2</c:v>
                </c:pt>
                <c:pt idx="9">
                  <c:v>8.2171943321219618E-2</c:v>
                </c:pt>
                <c:pt idx="10">
                  <c:v>0.11747302885087628</c:v>
                </c:pt>
                <c:pt idx="11">
                  <c:v>0.12500692448886019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C9-4001-9BBE-B0F4F55BE8B0}"/>
            </c:ext>
          </c:extLst>
        </c:ser>
        <c:ser>
          <c:idx val="0"/>
          <c:order val="1"/>
          <c:tx>
            <c:strRef>
              <c:f>'Partida 18'!$C$30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18'!$D$30:$O$30</c:f>
              <c:numCache>
                <c:formatCode>0.0%</c:formatCode>
                <c:ptCount val="12"/>
                <c:pt idx="0">
                  <c:v>3.7889061600072542E-2</c:v>
                </c:pt>
                <c:pt idx="1">
                  <c:v>6.1304216727145394E-2</c:v>
                </c:pt>
                <c:pt idx="2">
                  <c:v>7.9804685949067838E-2</c:v>
                </c:pt>
                <c:pt idx="3">
                  <c:v>6.9769979158769826E-2</c:v>
                </c:pt>
                <c:pt idx="4">
                  <c:v>7.6106367321852914E-2</c:v>
                </c:pt>
                <c:pt idx="5">
                  <c:v>7.8692419264272478E-2</c:v>
                </c:pt>
                <c:pt idx="6">
                  <c:v>8.2608561353954391E-2</c:v>
                </c:pt>
                <c:pt idx="7">
                  <c:v>7.8511238664448701E-2</c:v>
                </c:pt>
                <c:pt idx="8">
                  <c:v>9.7793811859770818E-2</c:v>
                </c:pt>
                <c:pt idx="9">
                  <c:v>0.10263912172263549</c:v>
                </c:pt>
                <c:pt idx="10">
                  <c:v>0.10397317798332527</c:v>
                </c:pt>
                <c:pt idx="11">
                  <c:v>0.12642444279729104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C9-4001-9BBE-B0F4F55BE8B0}"/>
            </c:ext>
          </c:extLst>
        </c:ser>
        <c:ser>
          <c:idx val="1"/>
          <c:order val="2"/>
          <c:tx>
            <c:strRef>
              <c:f>'Partida 18'!$C$31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8872697883075517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C9-4001-9BBE-B0F4F55BE8B0}"/>
                </c:ext>
              </c:extLst>
            </c:dLbl>
            <c:dLbl>
              <c:idx val="1"/>
              <c:layout>
                <c:manualLayout>
                  <c:x val="5.8309046824613275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C9-4001-9BBE-B0F4F55BE8B0}"/>
                </c:ext>
              </c:extLst>
            </c:dLbl>
            <c:dLbl>
              <c:idx val="2"/>
              <c:layout>
                <c:manualLayout>
                  <c:x val="5.8309046824612919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C9-4001-9BBE-B0F4F55BE8B0}"/>
                </c:ext>
              </c:extLst>
            </c:dLbl>
            <c:dLbl>
              <c:idx val="3"/>
              <c:layout>
                <c:manualLayout>
                  <c:x val="3.887269788307551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0C9-4001-9BBE-B0F4F55BE8B0}"/>
                </c:ext>
              </c:extLst>
            </c:dLbl>
            <c:dLbl>
              <c:idx val="4"/>
              <c:layout>
                <c:manualLayout>
                  <c:x val="7.774539576615103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0C9-4001-9BBE-B0F4F55BE8B0}"/>
                </c:ext>
              </c:extLst>
            </c:dLbl>
            <c:dLbl>
              <c:idx val="5"/>
              <c:layout>
                <c:manualLayout>
                  <c:x val="9.7181744707688783E-3"/>
                  <c:y val="1.11111111111111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0C9-4001-9BBE-B0F4F55BE8B0}"/>
                </c:ext>
              </c:extLst>
            </c:dLbl>
            <c:dLbl>
              <c:idx val="6"/>
              <c:layout>
                <c:manualLayout>
                  <c:x val="7.7745395766151033E-3"/>
                  <c:y val="-6.790045017610662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0C9-4001-9BBE-B0F4F55BE8B0}"/>
                </c:ext>
              </c:extLst>
            </c:dLbl>
            <c:dLbl>
              <c:idx val="7"/>
              <c:layout>
                <c:manualLayout>
                  <c:x val="5.830904682461398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0C9-4001-9BBE-B0F4F55BE8B0}"/>
                </c:ext>
              </c:extLst>
            </c:dLbl>
            <c:dLbl>
              <c:idx val="8"/>
              <c:layout>
                <c:manualLayout>
                  <c:x val="5.830904682461327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0C9-4001-9BBE-B0F4F55BE8B0}"/>
                </c:ext>
              </c:extLst>
            </c:dLbl>
            <c:dLbl>
              <c:idx val="9"/>
              <c:layout>
                <c:manualLayout>
                  <c:x val="7.774539576614961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0C9-4001-9BBE-B0F4F55BE8B0}"/>
                </c:ext>
              </c:extLst>
            </c:dLbl>
            <c:dLbl>
              <c:idx val="10"/>
              <c:layout>
                <c:manualLayout>
                  <c:x val="3.88726978830740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0C9-4001-9BBE-B0F4F55BE8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18'!$D$31:$O$31</c:f>
              <c:numCache>
                <c:formatCode>0.0%</c:formatCode>
                <c:ptCount val="12"/>
                <c:pt idx="0">
                  <c:v>2.4102195285677461E-2</c:v>
                </c:pt>
                <c:pt idx="1">
                  <c:v>4.8636419099542333E-2</c:v>
                </c:pt>
                <c:pt idx="2">
                  <c:v>6.745359192053671E-2</c:v>
                </c:pt>
                <c:pt idx="3">
                  <c:v>6.6171754598750021E-2</c:v>
                </c:pt>
                <c:pt idx="4">
                  <c:v>7.0461259494642228E-2</c:v>
                </c:pt>
                <c:pt idx="5">
                  <c:v>8.7868762236092704E-2</c:v>
                </c:pt>
                <c:pt idx="6">
                  <c:v>7.2006592721129054E-2</c:v>
                </c:pt>
                <c:pt idx="7">
                  <c:v>6.7367769060354507E-2</c:v>
                </c:pt>
                <c:pt idx="8">
                  <c:v>7.7763686944688215E-2</c:v>
                </c:pt>
                <c:pt idx="9">
                  <c:v>6.3055934610126096E-2</c:v>
                </c:pt>
                <c:pt idx="10">
                  <c:v>6.2849027147660094E-2</c:v>
                </c:pt>
                <c:pt idx="11">
                  <c:v>0.16619212777928258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0C9-4001-9BBE-B0F4F55BE8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3749376"/>
        <c:axId val="149361024"/>
      </c:barChart>
      <c:catAx>
        <c:axId val="13374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361024"/>
        <c:crosses val="autoZero"/>
        <c:auto val="1"/>
        <c:lblAlgn val="ctr"/>
        <c:lblOffset val="100"/>
        <c:noMultiLvlLbl val="0"/>
      </c:catAx>
      <c:valAx>
        <c:axId val="1493610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33749376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b="1" i="0" baseline="0">
                <a:effectLst/>
              </a:rPr>
              <a:t>% Ejecución Acumulada  2019 - 2020 - 2021</a:t>
            </a:r>
            <a:endParaRPr lang="es-CL" sz="11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2908014405176098E-2"/>
          <c:y val="5.6675865794918637E-2"/>
          <c:w val="0.90709198559482396"/>
          <c:h val="0.66360372908866161"/>
        </c:manualLayout>
      </c:layout>
      <c:lineChart>
        <c:grouping val="standard"/>
        <c:varyColors val="0"/>
        <c:ser>
          <c:idx val="2"/>
          <c:order val="0"/>
          <c:tx>
            <c:strRef>
              <c:f>'Partida 18'!$C$23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18'!$D$23:$O$23</c:f>
              <c:numCache>
                <c:formatCode>0.0%</c:formatCode>
                <c:ptCount val="12"/>
                <c:pt idx="0">
                  <c:v>7.5152100585118786E-2</c:v>
                </c:pt>
                <c:pt idx="1">
                  <c:v>0.14603839860195872</c:v>
                </c:pt>
                <c:pt idx="2">
                  <c:v>0.22832520772944992</c:v>
                </c:pt>
                <c:pt idx="3">
                  <c:v>0.30607881057795905</c:v>
                </c:pt>
                <c:pt idx="4">
                  <c:v>0.38199379559840607</c:v>
                </c:pt>
                <c:pt idx="5">
                  <c:v>0.45425743800010504</c:v>
                </c:pt>
                <c:pt idx="6">
                  <c:v>0.53087199097107263</c:v>
                </c:pt>
                <c:pt idx="7">
                  <c:v>0.60562255263632192</c:v>
                </c:pt>
                <c:pt idx="8">
                  <c:v>0.66206917457197834</c:v>
                </c:pt>
                <c:pt idx="9">
                  <c:v>0.74424111789319802</c:v>
                </c:pt>
                <c:pt idx="10">
                  <c:v>0.86119549163778564</c:v>
                </c:pt>
                <c:pt idx="11">
                  <c:v>0.98396365292863741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A8-408A-B432-37278450231A}"/>
            </c:ext>
          </c:extLst>
        </c:ser>
        <c:ser>
          <c:idx val="0"/>
          <c:order val="1"/>
          <c:tx>
            <c:strRef>
              <c:f>'Partida 18'!$C$24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18'!$D$24:$O$24</c:f>
              <c:numCache>
                <c:formatCode>0.0%</c:formatCode>
                <c:ptCount val="12"/>
                <c:pt idx="0">
                  <c:v>3.7889061600072542E-2</c:v>
                </c:pt>
                <c:pt idx="1">
                  <c:v>9.9193278327217943E-2</c:v>
                </c:pt>
                <c:pt idx="2">
                  <c:v>0.17840656077390146</c:v>
                </c:pt>
                <c:pt idx="3">
                  <c:v>0.2483512859683974</c:v>
                </c:pt>
                <c:pt idx="4">
                  <c:v>0.36296189140639867</c:v>
                </c:pt>
                <c:pt idx="5">
                  <c:v>0.44160072916733939</c:v>
                </c:pt>
                <c:pt idx="6">
                  <c:v>0.52367816714933224</c:v>
                </c:pt>
                <c:pt idx="7">
                  <c:v>0.60208396990131285</c:v>
                </c:pt>
                <c:pt idx="8">
                  <c:v>0.69791194985553429</c:v>
                </c:pt>
                <c:pt idx="9">
                  <c:v>0.68397113544408916</c:v>
                </c:pt>
                <c:pt idx="10">
                  <c:v>0.78723842552450918</c:v>
                </c:pt>
                <c:pt idx="11">
                  <c:v>0.97803220218396503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A8-408A-B432-37278450231A}"/>
            </c:ext>
          </c:extLst>
        </c:ser>
        <c:ser>
          <c:idx val="1"/>
          <c:order val="2"/>
          <c:tx>
            <c:strRef>
              <c:f>'Partida 18'!$C$25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</c:marker>
          <c:dLbls>
            <c:dLbl>
              <c:idx val="0"/>
              <c:layout>
                <c:manualLayout>
                  <c:x val="-7.8655516897597096E-3"/>
                  <c:y val="3.2619692304488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A8-408A-B432-37278450231A}"/>
                </c:ext>
              </c:extLst>
            </c:dLbl>
            <c:dLbl>
              <c:idx val="1"/>
              <c:layout>
                <c:manualLayout>
                  <c:x val="-2.5380780890760749E-2"/>
                  <c:y val="2.1045391942442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A8-408A-B432-37278450231A}"/>
                </c:ext>
              </c:extLst>
            </c:dLbl>
            <c:dLbl>
              <c:idx val="2"/>
              <c:layout>
                <c:manualLayout>
                  <c:x val="-3.1210563795804593E-2"/>
                  <c:y val="2.9384765156147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A8-408A-B432-37278450231A}"/>
                </c:ext>
              </c:extLst>
            </c:dLbl>
            <c:dLbl>
              <c:idx val="3"/>
              <c:layout>
                <c:manualLayout>
                  <c:x val="-2.4806201550387635E-2"/>
                  <c:y val="2.5711669511628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A8-408A-B432-37278450231A}"/>
                </c:ext>
              </c:extLst>
            </c:dLbl>
            <c:dLbl>
              <c:idx val="4"/>
              <c:layout>
                <c:manualLayout>
                  <c:x val="-2.6873385012919897E-2"/>
                  <c:y val="2.9384765156147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A8-408A-B432-37278450231A}"/>
                </c:ext>
              </c:extLst>
            </c:dLbl>
            <c:dLbl>
              <c:idx val="5"/>
              <c:layout>
                <c:manualLayout>
                  <c:x val="-2.6873385012919897E-2"/>
                  <c:y val="3.3057860800665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A8-408A-B432-37278450231A}"/>
                </c:ext>
              </c:extLst>
            </c:dLbl>
            <c:dLbl>
              <c:idx val="6"/>
              <c:layout>
                <c:manualLayout>
                  <c:x val="-2.0671834625322998E-2"/>
                  <c:y val="3.3057860800665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A8-408A-B432-37278450231A}"/>
                </c:ext>
              </c:extLst>
            </c:dLbl>
            <c:dLbl>
              <c:idx val="7"/>
              <c:layout>
                <c:manualLayout>
                  <c:x val="-3.5142118863049097E-2"/>
                  <c:y val="4.4077147734220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AA8-408A-B432-37278450231A}"/>
                </c:ext>
              </c:extLst>
            </c:dLbl>
            <c:dLbl>
              <c:idx val="8"/>
              <c:layout>
                <c:manualLayout>
                  <c:x val="-4.5478036175710591E-2"/>
                  <c:y val="7.3461912890367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AA8-408A-B432-37278450231A}"/>
                </c:ext>
              </c:extLst>
            </c:dLbl>
            <c:dLbl>
              <c:idx val="9"/>
              <c:layout>
                <c:manualLayout>
                  <c:x val="-3.7209302325581395E-2"/>
                  <c:y val="5.1423339023257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AA8-408A-B432-37278450231A}"/>
                </c:ext>
              </c:extLst>
            </c:dLbl>
            <c:dLbl>
              <c:idx val="10"/>
              <c:layout>
                <c:manualLayout>
                  <c:x val="-2.6873385012919897E-2"/>
                  <c:y val="3.6730956445183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AA8-408A-B432-37278450231A}"/>
                </c:ext>
              </c:extLst>
            </c:dLbl>
            <c:dLbl>
              <c:idx val="11"/>
              <c:layout>
                <c:manualLayout>
                  <c:x val="0"/>
                  <c:y val="2.2038573867110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AA8-408A-B432-3727845023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18'!$D$22:$O$22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18'!$D$25:$O$25</c:f>
              <c:numCache>
                <c:formatCode>0.0%</c:formatCode>
                <c:ptCount val="12"/>
                <c:pt idx="0">
                  <c:v>2.4102195285677461E-2</c:v>
                </c:pt>
                <c:pt idx="1">
                  <c:v>7.2638850631210908E-2</c:v>
                </c:pt>
                <c:pt idx="2">
                  <c:v>0.14004299126003134</c:v>
                </c:pt>
                <c:pt idx="3">
                  <c:v>0.20590168218830227</c:v>
                </c:pt>
                <c:pt idx="4">
                  <c:v>0.27604042431149767</c:v>
                </c:pt>
                <c:pt idx="5">
                  <c:v>0.36386143602025495</c:v>
                </c:pt>
                <c:pt idx="6">
                  <c:v>0.43584978457152074</c:v>
                </c:pt>
                <c:pt idx="7">
                  <c:v>0.5030497316639243</c:v>
                </c:pt>
                <c:pt idx="8">
                  <c:v>0.57841448003205609</c:v>
                </c:pt>
                <c:pt idx="9">
                  <c:v>0.64012950209112074</c:v>
                </c:pt>
                <c:pt idx="10">
                  <c:v>0.7005681240428876</c:v>
                </c:pt>
                <c:pt idx="11">
                  <c:v>0.93564809842514363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BAA8-408A-B432-3727845023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512576"/>
        <c:axId val="149514112"/>
      </c:lineChart>
      <c:catAx>
        <c:axId val="14951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514112"/>
        <c:crosses val="autoZero"/>
        <c:auto val="1"/>
        <c:lblAlgn val="ctr"/>
        <c:lblOffset val="100"/>
        <c:noMultiLvlLbl val="0"/>
      </c:catAx>
      <c:valAx>
        <c:axId val="1495141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95125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25847-74A1-4BC9-98D4-8E9DB1820469}" type="datetimeFigureOut">
              <a:rPr lang="es-CL" smtClean="0"/>
              <a:t>07-03-2022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8232D-9D70-4F41-BC1B-A09C0160B91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981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54733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21F1-88AC-4771-8031-062538D9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1DC89C-17AF-4E72-9AF5-6DCF361EF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819D12-4D7D-44D7-B3A7-46A76B53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07-03-2022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77666D-03FE-4CFF-BBCF-E6EB4BEB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6964BD-7E4D-4624-BCD5-271C124A3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189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314E52-5367-4285-AD89-5DDAFC52EB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B2D964-6373-4A18-9AAC-5746E0856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008B31-CDBD-4C40-8347-7D79C98A65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07-03-2022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5561F1-DD13-4518-A06D-93F267054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43980F-02AB-45B5-A6BB-82C19609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89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B32A8-ACCF-408E-AE69-3B995A8F0BFF}" type="datetime1">
              <a:rPr lang="es-CL" smtClean="0"/>
              <a:t>07-03-2022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65459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21F1-88AC-4771-8031-062538D9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1DC89C-17AF-4E72-9AF5-6DCF361EF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819D12-4D7D-44D7-B3A7-46A76B53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07-03-2022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77666D-03FE-4CFF-BBCF-E6EB4BEB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6964BD-7E4D-4624-BCD5-271C124A3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0632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E380F9-3382-422E-AA3F-4B0BA96B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A3ACC6-2286-4401-891B-D18B8CA62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23A3B7-0568-4950-9A87-33BB144FB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07-03-2022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6E509E-0067-490B-940E-C5D4CE14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ADBAE7-336E-4BFD-BF44-984F6BA0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3863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26F8D-4CE6-40D9-A80E-370B5372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0CE028-033C-4A3F-990F-F6780F852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C0BC85-2513-4EE6-BC9A-A452AC5A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07-03-2022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14F6A-1DAA-43C2-8CED-B0A0B8AEF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AE5B5C-F6C9-4360-B26D-506A6BE1D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2912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828D3-6760-443E-A605-8C140F10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11FE95-3873-4BE7-AF97-345F423F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D0A460-ECFE-4E89-BFB3-1874EABA1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4F9414-557D-4344-BC54-4260C87C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07-03-2022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984457-79B2-4694-A7DC-9AA63CAAC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35CAC-8D31-4C78-9B70-F657FACC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1183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7218F-2184-41DB-A94E-7D989C513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A201B3-3D99-411C-9A34-8B4612FB2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EA5615-855F-4F08-AD93-4F6BF2CCB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DF33ED4-0D6C-46D7-8E22-A87170CD7E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CBF94E-0AE0-40BD-8184-F83E7CDFD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12FE8B-B7EF-4EC8-B261-5174EB62A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07-03-2022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971BF45-A938-453F-837A-3340EC30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CCEB35-672C-4406-9AFB-FB28A01E5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0271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CB7FA-7B4B-438C-8D81-1FB1189B9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42B73E-72DC-47E2-BD13-C2C77708A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07-03-2022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DE352D-7D74-46F8-BC8D-A4B1B91C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2FB0FF-25C2-487E-A684-7385F3735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7115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6D179-73F0-404A-9832-452C100BE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741215-0504-4076-9506-468E9874D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04FDB8-CBB9-46C3-B6CE-0913D332C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68DD94-B1F3-46F2-8B48-22108E51EE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07-03-2022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8FC8E-8A1F-4C3F-A80C-210D5722D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EF45BA-905E-4846-98C3-79F5C301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3795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1280C-8421-47D0-8A48-BF00CC4F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343DF18-36E5-440E-8A3C-DB254144DE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087855-3B88-4B50-87FE-782766C4E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E7149F-7892-4F7B-9BDC-18AF0F87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07-03-2022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409270-DF60-4A6E-8096-A67FFA7B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DD1462-C737-4F52-834D-3175A010A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355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E380F9-3382-422E-AA3F-4B0BA96B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A3ACC6-2286-4401-891B-D18B8CA62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23A3B7-0568-4950-9A87-33BB144FB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07-03-2022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6E509E-0067-490B-940E-C5D4CE14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ADBAE7-336E-4BFD-BF44-984F6BA0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2317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EFB59-7E94-4BC0-AEC9-68B677CF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0A79F-26B5-4BFC-8B95-83D9BA52C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4BB3E2-68A9-4EE4-BFB6-F3923F60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07-03-2022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8EA218-BCC8-41FA-8A26-99CC32C85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860F4A-98A6-47F2-9E70-E7193B4D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0583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314E52-5367-4285-AD89-5DDAFC52EB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B2D964-6373-4A18-9AAC-5746E0856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008B31-CDBD-4C40-8347-7D79C98A65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07-03-2022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5561F1-DD13-4518-A06D-93F267054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43980F-02AB-45B5-A6BB-82C19609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0155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B32A8-ACCF-408E-AE69-3B995A8F0BFF}" type="datetime1">
              <a:rPr lang="es-CL" smtClean="0"/>
              <a:t>07-03-2022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98252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26F8D-4CE6-40D9-A80E-370B5372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0CE028-033C-4A3F-990F-F6780F852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C0BC85-2513-4EE6-BC9A-A452AC5A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07-03-2022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14F6A-1DAA-43C2-8CED-B0A0B8AEF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AE5B5C-F6C9-4360-B26D-506A6BE1D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542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828D3-6760-443E-A605-8C140F10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11FE95-3873-4BE7-AF97-345F423F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D0A460-ECFE-4E89-BFB3-1874EABA1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4F9414-557D-4344-BC54-4260C87C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07-03-2022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984457-79B2-4694-A7DC-9AA63CAAC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35CAC-8D31-4C78-9B70-F657FACC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165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7218F-2184-41DB-A94E-7D989C513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A201B3-3D99-411C-9A34-8B4612FB2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EA5615-855F-4F08-AD93-4F6BF2CCB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DF33ED4-0D6C-46D7-8E22-A87170CD7E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CBF94E-0AE0-40BD-8184-F83E7CDFD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12FE8B-B7EF-4EC8-B261-5174EB62A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07-03-2022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971BF45-A938-453F-837A-3340EC30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CCEB35-672C-4406-9AFB-FB28A01E5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079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CB7FA-7B4B-438C-8D81-1FB1189B9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42B73E-72DC-47E2-BD13-C2C77708A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07-03-2022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DE352D-7D74-46F8-BC8D-A4B1B91C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2FB0FF-25C2-487E-A684-7385F3735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321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6D179-73F0-404A-9832-452C100BE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741215-0504-4076-9506-468E9874D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04FDB8-CBB9-46C3-B6CE-0913D332C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68DD94-B1F3-46F2-8B48-22108E51EE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07-03-2022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8FC8E-8A1F-4C3F-A80C-210D5722D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EF45BA-905E-4846-98C3-79F5C301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22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1280C-8421-47D0-8A48-BF00CC4F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343DF18-36E5-440E-8A3C-DB254144DE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087855-3B88-4B50-87FE-782766C4E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E7149F-7892-4F7B-9BDC-18AF0F87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07-03-2022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409270-DF60-4A6E-8096-A67FFA7B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DD1462-C737-4F52-834D-3175A010A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479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EFB59-7E94-4BC0-AEC9-68B677CF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0A79F-26B5-4BFC-8B95-83D9BA52C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4BB3E2-68A9-4EE4-BFB6-F3923F60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07-03-2022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8EA218-BCC8-41FA-8A26-99CC32C85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860F4A-98A6-47F2-9E70-E7193B4D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69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D8C9426C-2CA0-453C-9134-8E5FE0E5DFDB}"/>
              </a:ext>
            </a:extLst>
          </p:cNvPr>
          <p:cNvSpPr/>
          <p:nvPr userDrawn="1"/>
        </p:nvSpPr>
        <p:spPr>
          <a:xfrm>
            <a:off x="425049" y="6381328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Fuente</a:t>
            </a:r>
            <a:r>
              <a:rPr kumimoji="0" lang="es-CL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Elaboración propia en base  a Informes de ejecución presupuestaria mensual de DIPRES</a:t>
            </a:r>
          </a:p>
        </p:txBody>
      </p:sp>
      <p:sp>
        <p:nvSpPr>
          <p:cNvPr id="10" name="5 Marcador de número de diapositiva">
            <a:extLst>
              <a:ext uri="{FF2B5EF4-FFF2-40B4-BE49-F238E27FC236}">
                <a16:creationId xmlns:a16="http://schemas.microsoft.com/office/drawing/2014/main" id="{60C37DCA-A76C-43D7-90ED-ABE8ABD58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3 Marcador de fecha">
            <a:extLst>
              <a:ext uri="{FF2B5EF4-FFF2-40B4-BE49-F238E27FC236}">
                <a16:creationId xmlns:a16="http://schemas.microsoft.com/office/drawing/2014/main" id="{A20A94E3-BCBE-4210-8DA1-037026A76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07-03-2022</a:t>
            </a:fld>
            <a:endParaRPr lang="es-CL" dirty="0"/>
          </a:p>
        </p:txBody>
      </p:sp>
      <p:sp>
        <p:nvSpPr>
          <p:cNvPr id="6" name="Cuadro de texto 2">
            <a:extLst>
              <a:ext uri="{FF2B5EF4-FFF2-40B4-BE49-F238E27FC236}">
                <a16:creationId xmlns:a16="http://schemas.microsoft.com/office/drawing/2014/main" id="{198816D9-42A7-40B6-9CA6-36A6069430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00" y="270000"/>
            <a:ext cx="15621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600" b="0" i="0" u="sng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Oficina de Información, Análisis y Asesoría Presupuestaria 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Senado de Chile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n 12">
            <a:extLst>
              <a:ext uri="{FF2B5EF4-FFF2-40B4-BE49-F238E27FC236}">
                <a16:creationId xmlns:a16="http://schemas.microsoft.com/office/drawing/2014/main" id="{B50E18FA-936D-4472-BDFD-0C603CCDB9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58259"/>
            <a:ext cx="10953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64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D8C9426C-2CA0-453C-9134-8E5FE0E5DFDB}"/>
              </a:ext>
            </a:extLst>
          </p:cNvPr>
          <p:cNvSpPr/>
          <p:nvPr userDrawn="1"/>
        </p:nvSpPr>
        <p:spPr>
          <a:xfrm>
            <a:off x="425049" y="6381328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Fuente</a:t>
            </a:r>
            <a:r>
              <a:rPr kumimoji="0" lang="es-CL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Elaboración propia en base  a Informes de ejecución presupuestaria mensual de DIPRES</a:t>
            </a:r>
          </a:p>
        </p:txBody>
      </p:sp>
      <p:sp>
        <p:nvSpPr>
          <p:cNvPr id="10" name="5 Marcador de número de diapositiva">
            <a:extLst>
              <a:ext uri="{FF2B5EF4-FFF2-40B4-BE49-F238E27FC236}">
                <a16:creationId xmlns:a16="http://schemas.microsoft.com/office/drawing/2014/main" id="{60C37DCA-A76C-43D7-90ED-ABE8ABD58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3 Marcador de fecha">
            <a:extLst>
              <a:ext uri="{FF2B5EF4-FFF2-40B4-BE49-F238E27FC236}">
                <a16:creationId xmlns:a16="http://schemas.microsoft.com/office/drawing/2014/main" id="{A20A94E3-BCBE-4210-8DA1-037026A76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07-03-2022</a:t>
            </a:fld>
            <a:endParaRPr lang="es-CL" dirty="0"/>
          </a:p>
        </p:txBody>
      </p:sp>
      <p:sp>
        <p:nvSpPr>
          <p:cNvPr id="6" name="Cuadro de texto 2">
            <a:extLst>
              <a:ext uri="{FF2B5EF4-FFF2-40B4-BE49-F238E27FC236}">
                <a16:creationId xmlns:a16="http://schemas.microsoft.com/office/drawing/2014/main" id="{198816D9-42A7-40B6-9CA6-36A6069430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00" y="270000"/>
            <a:ext cx="15621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600" b="0" i="0" u="sng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Oficina de Información, Análisis y Asesoría Presupuestaria 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Senado de Chile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n 12">
            <a:extLst>
              <a:ext uri="{FF2B5EF4-FFF2-40B4-BE49-F238E27FC236}">
                <a16:creationId xmlns:a16="http://schemas.microsoft.com/office/drawing/2014/main" id="{B50E18FA-936D-4472-BDFD-0C603CCDB9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58259"/>
            <a:ext cx="10953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54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935422" cy="1682472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latin typeface="+mn-lt"/>
              </a:rPr>
              <a:t>EJECUCIÓN ACUMULADA DE GASTOS PRESUPUESTARIOS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AL MES DE DICIEMBRE DE 2021</a:t>
            </a:r>
            <a:br>
              <a:rPr lang="es-CL" sz="24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PARTIDA 18</a:t>
            </a:r>
            <a:r>
              <a:rPr lang="es-CL" sz="2400" b="1" dirty="0">
                <a:solidFill>
                  <a:prstClr val="black"/>
                </a:solidFill>
              </a:rPr>
              <a:t>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DEL VIVIENDA Y URBANISMO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Valparaíso, marzo 2022</a:t>
            </a:r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2D4952BC-765B-43F4-BA3F-D34E579D3F21}"/>
              </a:ext>
            </a:extLst>
          </p:cNvPr>
          <p:cNvSpPr/>
          <p:nvPr/>
        </p:nvSpPr>
        <p:spPr>
          <a:xfrm>
            <a:off x="410078" y="6237312"/>
            <a:ext cx="5890114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41080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47667" y="1124744"/>
            <a:ext cx="7890790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 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47667" y="1916832"/>
            <a:ext cx="7881686" cy="395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1753539-AB8A-49CC-BBE2-8FF09CDB2F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564512"/>
              </p:ext>
            </p:extLst>
          </p:nvPr>
        </p:nvGraphicFramePr>
        <p:xfrm>
          <a:off x="542652" y="2276872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55288266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57051615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76280190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830709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6117127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8232820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0314408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9215423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59849236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91696089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19747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01548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34.295.551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34.295.551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33.762.110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5833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1.574.446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1.574.446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1.481.042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4331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1218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6688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32.651.105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32.651.105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32.281.068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799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32.651.105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32.651.105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32.281.068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0014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al Arriendo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32.651.105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32.651.105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32.281.068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062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863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7621" y="1225280"/>
            <a:ext cx="7905013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02: ASENTAMIENTOS PRECARIOS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C85163B-AE9C-48BF-9CD3-7EFB43699F06}"/>
              </a:ext>
            </a:extLst>
          </p:cNvPr>
          <p:cNvSpPr txBox="1">
            <a:spLocks/>
          </p:cNvSpPr>
          <p:nvPr/>
        </p:nvSpPr>
        <p:spPr>
          <a:xfrm>
            <a:off x="547621" y="1828263"/>
            <a:ext cx="7886701" cy="2592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4416ED6-0B5A-49FC-9DEF-EE59A8148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954416"/>
              </p:ext>
            </p:extLst>
          </p:nvPr>
        </p:nvGraphicFramePr>
        <p:xfrm>
          <a:off x="556776" y="2148607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1112517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81637956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4684650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89943584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5451264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4114613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6225200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7192595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90632827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63502127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47019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93998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21.573.178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33.624.186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12.051.008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30.880.270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6889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789.598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739.373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729.790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0925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367.580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158.890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-208.690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142.323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9743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3914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8656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20.400.816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32.623.099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12.222.283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29.905.333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3803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20.400.816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32.623.099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12.222.283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29.905.333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7360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Asentamientos Precarios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20.400.816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32.623.099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12.222.283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29.905.333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8493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4599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421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553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6889" y="1188228"/>
            <a:ext cx="7882093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04: RECUPERACIÓN DE BARRIOS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C089A1E-B610-4F17-A418-6B196D53EBC7}"/>
              </a:ext>
            </a:extLst>
          </p:cNvPr>
          <p:cNvSpPr txBox="1">
            <a:spLocks/>
          </p:cNvSpPr>
          <p:nvPr/>
        </p:nvSpPr>
        <p:spPr>
          <a:xfrm>
            <a:off x="542281" y="1805341"/>
            <a:ext cx="780435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56A9E59-2541-46F0-8AC6-54474C43B4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813446"/>
              </p:ext>
            </p:extLst>
          </p:nvPr>
        </p:nvGraphicFramePr>
        <p:xfrm>
          <a:off x="544584" y="2141214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38934654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97348020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4456323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41090303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2701426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4971972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7977947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2683611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27201402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15918786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56358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03066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33.274.031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18.286.663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-14.987.368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18.216.707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7873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1.791.215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1.814.699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1.812.677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1911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826.292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758.617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740.536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424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11.134.613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2.220.304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-8.914.309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2.182.957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8311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551.106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1.876.657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1.325.551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1.845.024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8322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10.583.507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-10.239.860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337.933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4058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19.521.911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13.493.043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-6.028.868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13.480.537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6465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19.521.911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13.493.043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-6.028.868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13.480.537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0231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17.671.186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12.359.299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-5.311.887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12.346.793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3276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Pequeñas Localidades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1.850.725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-716.981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1.133.744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16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145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1117022"/>
            <a:ext cx="7886701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02. PROGRAMA 01: PARQUE METROPOLITANO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12890ECB-8E28-4655-8676-C0AA09437F16}"/>
              </a:ext>
            </a:extLst>
          </p:cNvPr>
          <p:cNvSpPr txBox="1">
            <a:spLocks/>
          </p:cNvSpPr>
          <p:nvPr/>
        </p:nvSpPr>
        <p:spPr>
          <a:xfrm>
            <a:off x="531592" y="1686270"/>
            <a:ext cx="7823151" cy="2160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EC1091B-1DDB-48D6-852C-90D7B6A2A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768970"/>
              </p:ext>
            </p:extLst>
          </p:nvPr>
        </p:nvGraphicFramePr>
        <p:xfrm>
          <a:off x="539552" y="1988840"/>
          <a:ext cx="7886701" cy="271171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02240220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59381511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2382228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97544888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9693934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5376916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2238959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8775732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33165442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93550448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92890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10881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37.261.277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40.442.865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3.181.588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40.156.854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0589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7.011.424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7.427.947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7.420.748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8610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1.859.174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2.012.174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2.011.961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1828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246.360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5715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246.360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9565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184.887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191.138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0510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4797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191.138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0167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103.651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103.640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1036400,0%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9064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103.651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103.640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1036400,0%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2188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71.111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80.111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74.077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3716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0741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33.603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42.603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5996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28.313.204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30.377.501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2.064.297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30.104.947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1550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28.313.204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30.377.501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2.064.297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30.104.947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1739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3576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284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889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1068" y="1136605"/>
            <a:ext cx="7869329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21. PROGRAMA 01: SERVIU 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CD6EB90-5D6E-4D3F-9096-A954178C1533}"/>
              </a:ext>
            </a:extLst>
          </p:cNvPr>
          <p:cNvSpPr txBox="1">
            <a:spLocks/>
          </p:cNvSpPr>
          <p:nvPr/>
        </p:nvSpPr>
        <p:spPr>
          <a:xfrm>
            <a:off x="509755" y="1710565"/>
            <a:ext cx="7869329" cy="2585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D5C42BD-F2FA-40CF-BF02-5D06CBE1DE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25981"/>
              </p:ext>
            </p:extLst>
          </p:nvPr>
        </p:nvGraphicFramePr>
        <p:xfrm>
          <a:off x="501067" y="2023319"/>
          <a:ext cx="7869329" cy="4351327"/>
        </p:xfrm>
        <a:graphic>
          <a:graphicData uri="http://schemas.openxmlformats.org/drawingml/2006/table">
            <a:tbl>
              <a:tblPr/>
              <a:tblGrid>
                <a:gridCol w="263717">
                  <a:extLst>
                    <a:ext uri="{9D8B030D-6E8A-4147-A177-3AD203B41FA5}">
                      <a16:colId xmlns:a16="http://schemas.microsoft.com/office/drawing/2014/main" val="254806631"/>
                    </a:ext>
                  </a:extLst>
                </a:gridCol>
                <a:gridCol w="263717">
                  <a:extLst>
                    <a:ext uri="{9D8B030D-6E8A-4147-A177-3AD203B41FA5}">
                      <a16:colId xmlns:a16="http://schemas.microsoft.com/office/drawing/2014/main" val="2246716552"/>
                    </a:ext>
                  </a:extLst>
                </a:gridCol>
                <a:gridCol w="263717">
                  <a:extLst>
                    <a:ext uri="{9D8B030D-6E8A-4147-A177-3AD203B41FA5}">
                      <a16:colId xmlns:a16="http://schemas.microsoft.com/office/drawing/2014/main" val="1428674252"/>
                    </a:ext>
                  </a:extLst>
                </a:gridCol>
                <a:gridCol w="2974733">
                  <a:extLst>
                    <a:ext uri="{9D8B030D-6E8A-4147-A177-3AD203B41FA5}">
                      <a16:colId xmlns:a16="http://schemas.microsoft.com/office/drawing/2014/main" val="527048923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3709115275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2078285184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856683469"/>
                    </a:ext>
                  </a:extLst>
                </a:gridCol>
                <a:gridCol w="706763">
                  <a:extLst>
                    <a:ext uri="{9D8B030D-6E8A-4147-A177-3AD203B41FA5}">
                      <a16:colId xmlns:a16="http://schemas.microsoft.com/office/drawing/2014/main" val="3897867131"/>
                    </a:ext>
                  </a:extLst>
                </a:gridCol>
                <a:gridCol w="643471">
                  <a:extLst>
                    <a:ext uri="{9D8B030D-6E8A-4147-A177-3AD203B41FA5}">
                      <a16:colId xmlns:a16="http://schemas.microsoft.com/office/drawing/2014/main" val="1012546326"/>
                    </a:ext>
                  </a:extLst>
                </a:gridCol>
                <a:gridCol w="632922">
                  <a:extLst>
                    <a:ext uri="{9D8B030D-6E8A-4147-A177-3AD203B41FA5}">
                      <a16:colId xmlns:a16="http://schemas.microsoft.com/office/drawing/2014/main" val="2665801296"/>
                    </a:ext>
                  </a:extLst>
                </a:gridCol>
              </a:tblGrid>
              <a:tr h="1265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041476"/>
                  </a:ext>
                </a:extLst>
              </a:tr>
              <a:tr h="3876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553479"/>
                  </a:ext>
                </a:extLst>
              </a:tr>
              <a:tr h="1661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117.055.921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71.467.317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-45.588.604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57.726.640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968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3.806.145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3.960.697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154.552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3.959.506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930274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255.292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318.914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63.622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318.426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23406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90.395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90.395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90.395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89281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90.395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90.395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90.395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61774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173.784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173.774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189.965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1899650,0%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43731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173.784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173.774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189.965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1899650,0%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378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13.147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78.408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65.261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76.373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10209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64.761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64.761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62.735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52429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7.666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7.666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7.666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84160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5.481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5.972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32285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7.005.376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3.870.988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-3.134.388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3.487.311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68385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47757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7.005.376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3.869.988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-3.135.388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3.487.192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08969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61.335.643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23.565.643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-37.770.000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10.236.184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12270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61.335.643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23.565.643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-37.770.000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10.236.184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37986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44.639.683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39.169.293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-5.470.390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39.129.285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1359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44.639.683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38.495.307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-6.144.376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38.455.299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75762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1.241.077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2.666.473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1.425.396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2.651.938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590769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4.900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101178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2.753.505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1.308.593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-1.444.912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1.308.298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23050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34.334.911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32.063.494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-2.271.417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32.047.993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89872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4.501.529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800.310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-3.701.219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799.850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994422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58.565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384.704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326.139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384.486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656,5%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620931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1.745.196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1.267.435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-477.761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1.260.056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866637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673.986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673.986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673.986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869200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586.756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586.756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586.756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24508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Pequeñas Localidades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87.230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87.230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87.230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738725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239.195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238.570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239.195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38271,2%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342163"/>
                  </a:ext>
                </a:extLst>
              </a:tr>
              <a:tr h="126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239.195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238.570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239.195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38271,2%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83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799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7132" y="1089975"/>
            <a:ext cx="7904778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21. PROGRAMA 01: SERVIU I REGIÓN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CD6EB90-5D6E-4D3F-9096-A954178C1533}"/>
              </a:ext>
            </a:extLst>
          </p:cNvPr>
          <p:cNvSpPr txBox="1">
            <a:spLocks/>
          </p:cNvSpPr>
          <p:nvPr/>
        </p:nvSpPr>
        <p:spPr>
          <a:xfrm>
            <a:off x="497131" y="1880410"/>
            <a:ext cx="7869329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A3DF4A0-1426-4DE2-9731-2A68768C1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596706"/>
              </p:ext>
            </p:extLst>
          </p:nvPr>
        </p:nvGraphicFramePr>
        <p:xfrm>
          <a:off x="515209" y="2240450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61621263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84123581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53269789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80068773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443832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8867270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4686171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0113655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06567548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74988830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19092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6798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2.163.937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2.163.937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1.336.394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4669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1.173.967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1.173.967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1.129.399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3381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1.173.967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1.173.967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1.129.399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0942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580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92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990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213.301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213.301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206.995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8514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213.301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213.301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206.995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4203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206.995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2651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691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605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1121444"/>
            <a:ext cx="7914413" cy="546949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22. PROGRAMA 01: SERVIU 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76B0FA-C63E-4822-AA96-4C5AB326D3CE}"/>
              </a:ext>
            </a:extLst>
          </p:cNvPr>
          <p:cNvSpPr txBox="1">
            <a:spLocks/>
          </p:cNvSpPr>
          <p:nvPr/>
        </p:nvSpPr>
        <p:spPr>
          <a:xfrm>
            <a:off x="468095" y="1668393"/>
            <a:ext cx="8013576" cy="304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EE975A5-1A7A-4412-9AFC-B8AD1FE344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671338"/>
              </p:ext>
            </p:extLst>
          </p:nvPr>
        </p:nvGraphicFramePr>
        <p:xfrm>
          <a:off x="467544" y="1972965"/>
          <a:ext cx="7914414" cy="4383370"/>
        </p:xfrm>
        <a:graphic>
          <a:graphicData uri="http://schemas.openxmlformats.org/drawingml/2006/table">
            <a:tbl>
              <a:tblPr/>
              <a:tblGrid>
                <a:gridCol w="265228">
                  <a:extLst>
                    <a:ext uri="{9D8B030D-6E8A-4147-A177-3AD203B41FA5}">
                      <a16:colId xmlns:a16="http://schemas.microsoft.com/office/drawing/2014/main" val="945765256"/>
                    </a:ext>
                  </a:extLst>
                </a:gridCol>
                <a:gridCol w="265228">
                  <a:extLst>
                    <a:ext uri="{9D8B030D-6E8A-4147-A177-3AD203B41FA5}">
                      <a16:colId xmlns:a16="http://schemas.microsoft.com/office/drawing/2014/main" val="4187569007"/>
                    </a:ext>
                  </a:extLst>
                </a:gridCol>
                <a:gridCol w="265228">
                  <a:extLst>
                    <a:ext uri="{9D8B030D-6E8A-4147-A177-3AD203B41FA5}">
                      <a16:colId xmlns:a16="http://schemas.microsoft.com/office/drawing/2014/main" val="137311611"/>
                    </a:ext>
                  </a:extLst>
                </a:gridCol>
                <a:gridCol w="2991776">
                  <a:extLst>
                    <a:ext uri="{9D8B030D-6E8A-4147-A177-3AD203B41FA5}">
                      <a16:colId xmlns:a16="http://schemas.microsoft.com/office/drawing/2014/main" val="2117480692"/>
                    </a:ext>
                  </a:extLst>
                </a:gridCol>
                <a:gridCol w="710812">
                  <a:extLst>
                    <a:ext uri="{9D8B030D-6E8A-4147-A177-3AD203B41FA5}">
                      <a16:colId xmlns:a16="http://schemas.microsoft.com/office/drawing/2014/main" val="1494205300"/>
                    </a:ext>
                  </a:extLst>
                </a:gridCol>
                <a:gridCol w="710812">
                  <a:extLst>
                    <a:ext uri="{9D8B030D-6E8A-4147-A177-3AD203B41FA5}">
                      <a16:colId xmlns:a16="http://schemas.microsoft.com/office/drawing/2014/main" val="2514824552"/>
                    </a:ext>
                  </a:extLst>
                </a:gridCol>
                <a:gridCol w="710812">
                  <a:extLst>
                    <a:ext uri="{9D8B030D-6E8A-4147-A177-3AD203B41FA5}">
                      <a16:colId xmlns:a16="http://schemas.microsoft.com/office/drawing/2014/main" val="3119984886"/>
                    </a:ext>
                  </a:extLst>
                </a:gridCol>
                <a:gridCol w="710812">
                  <a:extLst>
                    <a:ext uri="{9D8B030D-6E8A-4147-A177-3AD203B41FA5}">
                      <a16:colId xmlns:a16="http://schemas.microsoft.com/office/drawing/2014/main" val="2234254161"/>
                    </a:ext>
                  </a:extLst>
                </a:gridCol>
                <a:gridCol w="647157">
                  <a:extLst>
                    <a:ext uri="{9D8B030D-6E8A-4147-A177-3AD203B41FA5}">
                      <a16:colId xmlns:a16="http://schemas.microsoft.com/office/drawing/2014/main" val="417431318"/>
                    </a:ext>
                  </a:extLst>
                </a:gridCol>
                <a:gridCol w="636549">
                  <a:extLst>
                    <a:ext uri="{9D8B030D-6E8A-4147-A177-3AD203B41FA5}">
                      <a16:colId xmlns:a16="http://schemas.microsoft.com/office/drawing/2014/main" val="3522849141"/>
                    </a:ext>
                  </a:extLst>
                </a:gridCol>
              </a:tblGrid>
              <a:tr h="1240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696" marR="7696" marT="7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96" marR="7696" marT="76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252334"/>
                  </a:ext>
                </a:extLst>
              </a:tr>
              <a:tr h="3798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269490"/>
                  </a:ext>
                </a:extLst>
              </a:tr>
              <a:tr h="16280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91.403.349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103.849.299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12.445.950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96.587.541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105,7%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05950"/>
                  </a:ext>
                </a:extLst>
              </a:tr>
              <a:tr h="124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3.907.035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3.897.993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-9.042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3.898.003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34999"/>
                  </a:ext>
                </a:extLst>
              </a:tr>
              <a:tr h="124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489.212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632.279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143.067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581.453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118,9%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116625"/>
                  </a:ext>
                </a:extLst>
              </a:tr>
              <a:tr h="124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82.904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82.904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82.902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798103"/>
                  </a:ext>
                </a:extLst>
              </a:tr>
              <a:tr h="124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82.904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82.904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82.902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566490"/>
                  </a:ext>
                </a:extLst>
              </a:tr>
              <a:tr h="124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301.213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301.213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148.692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49,4%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993956"/>
                  </a:ext>
                </a:extLst>
              </a:tr>
              <a:tr h="124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301.213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301.213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148.692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49,4%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290190"/>
                  </a:ext>
                </a:extLst>
              </a:tr>
              <a:tr h="124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792.882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792.872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1.050.014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10500140,0%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132,4%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767591"/>
                  </a:ext>
                </a:extLst>
              </a:tr>
              <a:tr h="124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792.882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792.872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1.050.014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10500140,0%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132,4%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18948"/>
                  </a:ext>
                </a:extLst>
              </a:tr>
              <a:tr h="124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1.616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1.926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967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645561"/>
                  </a:ext>
                </a:extLst>
              </a:tr>
              <a:tr h="124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1.074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1.074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967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325375"/>
                  </a:ext>
                </a:extLst>
              </a:tr>
              <a:tr h="124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542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852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115010"/>
                  </a:ext>
                </a:extLst>
              </a:tr>
              <a:tr h="124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35.181.732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25.721.841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-9.459.891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24.478.039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154773"/>
                  </a:ext>
                </a:extLst>
              </a:tr>
              <a:tr h="124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35.181.732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25.721.841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-9.459.891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24.478.039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153611"/>
                  </a:ext>
                </a:extLst>
              </a:tr>
              <a:tr h="124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25.862.898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5.508.500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19.905.911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756313"/>
                  </a:ext>
                </a:extLst>
              </a:tr>
              <a:tr h="124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25.862.898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5.508.500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19.905.911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60629"/>
                  </a:ext>
                </a:extLst>
              </a:tr>
              <a:tr h="124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20.354.398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25.862.898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5.508.500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19.905.911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547571"/>
                  </a:ext>
                </a:extLst>
              </a:tr>
              <a:tr h="124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31.468.883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46.554.900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15.086.017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46.441.182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147,6%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430366"/>
                  </a:ext>
                </a:extLst>
              </a:tr>
              <a:tr h="124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31.468.883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46.452.026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14.983.143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46.338.309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147,3%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738527"/>
                  </a:ext>
                </a:extLst>
              </a:tr>
              <a:tr h="124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18.139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35.370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17.231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35.329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194,8%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079662"/>
                  </a:ext>
                </a:extLst>
              </a:tr>
              <a:tr h="124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1.320.837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1.690.355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369.518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1.595.638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120,8%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94,4%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416770"/>
                  </a:ext>
                </a:extLst>
              </a:tr>
              <a:tr h="124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19.600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61.900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42.300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61.881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315,7%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19058"/>
                  </a:ext>
                </a:extLst>
              </a:tr>
              <a:tr h="1193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4.296.782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6.274.063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1.977.281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6.274.064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988217"/>
                  </a:ext>
                </a:extLst>
              </a:tr>
              <a:tr h="124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19.144.934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34.221.827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15.076.893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34.217.916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178,7%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756805"/>
                  </a:ext>
                </a:extLst>
              </a:tr>
              <a:tr h="124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2.806.216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1.379.861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-1.426.355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1.379.860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90753"/>
                  </a:ext>
                </a:extLst>
              </a:tr>
              <a:tr h="124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1.486.869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436.759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-1.050.110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425.666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349094"/>
                  </a:ext>
                </a:extLst>
              </a:tr>
              <a:tr h="124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2.375.506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2.351.891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-23.615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2.347.955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040984"/>
                  </a:ext>
                </a:extLst>
              </a:tr>
              <a:tr h="124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102.874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102.874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102.873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435311"/>
                  </a:ext>
                </a:extLst>
              </a:tr>
              <a:tr h="124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102.874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102.874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102.873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836776"/>
                  </a:ext>
                </a:extLst>
              </a:tr>
              <a:tr h="124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299714"/>
                  </a:ext>
                </a:extLst>
              </a:tr>
              <a:tr h="124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</a:t>
                      </a:r>
                    </a:p>
                  </a:txBody>
                  <a:tcPr marL="7696" marR="7696" marT="76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696" marR="7696" marT="769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730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847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4397" y="1113229"/>
            <a:ext cx="7950953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22. PROGRAMA 01: SERVIU 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76B0FA-C63E-4822-AA96-4C5AB326D3CE}"/>
              </a:ext>
            </a:extLst>
          </p:cNvPr>
          <p:cNvSpPr txBox="1">
            <a:spLocks/>
          </p:cNvSpPr>
          <p:nvPr/>
        </p:nvSpPr>
        <p:spPr>
          <a:xfrm>
            <a:off x="544312" y="1927595"/>
            <a:ext cx="8013576" cy="3045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024EFB0-056D-4ACC-A64B-DD6B352D9C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900580"/>
              </p:ext>
            </p:extLst>
          </p:nvPr>
        </p:nvGraphicFramePr>
        <p:xfrm>
          <a:off x="579929" y="2304288"/>
          <a:ext cx="7933133" cy="1766109"/>
        </p:xfrm>
        <a:graphic>
          <a:graphicData uri="http://schemas.openxmlformats.org/drawingml/2006/table">
            <a:tbl>
              <a:tblPr/>
              <a:tblGrid>
                <a:gridCol w="265856">
                  <a:extLst>
                    <a:ext uri="{9D8B030D-6E8A-4147-A177-3AD203B41FA5}">
                      <a16:colId xmlns:a16="http://schemas.microsoft.com/office/drawing/2014/main" val="3562404026"/>
                    </a:ext>
                  </a:extLst>
                </a:gridCol>
                <a:gridCol w="265856">
                  <a:extLst>
                    <a:ext uri="{9D8B030D-6E8A-4147-A177-3AD203B41FA5}">
                      <a16:colId xmlns:a16="http://schemas.microsoft.com/office/drawing/2014/main" val="3985121741"/>
                    </a:ext>
                  </a:extLst>
                </a:gridCol>
                <a:gridCol w="265856">
                  <a:extLst>
                    <a:ext uri="{9D8B030D-6E8A-4147-A177-3AD203B41FA5}">
                      <a16:colId xmlns:a16="http://schemas.microsoft.com/office/drawing/2014/main" val="1681826008"/>
                    </a:ext>
                  </a:extLst>
                </a:gridCol>
                <a:gridCol w="2998851">
                  <a:extLst>
                    <a:ext uri="{9D8B030D-6E8A-4147-A177-3AD203B41FA5}">
                      <a16:colId xmlns:a16="http://schemas.microsoft.com/office/drawing/2014/main" val="170934384"/>
                    </a:ext>
                  </a:extLst>
                </a:gridCol>
                <a:gridCol w="712493">
                  <a:extLst>
                    <a:ext uri="{9D8B030D-6E8A-4147-A177-3AD203B41FA5}">
                      <a16:colId xmlns:a16="http://schemas.microsoft.com/office/drawing/2014/main" val="3627308508"/>
                    </a:ext>
                  </a:extLst>
                </a:gridCol>
                <a:gridCol w="712493">
                  <a:extLst>
                    <a:ext uri="{9D8B030D-6E8A-4147-A177-3AD203B41FA5}">
                      <a16:colId xmlns:a16="http://schemas.microsoft.com/office/drawing/2014/main" val="2689458103"/>
                    </a:ext>
                  </a:extLst>
                </a:gridCol>
                <a:gridCol w="712493">
                  <a:extLst>
                    <a:ext uri="{9D8B030D-6E8A-4147-A177-3AD203B41FA5}">
                      <a16:colId xmlns:a16="http://schemas.microsoft.com/office/drawing/2014/main" val="2762760441"/>
                    </a:ext>
                  </a:extLst>
                </a:gridCol>
                <a:gridCol w="712493">
                  <a:extLst>
                    <a:ext uri="{9D8B030D-6E8A-4147-A177-3AD203B41FA5}">
                      <a16:colId xmlns:a16="http://schemas.microsoft.com/office/drawing/2014/main" val="2186712393"/>
                    </a:ext>
                  </a:extLst>
                </a:gridCol>
                <a:gridCol w="648688">
                  <a:extLst>
                    <a:ext uri="{9D8B030D-6E8A-4147-A177-3AD203B41FA5}">
                      <a16:colId xmlns:a16="http://schemas.microsoft.com/office/drawing/2014/main" val="869398138"/>
                    </a:ext>
                  </a:extLst>
                </a:gridCol>
                <a:gridCol w="638054">
                  <a:extLst>
                    <a:ext uri="{9D8B030D-6E8A-4147-A177-3AD203B41FA5}">
                      <a16:colId xmlns:a16="http://schemas.microsoft.com/office/drawing/2014/main" val="1096780288"/>
                    </a:ext>
                  </a:extLst>
                </a:gridCol>
              </a:tblGrid>
              <a:tr h="12286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561753"/>
                  </a:ext>
                </a:extLst>
              </a:tr>
              <a:tr h="37625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570919"/>
                  </a:ext>
                </a:extLst>
              </a:tr>
              <a:tr h="16125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10.182.734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10.182.734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7.232.851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294728"/>
                  </a:ext>
                </a:extLst>
              </a:tr>
              <a:tr h="1228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4.194.834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4.194.834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4.059.179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444733"/>
                  </a:ext>
                </a:extLst>
              </a:tr>
              <a:tr h="1228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4.194.834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4.194.834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4.059.179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875003"/>
                  </a:ext>
                </a:extLst>
              </a:tr>
              <a:tr h="1228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4.822.195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4.822.195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2.148.816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149370"/>
                  </a:ext>
                </a:extLst>
              </a:tr>
              <a:tr h="1228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4.822.195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4.822.195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2.148.816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031785"/>
                  </a:ext>
                </a:extLst>
              </a:tr>
              <a:tr h="1228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4.822.195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4.822.195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2.148.816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375068"/>
                  </a:ext>
                </a:extLst>
              </a:tr>
              <a:tr h="1228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1.165.705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1.165.705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1.024.856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602299"/>
                  </a:ext>
                </a:extLst>
              </a:tr>
              <a:tr h="1228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1.165.705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1.165.705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1.024.856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282973"/>
                  </a:ext>
                </a:extLst>
              </a:tr>
              <a:tr h="1228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1.025.142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1.025.142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1.024.856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59786"/>
                  </a:ext>
                </a:extLst>
              </a:tr>
              <a:tr h="1228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878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517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9056" y="1115610"/>
            <a:ext cx="7919926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23. PROGRAMA 01: SERVIU III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E47B17D-1DA5-450C-8874-0C4D03343944}"/>
              </a:ext>
            </a:extLst>
          </p:cNvPr>
          <p:cNvSpPr txBox="1">
            <a:spLocks/>
          </p:cNvSpPr>
          <p:nvPr/>
        </p:nvSpPr>
        <p:spPr>
          <a:xfrm>
            <a:off x="551130" y="1708840"/>
            <a:ext cx="7855778" cy="2608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9DE9071-8D8D-42BF-ACFD-C98A0AA57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810291"/>
              </p:ext>
            </p:extLst>
          </p:nvPr>
        </p:nvGraphicFramePr>
        <p:xfrm>
          <a:off x="551130" y="1969707"/>
          <a:ext cx="7900615" cy="4384978"/>
        </p:xfrm>
        <a:graphic>
          <a:graphicData uri="http://schemas.openxmlformats.org/drawingml/2006/table">
            <a:tbl>
              <a:tblPr/>
              <a:tblGrid>
                <a:gridCol w="264766">
                  <a:extLst>
                    <a:ext uri="{9D8B030D-6E8A-4147-A177-3AD203B41FA5}">
                      <a16:colId xmlns:a16="http://schemas.microsoft.com/office/drawing/2014/main" val="381757470"/>
                    </a:ext>
                  </a:extLst>
                </a:gridCol>
                <a:gridCol w="264766">
                  <a:extLst>
                    <a:ext uri="{9D8B030D-6E8A-4147-A177-3AD203B41FA5}">
                      <a16:colId xmlns:a16="http://schemas.microsoft.com/office/drawing/2014/main" val="3678256700"/>
                    </a:ext>
                  </a:extLst>
                </a:gridCol>
                <a:gridCol w="264766">
                  <a:extLst>
                    <a:ext uri="{9D8B030D-6E8A-4147-A177-3AD203B41FA5}">
                      <a16:colId xmlns:a16="http://schemas.microsoft.com/office/drawing/2014/main" val="3911737822"/>
                    </a:ext>
                  </a:extLst>
                </a:gridCol>
                <a:gridCol w="2986558">
                  <a:extLst>
                    <a:ext uri="{9D8B030D-6E8A-4147-A177-3AD203B41FA5}">
                      <a16:colId xmlns:a16="http://schemas.microsoft.com/office/drawing/2014/main" val="1074125446"/>
                    </a:ext>
                  </a:extLst>
                </a:gridCol>
                <a:gridCol w="709573">
                  <a:extLst>
                    <a:ext uri="{9D8B030D-6E8A-4147-A177-3AD203B41FA5}">
                      <a16:colId xmlns:a16="http://schemas.microsoft.com/office/drawing/2014/main" val="737300009"/>
                    </a:ext>
                  </a:extLst>
                </a:gridCol>
                <a:gridCol w="709573">
                  <a:extLst>
                    <a:ext uri="{9D8B030D-6E8A-4147-A177-3AD203B41FA5}">
                      <a16:colId xmlns:a16="http://schemas.microsoft.com/office/drawing/2014/main" val="2270732206"/>
                    </a:ext>
                  </a:extLst>
                </a:gridCol>
                <a:gridCol w="709573">
                  <a:extLst>
                    <a:ext uri="{9D8B030D-6E8A-4147-A177-3AD203B41FA5}">
                      <a16:colId xmlns:a16="http://schemas.microsoft.com/office/drawing/2014/main" val="3541515166"/>
                    </a:ext>
                  </a:extLst>
                </a:gridCol>
                <a:gridCol w="709573">
                  <a:extLst>
                    <a:ext uri="{9D8B030D-6E8A-4147-A177-3AD203B41FA5}">
                      <a16:colId xmlns:a16="http://schemas.microsoft.com/office/drawing/2014/main" val="687804280"/>
                    </a:ext>
                  </a:extLst>
                </a:gridCol>
                <a:gridCol w="646029">
                  <a:extLst>
                    <a:ext uri="{9D8B030D-6E8A-4147-A177-3AD203B41FA5}">
                      <a16:colId xmlns:a16="http://schemas.microsoft.com/office/drawing/2014/main" val="458366900"/>
                    </a:ext>
                  </a:extLst>
                </a:gridCol>
                <a:gridCol w="635438">
                  <a:extLst>
                    <a:ext uri="{9D8B030D-6E8A-4147-A177-3AD203B41FA5}">
                      <a16:colId xmlns:a16="http://schemas.microsoft.com/office/drawing/2014/main" val="1240744220"/>
                    </a:ext>
                  </a:extLst>
                </a:gridCol>
              </a:tblGrid>
              <a:tr h="1239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159673"/>
                  </a:ext>
                </a:extLst>
              </a:tr>
              <a:tr h="3796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018620"/>
                  </a:ext>
                </a:extLst>
              </a:tr>
              <a:tr h="16269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63.786.097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91.276.093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27.489.996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88.949.320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696749"/>
                  </a:ext>
                </a:extLst>
              </a:tr>
              <a:tr h="1239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2.992.756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3.130.127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137.371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3.129.840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818091"/>
                  </a:ext>
                </a:extLst>
              </a:tr>
              <a:tr h="1239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403.626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584.494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180.868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584.469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173837"/>
                  </a:ext>
                </a:extLst>
              </a:tr>
              <a:tr h="1239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32.996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32.996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32.995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240559"/>
                  </a:ext>
                </a:extLst>
              </a:tr>
              <a:tr h="1239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32.996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32.996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32.995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838256"/>
                  </a:ext>
                </a:extLst>
              </a:tr>
              <a:tr h="1239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123.625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123.625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110.837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584907"/>
                  </a:ext>
                </a:extLst>
              </a:tr>
              <a:tr h="1239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151.730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151.720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151.718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1517180,0%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032376"/>
                  </a:ext>
                </a:extLst>
              </a:tr>
              <a:tr h="1239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151.730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151.720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151.718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1517180,0%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705550"/>
                  </a:ext>
                </a:extLst>
              </a:tr>
              <a:tr h="1239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7.771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7.771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7.698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414675"/>
                  </a:ext>
                </a:extLst>
              </a:tr>
              <a:tr h="1239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3.614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978775"/>
                  </a:ext>
                </a:extLst>
              </a:tr>
              <a:tr h="1239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4.090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4.084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629269"/>
                  </a:ext>
                </a:extLst>
              </a:tr>
              <a:tr h="1239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18.709.251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14.478.267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-4.230.984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14.402.614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296749"/>
                  </a:ext>
                </a:extLst>
              </a:tr>
              <a:tr h="1239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18.709.251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14.478.267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-4.230.984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14.402.614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526940"/>
                  </a:ext>
                </a:extLst>
              </a:tr>
              <a:tr h="1239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39.368.591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18.040.000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37.697.893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178294"/>
                  </a:ext>
                </a:extLst>
              </a:tr>
              <a:tr h="1239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37.768.591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16.440.000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36.097.893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569495"/>
                  </a:ext>
                </a:extLst>
              </a:tr>
              <a:tr h="1239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21.328.591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37.768.591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16.440.000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36.097.893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961655"/>
                  </a:ext>
                </a:extLst>
              </a:tr>
              <a:tr h="1239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a Contratistas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1.600.000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495699"/>
                  </a:ext>
                </a:extLst>
              </a:tr>
              <a:tr h="1239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Anticipos a Contratistas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1.600.000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018861"/>
                  </a:ext>
                </a:extLst>
              </a:tr>
              <a:tr h="1239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20.342.961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33.397.361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13.054.400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32.831.256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664185"/>
                  </a:ext>
                </a:extLst>
              </a:tr>
              <a:tr h="1239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20.342.961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33.397.361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13.054.400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32.831.256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363996"/>
                  </a:ext>
                </a:extLst>
              </a:tr>
              <a:tr h="1239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633373"/>
                  </a:ext>
                </a:extLst>
              </a:tr>
              <a:tr h="1239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797.839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597.839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412.787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458302"/>
                  </a:ext>
                </a:extLst>
              </a:tr>
              <a:tr h="1239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7.970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7.970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5.917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949478"/>
                  </a:ext>
                </a:extLst>
              </a:tr>
              <a:tr h="1239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3.166.168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3.516.168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3.183.731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669562"/>
                  </a:ext>
                </a:extLst>
              </a:tr>
              <a:tr h="1239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9.998.013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24.942.913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14.944.900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24.905.015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966487"/>
                  </a:ext>
                </a:extLst>
              </a:tr>
              <a:tr h="1239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 y Barrios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1.122.239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1.467.239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1.464.804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940175"/>
                  </a:ext>
                </a:extLst>
              </a:tr>
              <a:tr h="1239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718.875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348.375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-370.500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346.431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500061"/>
                  </a:ext>
                </a:extLst>
              </a:tr>
              <a:tr h="1239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39.921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39.921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79.840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03950"/>
                  </a:ext>
                </a:extLst>
              </a:tr>
              <a:tr h="1239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4.531.573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2.476.652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-2.054.921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2.432.731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842643"/>
                  </a:ext>
                </a:extLst>
              </a:tr>
              <a:tr h="1239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582253"/>
                  </a:ext>
                </a:extLst>
              </a:tr>
              <a:tr h="1239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40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54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5874" y="1101839"/>
            <a:ext cx="7889003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23. PROGRAMA 01: SERVIU III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9E47B17D-1DA5-450C-8874-0C4D03343944}"/>
              </a:ext>
            </a:extLst>
          </p:cNvPr>
          <p:cNvSpPr txBox="1">
            <a:spLocks/>
          </p:cNvSpPr>
          <p:nvPr/>
        </p:nvSpPr>
        <p:spPr>
          <a:xfrm>
            <a:off x="525874" y="1912869"/>
            <a:ext cx="7886701" cy="2446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DC142E4-2968-4903-BA70-C801133512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06001"/>
              </p:ext>
            </p:extLst>
          </p:nvPr>
        </p:nvGraphicFramePr>
        <p:xfrm>
          <a:off x="525874" y="2237085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24217450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15513151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77863015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73553442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7984342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9939539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7480057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1058252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61198840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10470855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27186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56275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5.413.941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5.413.941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5.364.031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4144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1.253.506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1.253.506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1.253.505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8774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1.253.506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1.253.506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1.253.505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120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3.754.624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6691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3.754.624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1898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3.761.151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3.754.624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7582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355.902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2130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355.902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11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276.359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276.359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237.265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5201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 y Barrios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122.925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122.925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118.637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952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497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466600" y="1196752"/>
            <a:ext cx="8210799" cy="59109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sp>
        <p:nvSpPr>
          <p:cNvPr id="12" name="4 Marcador de número de diapositiva">
            <a:extLst>
              <a:ext uri="{FF2B5EF4-FFF2-40B4-BE49-F238E27FC236}">
                <a16:creationId xmlns:a16="http://schemas.microsoft.com/office/drawing/2014/main" id="{4CB03561-73B4-40AC-BF80-6C20B305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EFBA3A3-A18C-4860-B0A4-3F42935E82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4323011"/>
              </p:ext>
            </p:extLst>
          </p:nvPr>
        </p:nvGraphicFramePr>
        <p:xfrm>
          <a:off x="478643" y="2061159"/>
          <a:ext cx="4041091" cy="280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90F6EE1A-0C0B-47D9-936B-04B6511EF0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469205"/>
              </p:ext>
            </p:extLst>
          </p:nvPr>
        </p:nvGraphicFramePr>
        <p:xfrm>
          <a:off x="4602848" y="2061160"/>
          <a:ext cx="4145615" cy="280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4828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7517" y="1106624"/>
            <a:ext cx="7886701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24. PROGRAMA 01: SERVIU IV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9550192-DE62-4711-B9AF-13BB7AE9172C}"/>
              </a:ext>
            </a:extLst>
          </p:cNvPr>
          <p:cNvSpPr txBox="1">
            <a:spLocks/>
          </p:cNvSpPr>
          <p:nvPr/>
        </p:nvSpPr>
        <p:spPr>
          <a:xfrm>
            <a:off x="547517" y="1638861"/>
            <a:ext cx="7830752" cy="316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3AB0F28-8C77-4855-A89B-584CCAD90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368667"/>
              </p:ext>
            </p:extLst>
          </p:nvPr>
        </p:nvGraphicFramePr>
        <p:xfrm>
          <a:off x="554399" y="1955214"/>
          <a:ext cx="7879819" cy="4401136"/>
        </p:xfrm>
        <a:graphic>
          <a:graphicData uri="http://schemas.openxmlformats.org/drawingml/2006/table">
            <a:tbl>
              <a:tblPr/>
              <a:tblGrid>
                <a:gridCol w="264069">
                  <a:extLst>
                    <a:ext uri="{9D8B030D-6E8A-4147-A177-3AD203B41FA5}">
                      <a16:colId xmlns:a16="http://schemas.microsoft.com/office/drawing/2014/main" val="604666970"/>
                    </a:ext>
                  </a:extLst>
                </a:gridCol>
                <a:gridCol w="264069">
                  <a:extLst>
                    <a:ext uri="{9D8B030D-6E8A-4147-A177-3AD203B41FA5}">
                      <a16:colId xmlns:a16="http://schemas.microsoft.com/office/drawing/2014/main" val="3555665388"/>
                    </a:ext>
                  </a:extLst>
                </a:gridCol>
                <a:gridCol w="264069">
                  <a:extLst>
                    <a:ext uri="{9D8B030D-6E8A-4147-A177-3AD203B41FA5}">
                      <a16:colId xmlns:a16="http://schemas.microsoft.com/office/drawing/2014/main" val="1779273262"/>
                    </a:ext>
                  </a:extLst>
                </a:gridCol>
                <a:gridCol w="2978699">
                  <a:extLst>
                    <a:ext uri="{9D8B030D-6E8A-4147-A177-3AD203B41FA5}">
                      <a16:colId xmlns:a16="http://schemas.microsoft.com/office/drawing/2014/main" val="2374649823"/>
                    </a:ext>
                  </a:extLst>
                </a:gridCol>
                <a:gridCol w="707705">
                  <a:extLst>
                    <a:ext uri="{9D8B030D-6E8A-4147-A177-3AD203B41FA5}">
                      <a16:colId xmlns:a16="http://schemas.microsoft.com/office/drawing/2014/main" val="1228202941"/>
                    </a:ext>
                  </a:extLst>
                </a:gridCol>
                <a:gridCol w="707705">
                  <a:extLst>
                    <a:ext uri="{9D8B030D-6E8A-4147-A177-3AD203B41FA5}">
                      <a16:colId xmlns:a16="http://schemas.microsoft.com/office/drawing/2014/main" val="3164180331"/>
                    </a:ext>
                  </a:extLst>
                </a:gridCol>
                <a:gridCol w="707705">
                  <a:extLst>
                    <a:ext uri="{9D8B030D-6E8A-4147-A177-3AD203B41FA5}">
                      <a16:colId xmlns:a16="http://schemas.microsoft.com/office/drawing/2014/main" val="603096887"/>
                    </a:ext>
                  </a:extLst>
                </a:gridCol>
                <a:gridCol w="707705">
                  <a:extLst>
                    <a:ext uri="{9D8B030D-6E8A-4147-A177-3AD203B41FA5}">
                      <a16:colId xmlns:a16="http://schemas.microsoft.com/office/drawing/2014/main" val="1364960114"/>
                    </a:ext>
                  </a:extLst>
                </a:gridCol>
                <a:gridCol w="644328">
                  <a:extLst>
                    <a:ext uri="{9D8B030D-6E8A-4147-A177-3AD203B41FA5}">
                      <a16:colId xmlns:a16="http://schemas.microsoft.com/office/drawing/2014/main" val="2311907388"/>
                    </a:ext>
                  </a:extLst>
                </a:gridCol>
                <a:gridCol w="633765">
                  <a:extLst>
                    <a:ext uri="{9D8B030D-6E8A-4147-A177-3AD203B41FA5}">
                      <a16:colId xmlns:a16="http://schemas.microsoft.com/office/drawing/2014/main" val="1555559942"/>
                    </a:ext>
                  </a:extLst>
                </a:gridCol>
              </a:tblGrid>
              <a:tr h="22303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303" marR="7303" marT="7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3" marR="7303" marT="730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3" marR="7303" marT="730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303" marR="7303" marT="73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423198"/>
                  </a:ext>
                </a:extLst>
              </a:tr>
              <a:tr h="36170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152857"/>
                  </a:ext>
                </a:extLst>
              </a:tr>
              <a:tr h="15501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164.104.644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125.318.151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-38.786.493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108.289.408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86,4%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133177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3.908.261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4.183.377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275.116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4.179.849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106,9%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169199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363.433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421.452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58.019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421.251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115,9%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625873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25.022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25.022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25.021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140499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25.022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25.022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25.021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957004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84.676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84.676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851818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84.676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84.676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497352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92.920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92.910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92.910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929100,0%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747288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16.241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16.241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16.241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416598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76.679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76.669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76.669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766690,0%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724869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9.458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1.662.778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1.653.320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1.662.728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17580,1%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297384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1.652.753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1.652.753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1.652.753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030693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6.135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6.135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6.121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751717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3.323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3.854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067769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16.689.514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10.435.491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-6.254.023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9.815.137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94,1%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138871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16.689.514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10.435.491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-6.254.023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9.815.137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94,1%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139027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41.501.087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-18.896.000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28.122.586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474224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41.501.087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-18.896.000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28.122.586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791197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60.397.087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41.501.087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-18.896.000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28.122.586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457420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82.736.497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66.910.964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-15.825.533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63.969.926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77,3%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301043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82.736.497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66.479.353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-16.257.144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63.538.315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76,8%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884283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3.761.968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6.278.403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2.516.435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6.277.175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166,9%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590463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77.722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27.564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-50.158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27.547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484268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11.976.636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8.114.830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-3.861.806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8.109.780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583110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48.379.102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41.831.740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-6.547.362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38.911.556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915821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2.288.157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1.307.347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-980.810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1.300.587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838571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7.091.412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3.559.843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-3.531.569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3.559.574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25830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9.161.500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5.359.626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-3.801.874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5.352.096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633501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431.611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431.611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431.611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657437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431.611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431.611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431.611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207964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900949"/>
                  </a:ext>
                </a:extLst>
              </a:tr>
              <a:tr h="118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03" marR="7303" marT="73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303" marR="7303" marT="730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934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216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8618" y="1115097"/>
            <a:ext cx="7886701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24. PROGRAMA 01: SERVIU IV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79550192-DE62-4711-B9AF-13BB7AE9172C}"/>
              </a:ext>
            </a:extLst>
          </p:cNvPr>
          <p:cNvSpPr txBox="1">
            <a:spLocks/>
          </p:cNvSpPr>
          <p:nvPr/>
        </p:nvSpPr>
        <p:spPr>
          <a:xfrm>
            <a:off x="549777" y="1889586"/>
            <a:ext cx="7830752" cy="316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75F4D80-3CC3-4C2B-97CE-26577CF997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802579"/>
              </p:ext>
            </p:extLst>
          </p:nvPr>
        </p:nvGraphicFramePr>
        <p:xfrm>
          <a:off x="531513" y="2216986"/>
          <a:ext cx="7886701" cy="193308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84407208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2742549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92465298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05301854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1742400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7969697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8925722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6521518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38876843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970396893"/>
                    </a:ext>
                  </a:extLst>
                </a:gridCol>
              </a:tblGrid>
              <a:tr h="2362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931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43373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14.604.018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14.604.018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12.072.171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0262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2.166.807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2.166.807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1.907.284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2118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2.166.807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2.166.807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1.907.284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0347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8.769.898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8.769.898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7.049.765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893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8.769.898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8.769.898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7.049.765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5599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8.769.898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8.769.898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7.049.765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7919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3.667.313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3.667.313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3.115.122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5518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3.667.313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3.667.313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3.115.122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7398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2.856.809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3524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258.313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258.313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258.313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795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490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6001" y="1092733"/>
            <a:ext cx="7863683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25. PROGRAMA 01: SERVIU 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DB7A7A6-A4B4-41D0-95FE-02FF289CDBB0}"/>
              </a:ext>
            </a:extLst>
          </p:cNvPr>
          <p:cNvSpPr txBox="1">
            <a:spLocks/>
          </p:cNvSpPr>
          <p:nvPr/>
        </p:nvSpPr>
        <p:spPr>
          <a:xfrm>
            <a:off x="544037" y="1649748"/>
            <a:ext cx="7862424" cy="33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E45033F-0480-4521-BEA1-9829F83EB1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289195"/>
              </p:ext>
            </p:extLst>
          </p:nvPr>
        </p:nvGraphicFramePr>
        <p:xfrm>
          <a:off x="544037" y="1916914"/>
          <a:ext cx="7853026" cy="4459027"/>
        </p:xfrm>
        <a:graphic>
          <a:graphicData uri="http://schemas.openxmlformats.org/drawingml/2006/table">
            <a:tbl>
              <a:tblPr/>
              <a:tblGrid>
                <a:gridCol w="263172">
                  <a:extLst>
                    <a:ext uri="{9D8B030D-6E8A-4147-A177-3AD203B41FA5}">
                      <a16:colId xmlns:a16="http://schemas.microsoft.com/office/drawing/2014/main" val="2894783327"/>
                    </a:ext>
                  </a:extLst>
                </a:gridCol>
                <a:gridCol w="263172">
                  <a:extLst>
                    <a:ext uri="{9D8B030D-6E8A-4147-A177-3AD203B41FA5}">
                      <a16:colId xmlns:a16="http://schemas.microsoft.com/office/drawing/2014/main" val="3470115202"/>
                    </a:ext>
                  </a:extLst>
                </a:gridCol>
                <a:gridCol w="263172">
                  <a:extLst>
                    <a:ext uri="{9D8B030D-6E8A-4147-A177-3AD203B41FA5}">
                      <a16:colId xmlns:a16="http://schemas.microsoft.com/office/drawing/2014/main" val="2363954475"/>
                    </a:ext>
                  </a:extLst>
                </a:gridCol>
                <a:gridCol w="2968570">
                  <a:extLst>
                    <a:ext uri="{9D8B030D-6E8A-4147-A177-3AD203B41FA5}">
                      <a16:colId xmlns:a16="http://schemas.microsoft.com/office/drawing/2014/main" val="2676357622"/>
                    </a:ext>
                  </a:extLst>
                </a:gridCol>
                <a:gridCol w="705298">
                  <a:extLst>
                    <a:ext uri="{9D8B030D-6E8A-4147-A177-3AD203B41FA5}">
                      <a16:colId xmlns:a16="http://schemas.microsoft.com/office/drawing/2014/main" val="509677681"/>
                    </a:ext>
                  </a:extLst>
                </a:gridCol>
                <a:gridCol w="705298">
                  <a:extLst>
                    <a:ext uri="{9D8B030D-6E8A-4147-A177-3AD203B41FA5}">
                      <a16:colId xmlns:a16="http://schemas.microsoft.com/office/drawing/2014/main" val="2185006013"/>
                    </a:ext>
                  </a:extLst>
                </a:gridCol>
                <a:gridCol w="705298">
                  <a:extLst>
                    <a:ext uri="{9D8B030D-6E8A-4147-A177-3AD203B41FA5}">
                      <a16:colId xmlns:a16="http://schemas.microsoft.com/office/drawing/2014/main" val="2303107909"/>
                    </a:ext>
                  </a:extLst>
                </a:gridCol>
                <a:gridCol w="705298">
                  <a:extLst>
                    <a:ext uri="{9D8B030D-6E8A-4147-A177-3AD203B41FA5}">
                      <a16:colId xmlns:a16="http://schemas.microsoft.com/office/drawing/2014/main" val="2098032798"/>
                    </a:ext>
                  </a:extLst>
                </a:gridCol>
                <a:gridCol w="642137">
                  <a:extLst>
                    <a:ext uri="{9D8B030D-6E8A-4147-A177-3AD203B41FA5}">
                      <a16:colId xmlns:a16="http://schemas.microsoft.com/office/drawing/2014/main" val="2763412789"/>
                    </a:ext>
                  </a:extLst>
                </a:gridCol>
                <a:gridCol w="631611">
                  <a:extLst>
                    <a:ext uri="{9D8B030D-6E8A-4147-A177-3AD203B41FA5}">
                      <a16:colId xmlns:a16="http://schemas.microsoft.com/office/drawing/2014/main" val="2537069514"/>
                    </a:ext>
                  </a:extLst>
                </a:gridCol>
              </a:tblGrid>
              <a:tr h="1105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720249"/>
                  </a:ext>
                </a:extLst>
              </a:tr>
              <a:tr h="33843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010644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258.384.047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273.373.059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14.989.012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272.408.261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750980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9.013.294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9.634.202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620.908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9.632.356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668163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706.942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1.021.604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314.662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1.021.607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440841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126.354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126.354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126.353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60616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126.354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126.354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126.353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228525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144.246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144.246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109.919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540370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144.246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144.246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109.919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459594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5.133.668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5.133.658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5.008.898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50088980,0%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498492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5.133.668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5.133.658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5.008.898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50088980,0%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597913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16.432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1.985.593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1.969.161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1.985.450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12082,8%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800108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1.446.715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1.446.715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1.446.715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220687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522.446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522.446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522.367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611170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11.933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11.933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11.869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237852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4.499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4.499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488811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53.755.591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36.282.378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-17.473.213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35.874.322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738116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53.755.591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36.282.378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-17.473.213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35.874.322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66039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83.936.527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11.537.000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83.936.384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160202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83.936.527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11.537.000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83.936.384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840554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72.399.527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83.936.527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11.537.000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83.936.384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378025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122.491.915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135.108.151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12.616.236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134.712.772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208935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122.491.915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134.574.281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12.082.366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134.179.914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830437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66.598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211.723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145.125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211.723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025409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21.691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733347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11.410.584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20.887.934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9.477.350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20.887.935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890509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95.669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70.669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70.669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782330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12.013.480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17.547.480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5.534.000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17.546.553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003074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56.758.339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48.806.893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-7.951.446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48.806.893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079685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13.169.715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10.124.715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-3.045.000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10.124.651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57598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3.261.052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6.543.052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3.282.000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6.151.200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004511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63.465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335.802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272.337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335.802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460608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25.653.013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30.024.013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4.371.000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30.022.797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970391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533.870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533.870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532.858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219881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533.870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533.870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532.858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041768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792205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680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4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8137" y="1101029"/>
            <a:ext cx="7862420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25. PROGRAMA 01: SERVIU V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DB7A7A6-A4B4-41D0-95FE-02FF289CDBB0}"/>
              </a:ext>
            </a:extLst>
          </p:cNvPr>
          <p:cNvSpPr txBox="1">
            <a:spLocks/>
          </p:cNvSpPr>
          <p:nvPr/>
        </p:nvSpPr>
        <p:spPr>
          <a:xfrm>
            <a:off x="513856" y="1891077"/>
            <a:ext cx="7862424" cy="33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196558C-8349-40ED-8A75-6243B82B1F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386299"/>
              </p:ext>
            </p:extLst>
          </p:nvPr>
        </p:nvGraphicFramePr>
        <p:xfrm>
          <a:off x="538137" y="2208682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93127947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78886765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6715328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17145184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9063614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9633120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4333559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3534881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30179949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71144787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7663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26118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18.031.161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18.031.161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18.024.916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0460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5.179.231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5.179.231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5.172.989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4288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5.179.231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5.179.231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5.172.989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2670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12.418.250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12.418.250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12.418.246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7994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12.418.250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12.418.250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12.418.246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6440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12.418.250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12.418.250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12.418.246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2321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433.680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433.680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433.681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6529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433.680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433.680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433.681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4849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428.014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9905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942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635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5072" y="1079394"/>
            <a:ext cx="7890149" cy="551441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26. PROGRAMA 01: SERVIU VI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792F646-79D2-47D8-A1FB-6C10B980D98E}"/>
              </a:ext>
            </a:extLst>
          </p:cNvPr>
          <p:cNvSpPr txBox="1">
            <a:spLocks/>
          </p:cNvSpPr>
          <p:nvPr/>
        </p:nvSpPr>
        <p:spPr>
          <a:xfrm>
            <a:off x="539758" y="1630835"/>
            <a:ext cx="786024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2114C99-70D6-47C5-B492-34DAB586B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161359"/>
              </p:ext>
            </p:extLst>
          </p:nvPr>
        </p:nvGraphicFramePr>
        <p:xfrm>
          <a:off x="535072" y="1916832"/>
          <a:ext cx="7890150" cy="4376772"/>
        </p:xfrm>
        <a:graphic>
          <a:graphicData uri="http://schemas.openxmlformats.org/drawingml/2006/table">
            <a:tbl>
              <a:tblPr/>
              <a:tblGrid>
                <a:gridCol w="264415">
                  <a:extLst>
                    <a:ext uri="{9D8B030D-6E8A-4147-A177-3AD203B41FA5}">
                      <a16:colId xmlns:a16="http://schemas.microsoft.com/office/drawing/2014/main" val="4121426512"/>
                    </a:ext>
                  </a:extLst>
                </a:gridCol>
                <a:gridCol w="264415">
                  <a:extLst>
                    <a:ext uri="{9D8B030D-6E8A-4147-A177-3AD203B41FA5}">
                      <a16:colId xmlns:a16="http://schemas.microsoft.com/office/drawing/2014/main" val="3048162878"/>
                    </a:ext>
                  </a:extLst>
                </a:gridCol>
                <a:gridCol w="264415">
                  <a:extLst>
                    <a:ext uri="{9D8B030D-6E8A-4147-A177-3AD203B41FA5}">
                      <a16:colId xmlns:a16="http://schemas.microsoft.com/office/drawing/2014/main" val="3463444284"/>
                    </a:ext>
                  </a:extLst>
                </a:gridCol>
                <a:gridCol w="2982604">
                  <a:extLst>
                    <a:ext uri="{9D8B030D-6E8A-4147-A177-3AD203B41FA5}">
                      <a16:colId xmlns:a16="http://schemas.microsoft.com/office/drawing/2014/main" val="3648886441"/>
                    </a:ext>
                  </a:extLst>
                </a:gridCol>
                <a:gridCol w="708633">
                  <a:extLst>
                    <a:ext uri="{9D8B030D-6E8A-4147-A177-3AD203B41FA5}">
                      <a16:colId xmlns:a16="http://schemas.microsoft.com/office/drawing/2014/main" val="3455805865"/>
                    </a:ext>
                  </a:extLst>
                </a:gridCol>
                <a:gridCol w="708633">
                  <a:extLst>
                    <a:ext uri="{9D8B030D-6E8A-4147-A177-3AD203B41FA5}">
                      <a16:colId xmlns:a16="http://schemas.microsoft.com/office/drawing/2014/main" val="2090065487"/>
                    </a:ext>
                  </a:extLst>
                </a:gridCol>
                <a:gridCol w="708633">
                  <a:extLst>
                    <a:ext uri="{9D8B030D-6E8A-4147-A177-3AD203B41FA5}">
                      <a16:colId xmlns:a16="http://schemas.microsoft.com/office/drawing/2014/main" val="4174009181"/>
                    </a:ext>
                  </a:extLst>
                </a:gridCol>
                <a:gridCol w="708633">
                  <a:extLst>
                    <a:ext uri="{9D8B030D-6E8A-4147-A177-3AD203B41FA5}">
                      <a16:colId xmlns:a16="http://schemas.microsoft.com/office/drawing/2014/main" val="1631926944"/>
                    </a:ext>
                  </a:extLst>
                </a:gridCol>
                <a:gridCol w="645173">
                  <a:extLst>
                    <a:ext uri="{9D8B030D-6E8A-4147-A177-3AD203B41FA5}">
                      <a16:colId xmlns:a16="http://schemas.microsoft.com/office/drawing/2014/main" val="920106764"/>
                    </a:ext>
                  </a:extLst>
                </a:gridCol>
                <a:gridCol w="634596">
                  <a:extLst>
                    <a:ext uri="{9D8B030D-6E8A-4147-A177-3AD203B41FA5}">
                      <a16:colId xmlns:a16="http://schemas.microsoft.com/office/drawing/2014/main" val="519919516"/>
                    </a:ext>
                  </a:extLst>
                </a:gridCol>
              </a:tblGrid>
              <a:tr h="1084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6736" marR="6736" marT="6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6736" marR="6736" marT="6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191320"/>
                  </a:ext>
                </a:extLst>
              </a:tr>
              <a:tr h="3319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989821"/>
                  </a:ext>
                </a:extLst>
              </a:tr>
              <a:tr h="1422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126.288.206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172.651.690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46.363.484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165.441.364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388237"/>
                  </a:ext>
                </a:extLst>
              </a:tr>
              <a:tr h="1084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4.868.260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4.950.022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81.762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4.949.560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101,7%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645665"/>
                  </a:ext>
                </a:extLst>
              </a:tr>
              <a:tr h="1084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401.948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526.341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124.393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526.189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130,9%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162547"/>
                  </a:ext>
                </a:extLst>
              </a:tr>
              <a:tr h="1084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116.355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116.355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116.355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224305"/>
                  </a:ext>
                </a:extLst>
              </a:tr>
              <a:tr h="1084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116.355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116.355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116.355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94684"/>
                  </a:ext>
                </a:extLst>
              </a:tr>
              <a:tr h="1084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417.067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417.067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163.666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157194"/>
                  </a:ext>
                </a:extLst>
              </a:tr>
              <a:tr h="1084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417.067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417.067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163.666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10342"/>
                  </a:ext>
                </a:extLst>
              </a:tr>
              <a:tr h="1084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2.771.860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2.771.850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3.410.295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34102950,0%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904755"/>
                  </a:ext>
                </a:extLst>
              </a:tr>
              <a:tr h="1084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2.771.860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2.771.850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3.410.295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34102950,0%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895282"/>
                  </a:ext>
                </a:extLst>
              </a:tr>
              <a:tr h="1084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11.095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5.116.931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5.105.836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5.116.478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46115,2%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112548"/>
                  </a:ext>
                </a:extLst>
              </a:tr>
              <a:tr h="1084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5.105.836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5.105.836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5.105.485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979740"/>
                  </a:ext>
                </a:extLst>
              </a:tr>
              <a:tr h="1084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7.158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7.158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7.056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745731"/>
                  </a:ext>
                </a:extLst>
              </a:tr>
              <a:tr h="1084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3.937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257720"/>
                  </a:ext>
                </a:extLst>
              </a:tr>
              <a:tr h="1084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9.595.472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6.927.808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-2.667.664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6.726.007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97,1%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730532"/>
                  </a:ext>
                </a:extLst>
              </a:tr>
              <a:tr h="1084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56.552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56.552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56.552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629362"/>
                  </a:ext>
                </a:extLst>
              </a:tr>
              <a:tr h="1084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9.595.472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6.871.256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-2.724.216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6.669.455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97,1%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595034"/>
                  </a:ext>
                </a:extLst>
              </a:tr>
              <a:tr h="1084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35.640.503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-11.000.000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28.251.839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79,3%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508441"/>
                  </a:ext>
                </a:extLst>
              </a:tr>
              <a:tr h="1084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34.434.489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-12.206.014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27.045.825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78,5%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17752"/>
                  </a:ext>
                </a:extLst>
              </a:tr>
              <a:tr h="1084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46.640.503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26.940.503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-19.700.000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27.045.825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100,4%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51628"/>
                  </a:ext>
                </a:extLst>
              </a:tr>
              <a:tr h="1084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a Contratistas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1.206.014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1.206.014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1.206.014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393883"/>
                  </a:ext>
                </a:extLst>
              </a:tr>
              <a:tr h="1084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Anticipos a Contratistas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1.206.014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1.206.014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1.206.014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88339"/>
                  </a:ext>
                </a:extLst>
              </a:tr>
              <a:tr h="1084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64.770.681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116.184.566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51.413.885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116.180.975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179,4%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96937"/>
                  </a:ext>
                </a:extLst>
              </a:tr>
              <a:tr h="1084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64.770.681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115.280.645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50.509.964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115.277.054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645203"/>
                  </a:ext>
                </a:extLst>
              </a:tr>
              <a:tr h="1084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135.074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65.074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-70.000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24.203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106253"/>
                  </a:ext>
                </a:extLst>
              </a:tr>
              <a:tr h="1084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8.330.315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13.893.527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5.563.212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13.934.131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167,3%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100,3%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695755"/>
                  </a:ext>
                </a:extLst>
              </a:tr>
              <a:tr h="1084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13.726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11.669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-2.057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11.463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256621"/>
                  </a:ext>
                </a:extLst>
              </a:tr>
              <a:tr h="1084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11.045.108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19.723.988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8.678.880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19.723.892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178,6%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493903"/>
                  </a:ext>
                </a:extLst>
              </a:tr>
              <a:tr h="1084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22.261.893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48.644.893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26.383.000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48.642.192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218,5%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713841"/>
                  </a:ext>
                </a:extLst>
              </a:tr>
              <a:tr h="1084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4.121.613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1.247.145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-2.874.468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1.246.848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039313"/>
                  </a:ext>
                </a:extLst>
              </a:tr>
              <a:tr h="1084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2.766.745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1.746.046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-1.020.699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1.746.024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637593"/>
                  </a:ext>
                </a:extLst>
              </a:tr>
              <a:tr h="1084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2.147.712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43.700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-2.104.012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43.697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830704"/>
                  </a:ext>
                </a:extLst>
              </a:tr>
              <a:tr h="1084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13.948.495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29.904.603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15.956.108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29.904.604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214,4%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871749"/>
                  </a:ext>
                </a:extLst>
              </a:tr>
              <a:tr h="1084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903.921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903.921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903.921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321722"/>
                  </a:ext>
                </a:extLst>
              </a:tr>
              <a:tr h="1084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903.921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903.921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903.921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839739"/>
                  </a:ext>
                </a:extLst>
              </a:tr>
              <a:tr h="1084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601839"/>
                  </a:ext>
                </a:extLst>
              </a:tr>
              <a:tr h="1084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347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625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8504" y="1078985"/>
            <a:ext cx="7860248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26. PROGRAMA 01: SERVIU VI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5792F646-79D2-47D8-A1FB-6C10B980D98E}"/>
              </a:ext>
            </a:extLst>
          </p:cNvPr>
          <p:cNvSpPr txBox="1">
            <a:spLocks/>
          </p:cNvSpPr>
          <p:nvPr/>
        </p:nvSpPr>
        <p:spPr>
          <a:xfrm>
            <a:off x="538504" y="1879094"/>
            <a:ext cx="7851551" cy="253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9A8CDC3-2637-42FE-9B26-65B747278B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848943"/>
              </p:ext>
            </p:extLst>
          </p:nvPr>
        </p:nvGraphicFramePr>
        <p:xfrm>
          <a:off x="538504" y="2169518"/>
          <a:ext cx="7886701" cy="169680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69066866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28909234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87568572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95125897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88479880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666937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224163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70388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80941209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77806577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73218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9863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14.092.842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14.092.842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12.187.687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1269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2.750.419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2.750.419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2.747.962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0554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2.750.419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2.750.419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2.747.962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0977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10.338.767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10.338.767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8.438.136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6371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10.338.767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10.338.767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8.438.136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6816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1.003.656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1.003.656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1.001.589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9759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1.003.656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1.003.656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1.001.589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4202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997.827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997.827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997.828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0965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042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010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8864" y="1115909"/>
            <a:ext cx="7953855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27. PROGRAMA 01: SERVIU VII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A8AFDF8-DACF-4502-9277-D4BF9EA83256}"/>
              </a:ext>
            </a:extLst>
          </p:cNvPr>
          <p:cNvSpPr txBox="1">
            <a:spLocks/>
          </p:cNvSpPr>
          <p:nvPr/>
        </p:nvSpPr>
        <p:spPr>
          <a:xfrm>
            <a:off x="509552" y="1657757"/>
            <a:ext cx="7987174" cy="1916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F343E33-A5DE-401E-8692-1BA4633A95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466974"/>
              </p:ext>
            </p:extLst>
          </p:nvPr>
        </p:nvGraphicFramePr>
        <p:xfrm>
          <a:off x="561495" y="1897323"/>
          <a:ext cx="7953855" cy="4459027"/>
        </p:xfrm>
        <a:graphic>
          <a:graphicData uri="http://schemas.openxmlformats.org/drawingml/2006/table">
            <a:tbl>
              <a:tblPr/>
              <a:tblGrid>
                <a:gridCol w="266551">
                  <a:extLst>
                    <a:ext uri="{9D8B030D-6E8A-4147-A177-3AD203B41FA5}">
                      <a16:colId xmlns:a16="http://schemas.microsoft.com/office/drawing/2014/main" val="1126974746"/>
                    </a:ext>
                  </a:extLst>
                </a:gridCol>
                <a:gridCol w="266551">
                  <a:extLst>
                    <a:ext uri="{9D8B030D-6E8A-4147-A177-3AD203B41FA5}">
                      <a16:colId xmlns:a16="http://schemas.microsoft.com/office/drawing/2014/main" val="258935052"/>
                    </a:ext>
                  </a:extLst>
                </a:gridCol>
                <a:gridCol w="266551">
                  <a:extLst>
                    <a:ext uri="{9D8B030D-6E8A-4147-A177-3AD203B41FA5}">
                      <a16:colId xmlns:a16="http://schemas.microsoft.com/office/drawing/2014/main" val="3035752629"/>
                    </a:ext>
                  </a:extLst>
                </a:gridCol>
                <a:gridCol w="3006684">
                  <a:extLst>
                    <a:ext uri="{9D8B030D-6E8A-4147-A177-3AD203B41FA5}">
                      <a16:colId xmlns:a16="http://schemas.microsoft.com/office/drawing/2014/main" val="670882002"/>
                    </a:ext>
                  </a:extLst>
                </a:gridCol>
                <a:gridCol w="714354">
                  <a:extLst>
                    <a:ext uri="{9D8B030D-6E8A-4147-A177-3AD203B41FA5}">
                      <a16:colId xmlns:a16="http://schemas.microsoft.com/office/drawing/2014/main" val="3280369298"/>
                    </a:ext>
                  </a:extLst>
                </a:gridCol>
                <a:gridCol w="714354">
                  <a:extLst>
                    <a:ext uri="{9D8B030D-6E8A-4147-A177-3AD203B41FA5}">
                      <a16:colId xmlns:a16="http://schemas.microsoft.com/office/drawing/2014/main" val="1653613020"/>
                    </a:ext>
                  </a:extLst>
                </a:gridCol>
                <a:gridCol w="714354">
                  <a:extLst>
                    <a:ext uri="{9D8B030D-6E8A-4147-A177-3AD203B41FA5}">
                      <a16:colId xmlns:a16="http://schemas.microsoft.com/office/drawing/2014/main" val="108069919"/>
                    </a:ext>
                  </a:extLst>
                </a:gridCol>
                <a:gridCol w="714354">
                  <a:extLst>
                    <a:ext uri="{9D8B030D-6E8A-4147-A177-3AD203B41FA5}">
                      <a16:colId xmlns:a16="http://schemas.microsoft.com/office/drawing/2014/main" val="1427700609"/>
                    </a:ext>
                  </a:extLst>
                </a:gridCol>
                <a:gridCol w="650382">
                  <a:extLst>
                    <a:ext uri="{9D8B030D-6E8A-4147-A177-3AD203B41FA5}">
                      <a16:colId xmlns:a16="http://schemas.microsoft.com/office/drawing/2014/main" val="4217985141"/>
                    </a:ext>
                  </a:extLst>
                </a:gridCol>
                <a:gridCol w="639720">
                  <a:extLst>
                    <a:ext uri="{9D8B030D-6E8A-4147-A177-3AD203B41FA5}">
                      <a16:colId xmlns:a16="http://schemas.microsoft.com/office/drawing/2014/main" val="431626031"/>
                    </a:ext>
                  </a:extLst>
                </a:gridCol>
              </a:tblGrid>
              <a:tr h="1105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6907" marR="6907" marT="69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037354"/>
                  </a:ext>
                </a:extLst>
              </a:tr>
              <a:tr h="33843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966823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251.378.457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212.564.854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-38.813.603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207.762.148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275958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5.413.928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5.735.523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321.595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5.734.903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427504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850.542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942.192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91.650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899.165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714571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56.045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56.045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56.044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01404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56.045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56.045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56.044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961121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163.128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163.128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163.128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508533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163.128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163.128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163.128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964965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304.073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304.063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330.274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3302740,0%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146299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304.073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304.063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330.274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3302740,0%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405250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7.055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266.968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259.913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239.812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3399,2%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928615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259.913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259.913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232.887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897974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2.556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2.497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782734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4.499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4.428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453741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32.317.785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21.342.666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-10.975.119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19.350.392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729435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32.317.785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21.342.666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-10.975.119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19.350.392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908136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48.413.346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-34.841.000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47.716.473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014354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48.413.346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-34.841.000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47.716.473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887649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83.254.346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48.413.346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-34.841.000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47.716.473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774590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129.534.134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134.820.388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5.286.254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132.751.846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160206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129.534.134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133.330.865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3.796.731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131.262.325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155578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92.624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183.974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91.350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180.513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44669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13.504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13.504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13.504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47083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15.431.840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16.603.499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1.171.659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14.679.322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537421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7.026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-1.038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5.499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113459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9.625.329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18.336.822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8.711.493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18.336.809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356829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56.558.162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55.349.094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-1.209.068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55.289.727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538710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13.176.278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7.658.382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-5.517.896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7.658.382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283477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Rural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14.712.611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7.351.528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-7.361.083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7.274.786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752580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44.395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44.395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44.269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186681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19.930.264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27.783.679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7.853.415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27.779.514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139,4%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27864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1.489.523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1.489.523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1.489.521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187140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1.409.523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1.409.523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1.409.521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914489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Pequeñas Localidades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920060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520.525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519.868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520.111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79164,5%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137917"/>
                  </a:ext>
                </a:extLst>
              </a:tr>
              <a:tr h="1105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657 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520.525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519.868 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520.111</a:t>
                      </a:r>
                    </a:p>
                  </a:txBody>
                  <a:tcPr marL="6907" marR="6907" marT="69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79164,5%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6907" marR="6907" marT="69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537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950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8864" y="1105829"/>
            <a:ext cx="7932256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27. PROGRAMA 01: SERVIU VII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A8AFDF8-DACF-4502-9277-D4BF9EA83256}"/>
              </a:ext>
            </a:extLst>
          </p:cNvPr>
          <p:cNvSpPr txBox="1">
            <a:spLocks/>
          </p:cNvSpPr>
          <p:nvPr/>
        </p:nvSpPr>
        <p:spPr>
          <a:xfrm>
            <a:off x="496256" y="1916832"/>
            <a:ext cx="7932256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0F4DB36-CC21-4580-BB05-5E7A7448B2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155724"/>
              </p:ext>
            </p:extLst>
          </p:nvPr>
        </p:nvGraphicFramePr>
        <p:xfrm>
          <a:off x="519034" y="2252420"/>
          <a:ext cx="7932086" cy="1812643"/>
        </p:xfrm>
        <a:graphic>
          <a:graphicData uri="http://schemas.openxmlformats.org/drawingml/2006/table">
            <a:tbl>
              <a:tblPr/>
              <a:tblGrid>
                <a:gridCol w="265821">
                  <a:extLst>
                    <a:ext uri="{9D8B030D-6E8A-4147-A177-3AD203B41FA5}">
                      <a16:colId xmlns:a16="http://schemas.microsoft.com/office/drawing/2014/main" val="438404667"/>
                    </a:ext>
                  </a:extLst>
                </a:gridCol>
                <a:gridCol w="265821">
                  <a:extLst>
                    <a:ext uri="{9D8B030D-6E8A-4147-A177-3AD203B41FA5}">
                      <a16:colId xmlns:a16="http://schemas.microsoft.com/office/drawing/2014/main" val="2080353088"/>
                    </a:ext>
                  </a:extLst>
                </a:gridCol>
                <a:gridCol w="265821">
                  <a:extLst>
                    <a:ext uri="{9D8B030D-6E8A-4147-A177-3AD203B41FA5}">
                      <a16:colId xmlns:a16="http://schemas.microsoft.com/office/drawing/2014/main" val="3865886843"/>
                    </a:ext>
                  </a:extLst>
                </a:gridCol>
                <a:gridCol w="2998456">
                  <a:extLst>
                    <a:ext uri="{9D8B030D-6E8A-4147-A177-3AD203B41FA5}">
                      <a16:colId xmlns:a16="http://schemas.microsoft.com/office/drawing/2014/main" val="3104740383"/>
                    </a:ext>
                  </a:extLst>
                </a:gridCol>
                <a:gridCol w="712399">
                  <a:extLst>
                    <a:ext uri="{9D8B030D-6E8A-4147-A177-3AD203B41FA5}">
                      <a16:colId xmlns:a16="http://schemas.microsoft.com/office/drawing/2014/main" val="322163686"/>
                    </a:ext>
                  </a:extLst>
                </a:gridCol>
                <a:gridCol w="712399">
                  <a:extLst>
                    <a:ext uri="{9D8B030D-6E8A-4147-A177-3AD203B41FA5}">
                      <a16:colId xmlns:a16="http://schemas.microsoft.com/office/drawing/2014/main" val="4241689479"/>
                    </a:ext>
                  </a:extLst>
                </a:gridCol>
                <a:gridCol w="712399">
                  <a:extLst>
                    <a:ext uri="{9D8B030D-6E8A-4147-A177-3AD203B41FA5}">
                      <a16:colId xmlns:a16="http://schemas.microsoft.com/office/drawing/2014/main" val="2982984438"/>
                    </a:ext>
                  </a:extLst>
                </a:gridCol>
                <a:gridCol w="712399">
                  <a:extLst>
                    <a:ext uri="{9D8B030D-6E8A-4147-A177-3AD203B41FA5}">
                      <a16:colId xmlns:a16="http://schemas.microsoft.com/office/drawing/2014/main" val="206711336"/>
                    </a:ext>
                  </a:extLst>
                </a:gridCol>
                <a:gridCol w="648602">
                  <a:extLst>
                    <a:ext uri="{9D8B030D-6E8A-4147-A177-3AD203B41FA5}">
                      <a16:colId xmlns:a16="http://schemas.microsoft.com/office/drawing/2014/main" val="170043649"/>
                    </a:ext>
                  </a:extLst>
                </a:gridCol>
                <a:gridCol w="637969">
                  <a:extLst>
                    <a:ext uri="{9D8B030D-6E8A-4147-A177-3AD203B41FA5}">
                      <a16:colId xmlns:a16="http://schemas.microsoft.com/office/drawing/2014/main" val="3782794234"/>
                    </a:ext>
                  </a:extLst>
                </a:gridCol>
              </a:tblGrid>
              <a:tr h="1260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505865"/>
                  </a:ext>
                </a:extLst>
              </a:tr>
              <a:tr h="3861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490676"/>
                  </a:ext>
                </a:extLst>
              </a:tr>
              <a:tr h="1655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16.727.129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16.727.129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15.945.885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647601"/>
                  </a:ext>
                </a:extLst>
              </a:tr>
              <a:tr h="1260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3.292.370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3.292.370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2.513.046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17847"/>
                  </a:ext>
                </a:extLst>
              </a:tr>
              <a:tr h="1260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3.292.370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3.292.370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2.513.046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242401"/>
                  </a:ext>
                </a:extLst>
              </a:tr>
              <a:tr h="1260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10.162.396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10.162.396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10.162.192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113673"/>
                  </a:ext>
                </a:extLst>
              </a:tr>
              <a:tr h="1260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10.162.396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10.162.396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10.162.192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5927"/>
                  </a:ext>
                </a:extLst>
              </a:tr>
              <a:tr h="1260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10.162.396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10.162.396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10.162.192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484533"/>
                  </a:ext>
                </a:extLst>
              </a:tr>
              <a:tr h="1260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3.272.363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3.272.363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3.270.647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969193"/>
                  </a:ext>
                </a:extLst>
              </a:tr>
              <a:tr h="1260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3.272.363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3.272.363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3.270.647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745850"/>
                  </a:ext>
                </a:extLst>
              </a:tr>
              <a:tr h="1260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2.887.301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2.887.301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2.886.476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70332"/>
                  </a:ext>
                </a:extLst>
              </a:tr>
              <a:tr h="12609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385.062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385.062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384.171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691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319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5272" y="1124744"/>
            <a:ext cx="7967534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28. PROGRAMA 01: SERVIU VIII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F9B303A7-0770-42B6-81A2-0F2203484E50}"/>
              </a:ext>
            </a:extLst>
          </p:cNvPr>
          <p:cNvSpPr txBox="1">
            <a:spLocks/>
          </p:cNvSpPr>
          <p:nvPr/>
        </p:nvSpPr>
        <p:spPr>
          <a:xfrm>
            <a:off x="535272" y="1643954"/>
            <a:ext cx="7967534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257849B-E0BA-4722-9679-64A62E7ABB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51811"/>
              </p:ext>
            </p:extLst>
          </p:nvPr>
        </p:nvGraphicFramePr>
        <p:xfrm>
          <a:off x="549374" y="1878503"/>
          <a:ext cx="7965976" cy="4556927"/>
        </p:xfrm>
        <a:graphic>
          <a:graphicData uri="http://schemas.openxmlformats.org/drawingml/2006/table">
            <a:tbl>
              <a:tblPr/>
              <a:tblGrid>
                <a:gridCol w="266956">
                  <a:extLst>
                    <a:ext uri="{9D8B030D-6E8A-4147-A177-3AD203B41FA5}">
                      <a16:colId xmlns:a16="http://schemas.microsoft.com/office/drawing/2014/main" val="1703645464"/>
                    </a:ext>
                  </a:extLst>
                </a:gridCol>
                <a:gridCol w="266956">
                  <a:extLst>
                    <a:ext uri="{9D8B030D-6E8A-4147-A177-3AD203B41FA5}">
                      <a16:colId xmlns:a16="http://schemas.microsoft.com/office/drawing/2014/main" val="1302876944"/>
                    </a:ext>
                  </a:extLst>
                </a:gridCol>
                <a:gridCol w="266956">
                  <a:extLst>
                    <a:ext uri="{9D8B030D-6E8A-4147-A177-3AD203B41FA5}">
                      <a16:colId xmlns:a16="http://schemas.microsoft.com/office/drawing/2014/main" val="3595018556"/>
                    </a:ext>
                  </a:extLst>
                </a:gridCol>
                <a:gridCol w="3011268">
                  <a:extLst>
                    <a:ext uri="{9D8B030D-6E8A-4147-A177-3AD203B41FA5}">
                      <a16:colId xmlns:a16="http://schemas.microsoft.com/office/drawing/2014/main" val="3494870007"/>
                    </a:ext>
                  </a:extLst>
                </a:gridCol>
                <a:gridCol w="715443">
                  <a:extLst>
                    <a:ext uri="{9D8B030D-6E8A-4147-A177-3AD203B41FA5}">
                      <a16:colId xmlns:a16="http://schemas.microsoft.com/office/drawing/2014/main" val="169434106"/>
                    </a:ext>
                  </a:extLst>
                </a:gridCol>
                <a:gridCol w="715443">
                  <a:extLst>
                    <a:ext uri="{9D8B030D-6E8A-4147-A177-3AD203B41FA5}">
                      <a16:colId xmlns:a16="http://schemas.microsoft.com/office/drawing/2014/main" val="3010790469"/>
                    </a:ext>
                  </a:extLst>
                </a:gridCol>
                <a:gridCol w="715443">
                  <a:extLst>
                    <a:ext uri="{9D8B030D-6E8A-4147-A177-3AD203B41FA5}">
                      <a16:colId xmlns:a16="http://schemas.microsoft.com/office/drawing/2014/main" val="196938408"/>
                    </a:ext>
                  </a:extLst>
                </a:gridCol>
                <a:gridCol w="715443">
                  <a:extLst>
                    <a:ext uri="{9D8B030D-6E8A-4147-A177-3AD203B41FA5}">
                      <a16:colId xmlns:a16="http://schemas.microsoft.com/office/drawing/2014/main" val="3596495575"/>
                    </a:ext>
                  </a:extLst>
                </a:gridCol>
                <a:gridCol w="651373">
                  <a:extLst>
                    <a:ext uri="{9D8B030D-6E8A-4147-A177-3AD203B41FA5}">
                      <a16:colId xmlns:a16="http://schemas.microsoft.com/office/drawing/2014/main" val="2182585342"/>
                    </a:ext>
                  </a:extLst>
                </a:gridCol>
                <a:gridCol w="640695">
                  <a:extLst>
                    <a:ext uri="{9D8B030D-6E8A-4147-A177-3AD203B41FA5}">
                      <a16:colId xmlns:a16="http://schemas.microsoft.com/office/drawing/2014/main" val="883651010"/>
                    </a:ext>
                  </a:extLst>
                </a:gridCol>
              </a:tblGrid>
              <a:tr h="1077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6736" marR="6736" marT="6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6736" marR="6736" marT="67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316495"/>
                  </a:ext>
                </a:extLst>
              </a:tr>
              <a:tr h="33005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52369"/>
                  </a:ext>
                </a:extLst>
              </a:tr>
              <a:tr h="1414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433.068.995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312.470.610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-120.598.385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306.473.527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70,8%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416102"/>
                  </a:ext>
                </a:extLst>
              </a:tr>
              <a:tr h="1077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13.107.580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13.886.029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778.449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13.882.482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105,9%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470963"/>
                  </a:ext>
                </a:extLst>
              </a:tr>
              <a:tr h="1077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701.971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899.874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197.903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868.292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123,7%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827138"/>
                  </a:ext>
                </a:extLst>
              </a:tr>
              <a:tr h="1077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196.218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196.218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196.218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263354"/>
                  </a:ext>
                </a:extLst>
              </a:tr>
              <a:tr h="1077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196.218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196.218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196.218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271274"/>
                  </a:ext>
                </a:extLst>
              </a:tr>
              <a:tr h="1077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356.744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356.744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356.744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025452"/>
                  </a:ext>
                </a:extLst>
              </a:tr>
              <a:tr h="1077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356.744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356.744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356.744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131158"/>
                  </a:ext>
                </a:extLst>
              </a:tr>
              <a:tr h="1077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806.112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806.102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753.649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7536490,0%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93,5%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106046"/>
                  </a:ext>
                </a:extLst>
              </a:tr>
              <a:tr h="1077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53.823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53.823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1.360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636723"/>
                  </a:ext>
                </a:extLst>
              </a:tr>
              <a:tr h="1077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752.289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752.279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752.289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7522890,0%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1291"/>
                  </a:ext>
                </a:extLst>
              </a:tr>
              <a:tr h="1077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13.073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812.303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799.230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810.675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6201,1%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143908"/>
                  </a:ext>
                </a:extLst>
              </a:tr>
              <a:tr h="1077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799.230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799.230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797.604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977571"/>
                  </a:ext>
                </a:extLst>
              </a:tr>
              <a:tr h="1077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3.436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3.436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3.433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478891"/>
                  </a:ext>
                </a:extLst>
              </a:tr>
              <a:tr h="1077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9.637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9.637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9.638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541044"/>
                  </a:ext>
                </a:extLst>
              </a:tr>
              <a:tr h="1077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35.945.640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37.450.527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1.504.887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34.849.944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061312"/>
                  </a:ext>
                </a:extLst>
              </a:tr>
              <a:tr h="1077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35.945.640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37.450.527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1.504.887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34.849.944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94860"/>
                  </a:ext>
                </a:extLst>
              </a:tr>
              <a:tr h="1077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16.409.598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-107.319.000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14.594.556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88,9%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511043"/>
                  </a:ext>
                </a:extLst>
              </a:tr>
              <a:tr h="1077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16.409.598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-107.319.000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14.594.556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88,9%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556537"/>
                  </a:ext>
                </a:extLst>
              </a:tr>
              <a:tr h="1077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123.728.598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16.409.598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-107.319.000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14.594.556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88,9%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861911"/>
                  </a:ext>
                </a:extLst>
              </a:tr>
              <a:tr h="1077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259.570.845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241.607.619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-17.963.226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240.115.381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92,5%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687564"/>
                  </a:ext>
                </a:extLst>
              </a:tr>
              <a:tr h="1077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259.570.845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240.476.757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-19.094.088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238.984.519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92,1%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851386"/>
                  </a:ext>
                </a:extLst>
              </a:tr>
              <a:tr h="1077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635.539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843.015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207.476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827.461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130,2%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63810"/>
                  </a:ext>
                </a:extLst>
              </a:tr>
              <a:tr h="1077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30.995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32.539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1.544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452351"/>
                  </a:ext>
                </a:extLst>
              </a:tr>
              <a:tr h="1077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22.982.889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29.826.449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6.843.560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29.480.637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128,3%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498454"/>
                  </a:ext>
                </a:extLst>
              </a:tr>
              <a:tr h="1077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70.047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54.753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-15.294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49.064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89,6%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184315"/>
                  </a:ext>
                </a:extLst>
              </a:tr>
              <a:tr h="1077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15.334.876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20.091.942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4.757.066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20.091.875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992642"/>
                  </a:ext>
                </a:extLst>
              </a:tr>
              <a:tr h="1077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135.193.528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135.730.598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537.070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135.675.424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100,4%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310452"/>
                  </a:ext>
                </a:extLst>
              </a:tr>
              <a:tr h="1077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16.689.154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14.815.079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-1.874.075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14.589.878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670551"/>
                  </a:ext>
                </a:extLst>
              </a:tr>
              <a:tr h="1077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14.331.946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9.742.114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-4.589.832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9.262.567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466157"/>
                  </a:ext>
                </a:extLst>
              </a:tr>
              <a:tr h="1077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478.201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720.827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242.626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390.397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54,2%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66307"/>
                  </a:ext>
                </a:extLst>
              </a:tr>
              <a:tr h="1077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53.823.670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28.619.441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-25.204.229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28.617.216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53,2%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881210"/>
                  </a:ext>
                </a:extLst>
              </a:tr>
              <a:tr h="1077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1.130.862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1.130.862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1.130.862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454788"/>
                  </a:ext>
                </a:extLst>
              </a:tr>
              <a:tr h="1077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970.862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970.862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970.862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568045"/>
                  </a:ext>
                </a:extLst>
              </a:tr>
              <a:tr h="1077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Pequeñas Localidades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160.000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160.000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160.000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108998"/>
                  </a:ext>
                </a:extLst>
              </a:tr>
              <a:tr h="1077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45.586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44.308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45.586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3567,0%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902527"/>
                  </a:ext>
                </a:extLst>
              </a:tr>
              <a:tr h="1077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 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45.586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44.308 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45.586</a:t>
                      </a:r>
                    </a:p>
                  </a:txBody>
                  <a:tcPr marL="6736" marR="6736" marT="67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3567,0%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736" marR="6736" marT="673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105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217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0415" y="1131745"/>
            <a:ext cx="7914102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28. PROGRAMA 01: SERVIU VIII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F9B303A7-0770-42B6-81A2-0F2203484E50}"/>
              </a:ext>
            </a:extLst>
          </p:cNvPr>
          <p:cNvSpPr txBox="1">
            <a:spLocks/>
          </p:cNvSpPr>
          <p:nvPr/>
        </p:nvSpPr>
        <p:spPr>
          <a:xfrm>
            <a:off x="547816" y="1923416"/>
            <a:ext cx="7967534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AB3ADA8-C522-42A8-B6FC-CBE85E0BD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158456"/>
              </p:ext>
            </p:extLst>
          </p:nvPr>
        </p:nvGraphicFramePr>
        <p:xfrm>
          <a:off x="520439" y="2262964"/>
          <a:ext cx="7914102" cy="1823669"/>
        </p:xfrm>
        <a:graphic>
          <a:graphicData uri="http://schemas.openxmlformats.org/drawingml/2006/table">
            <a:tbl>
              <a:tblPr/>
              <a:tblGrid>
                <a:gridCol w="265218">
                  <a:extLst>
                    <a:ext uri="{9D8B030D-6E8A-4147-A177-3AD203B41FA5}">
                      <a16:colId xmlns:a16="http://schemas.microsoft.com/office/drawing/2014/main" val="647785042"/>
                    </a:ext>
                  </a:extLst>
                </a:gridCol>
                <a:gridCol w="265218">
                  <a:extLst>
                    <a:ext uri="{9D8B030D-6E8A-4147-A177-3AD203B41FA5}">
                      <a16:colId xmlns:a16="http://schemas.microsoft.com/office/drawing/2014/main" val="2898659779"/>
                    </a:ext>
                  </a:extLst>
                </a:gridCol>
                <a:gridCol w="265218">
                  <a:extLst>
                    <a:ext uri="{9D8B030D-6E8A-4147-A177-3AD203B41FA5}">
                      <a16:colId xmlns:a16="http://schemas.microsoft.com/office/drawing/2014/main" val="756804775"/>
                    </a:ext>
                  </a:extLst>
                </a:gridCol>
                <a:gridCol w="2991657">
                  <a:extLst>
                    <a:ext uri="{9D8B030D-6E8A-4147-A177-3AD203B41FA5}">
                      <a16:colId xmlns:a16="http://schemas.microsoft.com/office/drawing/2014/main" val="49430164"/>
                    </a:ext>
                  </a:extLst>
                </a:gridCol>
                <a:gridCol w="710784">
                  <a:extLst>
                    <a:ext uri="{9D8B030D-6E8A-4147-A177-3AD203B41FA5}">
                      <a16:colId xmlns:a16="http://schemas.microsoft.com/office/drawing/2014/main" val="4286740328"/>
                    </a:ext>
                  </a:extLst>
                </a:gridCol>
                <a:gridCol w="710784">
                  <a:extLst>
                    <a:ext uri="{9D8B030D-6E8A-4147-A177-3AD203B41FA5}">
                      <a16:colId xmlns:a16="http://schemas.microsoft.com/office/drawing/2014/main" val="1853723607"/>
                    </a:ext>
                  </a:extLst>
                </a:gridCol>
                <a:gridCol w="710784">
                  <a:extLst>
                    <a:ext uri="{9D8B030D-6E8A-4147-A177-3AD203B41FA5}">
                      <a16:colId xmlns:a16="http://schemas.microsoft.com/office/drawing/2014/main" val="969733533"/>
                    </a:ext>
                  </a:extLst>
                </a:gridCol>
                <a:gridCol w="710784">
                  <a:extLst>
                    <a:ext uri="{9D8B030D-6E8A-4147-A177-3AD203B41FA5}">
                      <a16:colId xmlns:a16="http://schemas.microsoft.com/office/drawing/2014/main" val="640146239"/>
                    </a:ext>
                  </a:extLst>
                </a:gridCol>
                <a:gridCol w="647132">
                  <a:extLst>
                    <a:ext uri="{9D8B030D-6E8A-4147-A177-3AD203B41FA5}">
                      <a16:colId xmlns:a16="http://schemas.microsoft.com/office/drawing/2014/main" val="4153817415"/>
                    </a:ext>
                  </a:extLst>
                </a:gridCol>
                <a:gridCol w="636523">
                  <a:extLst>
                    <a:ext uri="{9D8B030D-6E8A-4147-A177-3AD203B41FA5}">
                      <a16:colId xmlns:a16="http://schemas.microsoft.com/office/drawing/2014/main" val="99094399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71642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8922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29.822.441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29.822.441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28.305.946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6190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13.509.821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13.509.821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13.509.819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0908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13.509.821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13.509.821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13.509.819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0436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10.569.612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10.569.612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9.331.562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8668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10.569.612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10.569.612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9.331.562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3648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10.569.612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10.569.612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9.331.562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5685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5.743.008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5.743.008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5.464.565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6970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5.743.008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5.743.008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5.464.565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0843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5.110.096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5.110.096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5.053.973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2479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410.592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726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945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75556" y="1227302"/>
            <a:ext cx="7992888" cy="59109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5AD932A8-0AE6-486E-BD97-BC67B7D4DB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5349117"/>
              </p:ext>
            </p:extLst>
          </p:nvPr>
        </p:nvGraphicFramePr>
        <p:xfrm>
          <a:off x="575556" y="2391176"/>
          <a:ext cx="799288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9374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0150" y="1111616"/>
            <a:ext cx="7975832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29. PROGRAMA 01: SERVIU IX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42AA6087-C4D0-4D6F-A91A-93D1EAC6C9C4}"/>
              </a:ext>
            </a:extLst>
          </p:cNvPr>
          <p:cNvSpPr txBox="1">
            <a:spLocks/>
          </p:cNvSpPr>
          <p:nvPr/>
        </p:nvSpPr>
        <p:spPr>
          <a:xfrm>
            <a:off x="497362" y="1692572"/>
            <a:ext cx="7958620" cy="334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F9BF1A1-92CC-4ACB-92CE-9FA5CA14CF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174304"/>
              </p:ext>
            </p:extLst>
          </p:nvPr>
        </p:nvGraphicFramePr>
        <p:xfrm>
          <a:off x="477895" y="2027286"/>
          <a:ext cx="7975831" cy="4329064"/>
        </p:xfrm>
        <a:graphic>
          <a:graphicData uri="http://schemas.openxmlformats.org/drawingml/2006/table">
            <a:tbl>
              <a:tblPr/>
              <a:tblGrid>
                <a:gridCol w="267287">
                  <a:extLst>
                    <a:ext uri="{9D8B030D-6E8A-4147-A177-3AD203B41FA5}">
                      <a16:colId xmlns:a16="http://schemas.microsoft.com/office/drawing/2014/main" val="2790600135"/>
                    </a:ext>
                  </a:extLst>
                </a:gridCol>
                <a:gridCol w="267287">
                  <a:extLst>
                    <a:ext uri="{9D8B030D-6E8A-4147-A177-3AD203B41FA5}">
                      <a16:colId xmlns:a16="http://schemas.microsoft.com/office/drawing/2014/main" val="4235095100"/>
                    </a:ext>
                  </a:extLst>
                </a:gridCol>
                <a:gridCol w="267287">
                  <a:extLst>
                    <a:ext uri="{9D8B030D-6E8A-4147-A177-3AD203B41FA5}">
                      <a16:colId xmlns:a16="http://schemas.microsoft.com/office/drawing/2014/main" val="3282682167"/>
                    </a:ext>
                  </a:extLst>
                </a:gridCol>
                <a:gridCol w="3014991">
                  <a:extLst>
                    <a:ext uri="{9D8B030D-6E8A-4147-A177-3AD203B41FA5}">
                      <a16:colId xmlns:a16="http://schemas.microsoft.com/office/drawing/2014/main" val="955866529"/>
                    </a:ext>
                  </a:extLst>
                </a:gridCol>
                <a:gridCol w="716328">
                  <a:extLst>
                    <a:ext uri="{9D8B030D-6E8A-4147-A177-3AD203B41FA5}">
                      <a16:colId xmlns:a16="http://schemas.microsoft.com/office/drawing/2014/main" val="2143528684"/>
                    </a:ext>
                  </a:extLst>
                </a:gridCol>
                <a:gridCol w="716328">
                  <a:extLst>
                    <a:ext uri="{9D8B030D-6E8A-4147-A177-3AD203B41FA5}">
                      <a16:colId xmlns:a16="http://schemas.microsoft.com/office/drawing/2014/main" val="151527320"/>
                    </a:ext>
                  </a:extLst>
                </a:gridCol>
                <a:gridCol w="716328">
                  <a:extLst>
                    <a:ext uri="{9D8B030D-6E8A-4147-A177-3AD203B41FA5}">
                      <a16:colId xmlns:a16="http://schemas.microsoft.com/office/drawing/2014/main" val="2272660418"/>
                    </a:ext>
                  </a:extLst>
                </a:gridCol>
                <a:gridCol w="716328">
                  <a:extLst>
                    <a:ext uri="{9D8B030D-6E8A-4147-A177-3AD203B41FA5}">
                      <a16:colId xmlns:a16="http://schemas.microsoft.com/office/drawing/2014/main" val="1537627450"/>
                    </a:ext>
                  </a:extLst>
                </a:gridCol>
                <a:gridCol w="652179">
                  <a:extLst>
                    <a:ext uri="{9D8B030D-6E8A-4147-A177-3AD203B41FA5}">
                      <a16:colId xmlns:a16="http://schemas.microsoft.com/office/drawing/2014/main" val="1992692201"/>
                    </a:ext>
                  </a:extLst>
                </a:gridCol>
                <a:gridCol w="641488">
                  <a:extLst>
                    <a:ext uri="{9D8B030D-6E8A-4147-A177-3AD203B41FA5}">
                      <a16:colId xmlns:a16="http://schemas.microsoft.com/office/drawing/2014/main" val="612001258"/>
                    </a:ext>
                  </a:extLst>
                </a:gridCol>
              </a:tblGrid>
              <a:tr h="1190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477" marR="7477" marT="74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015032"/>
                  </a:ext>
                </a:extLst>
              </a:tr>
              <a:tr h="3644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65823"/>
                  </a:ext>
                </a:extLst>
              </a:tr>
              <a:tr h="15620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301.703.034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213.599.352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-88.103.682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212.146.291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325617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4.865.659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5.166.218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300.559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5.164.911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623183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385.252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656.656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271.404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656.643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38120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85.999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136150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85.999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248676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169.802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169.802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169.802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284853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169.802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169.802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169.802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952726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51.813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51.803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65.409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654090,0%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920845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51.813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51.803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65.409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654090,0%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860989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18.558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169.560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151.002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169.559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913,7%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610827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151.002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151.002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151.002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951555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7.924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7.924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7.924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419164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10.634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10.634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10.633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267319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28.365.704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32.202.958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3.837.254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31.974.419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660900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28.365.704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32.202.958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3.837.254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31.974.419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560876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53.896.936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-34.310.000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53.125.077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027275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53.896.936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-34.310.000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53.125.077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608839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88.206.936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53.896.936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-34.310.000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53.125.077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914088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179.860.668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121.199.162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-58.661.506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120.734.472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485025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179.860.668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120.959.162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-58.901.506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120.494.472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973895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65.900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65.899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956679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24.722.938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21.715.394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-3.007.544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21.685.730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054989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9.033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14.714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5.681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14.713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828321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10.379.584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13.282.152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2.902.568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13.281.198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459689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67.550.845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51.602.756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-15.948.089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51.602.757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76,4%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299612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14.077.765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5.361.874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-8.715.891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5.308.928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057250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Habitabilidad Rural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46.463.450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17.128.810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-29.334.640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17.127.552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454450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16.657.053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11.787.562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-4.869.491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11.407.695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511439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772394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240.000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774899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310136"/>
                  </a:ext>
                </a:extLst>
              </a:tr>
              <a:tr h="119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77" marR="7477" marT="74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77" marR="7477" marT="74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37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222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8190" y="1152864"/>
            <a:ext cx="7932256" cy="764030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29. PROGRAMA 01: SERVIU IX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42AA6087-C4D0-4D6F-A91A-93D1EAC6C9C4}"/>
              </a:ext>
            </a:extLst>
          </p:cNvPr>
          <p:cNvSpPr txBox="1">
            <a:spLocks/>
          </p:cNvSpPr>
          <p:nvPr/>
        </p:nvSpPr>
        <p:spPr>
          <a:xfrm>
            <a:off x="515648" y="1916894"/>
            <a:ext cx="7932256" cy="3347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5F7786C-A662-4151-A202-EE981C9461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319873"/>
              </p:ext>
            </p:extLst>
          </p:nvPr>
        </p:nvGraphicFramePr>
        <p:xfrm>
          <a:off x="488190" y="2251626"/>
          <a:ext cx="7929758" cy="1839179"/>
        </p:xfrm>
        <a:graphic>
          <a:graphicData uri="http://schemas.openxmlformats.org/drawingml/2006/table">
            <a:tbl>
              <a:tblPr/>
              <a:tblGrid>
                <a:gridCol w="265743">
                  <a:extLst>
                    <a:ext uri="{9D8B030D-6E8A-4147-A177-3AD203B41FA5}">
                      <a16:colId xmlns:a16="http://schemas.microsoft.com/office/drawing/2014/main" val="1843954696"/>
                    </a:ext>
                  </a:extLst>
                </a:gridCol>
                <a:gridCol w="265743">
                  <a:extLst>
                    <a:ext uri="{9D8B030D-6E8A-4147-A177-3AD203B41FA5}">
                      <a16:colId xmlns:a16="http://schemas.microsoft.com/office/drawing/2014/main" val="3271639561"/>
                    </a:ext>
                  </a:extLst>
                </a:gridCol>
                <a:gridCol w="265743">
                  <a:extLst>
                    <a:ext uri="{9D8B030D-6E8A-4147-A177-3AD203B41FA5}">
                      <a16:colId xmlns:a16="http://schemas.microsoft.com/office/drawing/2014/main" val="3313940637"/>
                    </a:ext>
                  </a:extLst>
                </a:gridCol>
                <a:gridCol w="2997575">
                  <a:extLst>
                    <a:ext uri="{9D8B030D-6E8A-4147-A177-3AD203B41FA5}">
                      <a16:colId xmlns:a16="http://schemas.microsoft.com/office/drawing/2014/main" val="927006753"/>
                    </a:ext>
                  </a:extLst>
                </a:gridCol>
                <a:gridCol w="712190">
                  <a:extLst>
                    <a:ext uri="{9D8B030D-6E8A-4147-A177-3AD203B41FA5}">
                      <a16:colId xmlns:a16="http://schemas.microsoft.com/office/drawing/2014/main" val="3436271708"/>
                    </a:ext>
                  </a:extLst>
                </a:gridCol>
                <a:gridCol w="712190">
                  <a:extLst>
                    <a:ext uri="{9D8B030D-6E8A-4147-A177-3AD203B41FA5}">
                      <a16:colId xmlns:a16="http://schemas.microsoft.com/office/drawing/2014/main" val="3905363669"/>
                    </a:ext>
                  </a:extLst>
                </a:gridCol>
                <a:gridCol w="712190">
                  <a:extLst>
                    <a:ext uri="{9D8B030D-6E8A-4147-A177-3AD203B41FA5}">
                      <a16:colId xmlns:a16="http://schemas.microsoft.com/office/drawing/2014/main" val="1672881975"/>
                    </a:ext>
                  </a:extLst>
                </a:gridCol>
                <a:gridCol w="712190">
                  <a:extLst>
                    <a:ext uri="{9D8B030D-6E8A-4147-A177-3AD203B41FA5}">
                      <a16:colId xmlns:a16="http://schemas.microsoft.com/office/drawing/2014/main" val="2160715867"/>
                    </a:ext>
                  </a:extLst>
                </a:gridCol>
                <a:gridCol w="648412">
                  <a:extLst>
                    <a:ext uri="{9D8B030D-6E8A-4147-A177-3AD203B41FA5}">
                      <a16:colId xmlns:a16="http://schemas.microsoft.com/office/drawing/2014/main" val="2564345484"/>
                    </a:ext>
                  </a:extLst>
                </a:gridCol>
                <a:gridCol w="637782">
                  <a:extLst>
                    <a:ext uri="{9D8B030D-6E8A-4147-A177-3AD203B41FA5}">
                      <a16:colId xmlns:a16="http://schemas.microsoft.com/office/drawing/2014/main" val="2786783420"/>
                    </a:ext>
                  </a:extLst>
                </a:gridCol>
              </a:tblGrid>
              <a:tr h="1279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791815"/>
                  </a:ext>
                </a:extLst>
              </a:tr>
              <a:tr h="3918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85586"/>
                  </a:ext>
                </a:extLst>
              </a:tr>
              <a:tr h="1679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25.999.996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25.999.996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25.858.213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715028"/>
                  </a:ext>
                </a:extLst>
              </a:tr>
              <a:tr h="1279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10.883.466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10.883.466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10.742.199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242973"/>
                  </a:ext>
                </a:extLst>
              </a:tr>
              <a:tr h="1279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10.883.466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10.883.466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10.742.199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637116"/>
                  </a:ext>
                </a:extLst>
              </a:tr>
              <a:tr h="1279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6.555.815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6.555.815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6.555.416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132051"/>
                  </a:ext>
                </a:extLst>
              </a:tr>
              <a:tr h="1279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6.555.815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6.555.815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6.555.416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291271"/>
                  </a:ext>
                </a:extLst>
              </a:tr>
              <a:tr h="1279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6.555.815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6.555.815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6.555.416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917"/>
                  </a:ext>
                </a:extLst>
              </a:tr>
              <a:tr h="1279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8.560.715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8.560.715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8.560.598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101595"/>
                  </a:ext>
                </a:extLst>
              </a:tr>
              <a:tr h="1279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8.560.715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8.560.715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8.560.598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325677"/>
                  </a:ext>
                </a:extLst>
              </a:tr>
              <a:tr h="1279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7.851.379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7.851.379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7.851.264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32373"/>
                  </a:ext>
                </a:extLst>
              </a:tr>
              <a:tr h="1279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709.336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709.336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709.334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635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607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5457" y="1107182"/>
            <a:ext cx="7886701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30. PROGRAMA 01: SERVIU X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5539B8D-14C2-4C25-9CB6-A6355EC4D229}"/>
              </a:ext>
            </a:extLst>
          </p:cNvPr>
          <p:cNvSpPr txBox="1">
            <a:spLocks/>
          </p:cNvSpPr>
          <p:nvPr/>
        </p:nvSpPr>
        <p:spPr>
          <a:xfrm>
            <a:off x="534857" y="1658241"/>
            <a:ext cx="8028651" cy="3388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694C9A1-375C-4D40-A8E4-71F8994DA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459439"/>
              </p:ext>
            </p:extLst>
          </p:nvPr>
        </p:nvGraphicFramePr>
        <p:xfrm>
          <a:off x="515457" y="1916832"/>
          <a:ext cx="7886701" cy="435133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50594842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03414552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81949215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76536989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3640495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5390073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7446943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2821593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43924870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70186062"/>
                    </a:ext>
                  </a:extLst>
                </a:gridCol>
              </a:tblGrid>
              <a:tr h="1230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849402"/>
                  </a:ext>
                </a:extLst>
              </a:tr>
              <a:tr h="37670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514252"/>
                  </a:ext>
                </a:extLst>
              </a:tr>
              <a:tr h="1614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203.160.691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169.469.201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-33.691.490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157.286.542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202591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5.056.528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5.238.813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182.285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5.238.479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863330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310.183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389.597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79.414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389.550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280815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61.320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61.320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61.319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163955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61.320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61.320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61.319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397009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67.779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67.779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67.779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770781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67.779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67.779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67.779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588984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296.218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296.208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296.206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2962060,0%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304144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296.218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296.208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296.206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2962060,0%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969306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9.479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317.614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308.135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292.752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3088,4%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84647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308.135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308.135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286.422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002081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6.156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9.479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6.330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292495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3.323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-3.323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443554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30.425.253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20.573.019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-9.852.234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18.813.012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765970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30.425.253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20.573.019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-9.852.234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18.813.012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646760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31.412.572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-25.192.148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21.163.338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45819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31.412.572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-25.192.148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21.163.338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883778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56.604.720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31.412.572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-25.192.148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21.163.338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278810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110.753.672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111.111.423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357.751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110.964.107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90490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110.753.672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110.804.673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51.001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110.657.357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880561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8.302.330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13.310.081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5.007.751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13.177.844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38937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17.534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17.535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10.417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803406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10.513.816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10.990.052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476.236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10.989.326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775164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59.327.720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61.259.153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1.931.433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61.258.970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916127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6.334.053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4.450.214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-1.883.839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4.443.398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835734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9.541.857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8.271.496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-1.270.361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8.271.265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80500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16.716.362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12.506.142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-4.210.220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12.506.137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874299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306.750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306.750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306.750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429892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Pequeñas Localidades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306.750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306.750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306.750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129256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390945"/>
                  </a:ext>
                </a:extLst>
              </a:tr>
              <a:tr h="1230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629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6335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2000" y="1126107"/>
            <a:ext cx="7830751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30. PROGRAMA 01: SERVIU X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5539B8D-14C2-4C25-9CB6-A6355EC4D229}"/>
              </a:ext>
            </a:extLst>
          </p:cNvPr>
          <p:cNvSpPr txBox="1">
            <a:spLocks/>
          </p:cNvSpPr>
          <p:nvPr/>
        </p:nvSpPr>
        <p:spPr>
          <a:xfrm>
            <a:off x="552000" y="1910156"/>
            <a:ext cx="8028651" cy="3388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6A10A81-1D77-4C2F-A026-669A47E2E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960470"/>
              </p:ext>
            </p:extLst>
          </p:nvPr>
        </p:nvGraphicFramePr>
        <p:xfrm>
          <a:off x="583933" y="2223869"/>
          <a:ext cx="7830751" cy="1792808"/>
        </p:xfrm>
        <a:graphic>
          <a:graphicData uri="http://schemas.openxmlformats.org/drawingml/2006/table">
            <a:tbl>
              <a:tblPr/>
              <a:tblGrid>
                <a:gridCol w="262425">
                  <a:extLst>
                    <a:ext uri="{9D8B030D-6E8A-4147-A177-3AD203B41FA5}">
                      <a16:colId xmlns:a16="http://schemas.microsoft.com/office/drawing/2014/main" val="1744229765"/>
                    </a:ext>
                  </a:extLst>
                </a:gridCol>
                <a:gridCol w="262425">
                  <a:extLst>
                    <a:ext uri="{9D8B030D-6E8A-4147-A177-3AD203B41FA5}">
                      <a16:colId xmlns:a16="http://schemas.microsoft.com/office/drawing/2014/main" val="2573800262"/>
                    </a:ext>
                  </a:extLst>
                </a:gridCol>
                <a:gridCol w="262425">
                  <a:extLst>
                    <a:ext uri="{9D8B030D-6E8A-4147-A177-3AD203B41FA5}">
                      <a16:colId xmlns:a16="http://schemas.microsoft.com/office/drawing/2014/main" val="2289233482"/>
                    </a:ext>
                  </a:extLst>
                </a:gridCol>
                <a:gridCol w="2960149">
                  <a:extLst>
                    <a:ext uri="{9D8B030D-6E8A-4147-A177-3AD203B41FA5}">
                      <a16:colId xmlns:a16="http://schemas.microsoft.com/office/drawing/2014/main" val="3260376936"/>
                    </a:ext>
                  </a:extLst>
                </a:gridCol>
                <a:gridCol w="703298">
                  <a:extLst>
                    <a:ext uri="{9D8B030D-6E8A-4147-A177-3AD203B41FA5}">
                      <a16:colId xmlns:a16="http://schemas.microsoft.com/office/drawing/2014/main" val="2763700859"/>
                    </a:ext>
                  </a:extLst>
                </a:gridCol>
                <a:gridCol w="703298">
                  <a:extLst>
                    <a:ext uri="{9D8B030D-6E8A-4147-A177-3AD203B41FA5}">
                      <a16:colId xmlns:a16="http://schemas.microsoft.com/office/drawing/2014/main" val="2386622273"/>
                    </a:ext>
                  </a:extLst>
                </a:gridCol>
                <a:gridCol w="703298">
                  <a:extLst>
                    <a:ext uri="{9D8B030D-6E8A-4147-A177-3AD203B41FA5}">
                      <a16:colId xmlns:a16="http://schemas.microsoft.com/office/drawing/2014/main" val="4147816823"/>
                    </a:ext>
                  </a:extLst>
                </a:gridCol>
                <a:gridCol w="703298">
                  <a:extLst>
                    <a:ext uri="{9D8B030D-6E8A-4147-A177-3AD203B41FA5}">
                      <a16:colId xmlns:a16="http://schemas.microsoft.com/office/drawing/2014/main" val="3234230408"/>
                    </a:ext>
                  </a:extLst>
                </a:gridCol>
                <a:gridCol w="640316">
                  <a:extLst>
                    <a:ext uri="{9D8B030D-6E8A-4147-A177-3AD203B41FA5}">
                      <a16:colId xmlns:a16="http://schemas.microsoft.com/office/drawing/2014/main" val="4007566019"/>
                    </a:ext>
                  </a:extLst>
                </a:gridCol>
                <a:gridCol w="629819">
                  <a:extLst>
                    <a:ext uri="{9D8B030D-6E8A-4147-A177-3AD203B41FA5}">
                      <a16:colId xmlns:a16="http://schemas.microsoft.com/office/drawing/2014/main" val="3387132115"/>
                    </a:ext>
                  </a:extLst>
                </a:gridCol>
              </a:tblGrid>
              <a:tr h="12471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852020"/>
                  </a:ext>
                </a:extLst>
              </a:tr>
              <a:tr h="3819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901346"/>
                  </a:ext>
                </a:extLst>
              </a:tr>
              <a:tr h="1636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15.806.002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15.806.002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6.123.881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874674"/>
                  </a:ext>
                </a:extLst>
              </a:tr>
              <a:tr h="124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3.239.305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3.239.305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3.023.624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294948"/>
                  </a:ext>
                </a:extLst>
              </a:tr>
              <a:tr h="124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3.239.305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3.239.305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3.023.624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905141"/>
                  </a:ext>
                </a:extLst>
              </a:tr>
              <a:tr h="124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10.523.854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10.523.854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1.057.871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423789"/>
                  </a:ext>
                </a:extLst>
              </a:tr>
              <a:tr h="124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10.523.854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10.523.854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1.057.871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909114"/>
                  </a:ext>
                </a:extLst>
              </a:tr>
              <a:tr h="124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10.523.854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10.523.854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1.057.871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406707"/>
                  </a:ext>
                </a:extLst>
              </a:tr>
              <a:tr h="124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2.042.843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2.042.843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2.042.386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069878"/>
                  </a:ext>
                </a:extLst>
              </a:tr>
              <a:tr h="124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2.042.843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2.042.843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2.042.386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032089"/>
                  </a:ext>
                </a:extLst>
              </a:tr>
              <a:tr h="124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1.958.404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1.958.404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1.958.050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864557"/>
                  </a:ext>
                </a:extLst>
              </a:tr>
              <a:tr h="124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84.336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023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1958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0296" y="1113400"/>
            <a:ext cx="7957678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31. PROGRAMA 01: SERVIU XI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EE98B5-E0A0-47C8-9075-3616B3A41EFF}"/>
              </a:ext>
            </a:extLst>
          </p:cNvPr>
          <p:cNvSpPr txBox="1">
            <a:spLocks/>
          </p:cNvSpPr>
          <p:nvPr/>
        </p:nvSpPr>
        <p:spPr>
          <a:xfrm>
            <a:off x="550296" y="1682102"/>
            <a:ext cx="7957678" cy="2798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A11AEE7-C0DE-480C-BAD8-D5ABDDB07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732347"/>
              </p:ext>
            </p:extLst>
          </p:nvPr>
        </p:nvGraphicFramePr>
        <p:xfrm>
          <a:off x="550296" y="1938528"/>
          <a:ext cx="7962769" cy="4286084"/>
        </p:xfrm>
        <a:graphic>
          <a:graphicData uri="http://schemas.openxmlformats.org/drawingml/2006/table">
            <a:tbl>
              <a:tblPr/>
              <a:tblGrid>
                <a:gridCol w="266849">
                  <a:extLst>
                    <a:ext uri="{9D8B030D-6E8A-4147-A177-3AD203B41FA5}">
                      <a16:colId xmlns:a16="http://schemas.microsoft.com/office/drawing/2014/main" val="3858281612"/>
                    </a:ext>
                  </a:extLst>
                </a:gridCol>
                <a:gridCol w="266849">
                  <a:extLst>
                    <a:ext uri="{9D8B030D-6E8A-4147-A177-3AD203B41FA5}">
                      <a16:colId xmlns:a16="http://schemas.microsoft.com/office/drawing/2014/main" val="2529566111"/>
                    </a:ext>
                  </a:extLst>
                </a:gridCol>
                <a:gridCol w="266849">
                  <a:extLst>
                    <a:ext uri="{9D8B030D-6E8A-4147-A177-3AD203B41FA5}">
                      <a16:colId xmlns:a16="http://schemas.microsoft.com/office/drawing/2014/main" val="2243732316"/>
                    </a:ext>
                  </a:extLst>
                </a:gridCol>
                <a:gridCol w="3010054">
                  <a:extLst>
                    <a:ext uri="{9D8B030D-6E8A-4147-A177-3AD203B41FA5}">
                      <a16:colId xmlns:a16="http://schemas.microsoft.com/office/drawing/2014/main" val="971034378"/>
                    </a:ext>
                  </a:extLst>
                </a:gridCol>
                <a:gridCol w="715155">
                  <a:extLst>
                    <a:ext uri="{9D8B030D-6E8A-4147-A177-3AD203B41FA5}">
                      <a16:colId xmlns:a16="http://schemas.microsoft.com/office/drawing/2014/main" val="2381639921"/>
                    </a:ext>
                  </a:extLst>
                </a:gridCol>
                <a:gridCol w="715155">
                  <a:extLst>
                    <a:ext uri="{9D8B030D-6E8A-4147-A177-3AD203B41FA5}">
                      <a16:colId xmlns:a16="http://schemas.microsoft.com/office/drawing/2014/main" val="305147360"/>
                    </a:ext>
                  </a:extLst>
                </a:gridCol>
                <a:gridCol w="715155">
                  <a:extLst>
                    <a:ext uri="{9D8B030D-6E8A-4147-A177-3AD203B41FA5}">
                      <a16:colId xmlns:a16="http://schemas.microsoft.com/office/drawing/2014/main" val="591064836"/>
                    </a:ext>
                  </a:extLst>
                </a:gridCol>
                <a:gridCol w="715155">
                  <a:extLst>
                    <a:ext uri="{9D8B030D-6E8A-4147-A177-3AD203B41FA5}">
                      <a16:colId xmlns:a16="http://schemas.microsoft.com/office/drawing/2014/main" val="1731284038"/>
                    </a:ext>
                  </a:extLst>
                </a:gridCol>
                <a:gridCol w="651111">
                  <a:extLst>
                    <a:ext uri="{9D8B030D-6E8A-4147-A177-3AD203B41FA5}">
                      <a16:colId xmlns:a16="http://schemas.microsoft.com/office/drawing/2014/main" val="1269764225"/>
                    </a:ext>
                  </a:extLst>
                </a:gridCol>
                <a:gridCol w="640437">
                  <a:extLst>
                    <a:ext uri="{9D8B030D-6E8A-4147-A177-3AD203B41FA5}">
                      <a16:colId xmlns:a16="http://schemas.microsoft.com/office/drawing/2014/main" val="490466251"/>
                    </a:ext>
                  </a:extLst>
                </a:gridCol>
              </a:tblGrid>
              <a:tr h="1284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885551"/>
                  </a:ext>
                </a:extLst>
              </a:tr>
              <a:tr h="3932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42893"/>
                  </a:ext>
                </a:extLst>
              </a:tr>
              <a:tr h="1685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40.854.754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46.855.187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6.000.433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45.729.522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310150"/>
                  </a:ext>
                </a:extLst>
              </a:tr>
              <a:tr h="1284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3.173.930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3.334.612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160.682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3.334.176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4875"/>
                  </a:ext>
                </a:extLst>
              </a:tr>
              <a:tr h="1284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251.211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292.825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41.614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292.827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466793"/>
                  </a:ext>
                </a:extLst>
              </a:tr>
              <a:tr h="1284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082773"/>
                  </a:ext>
                </a:extLst>
              </a:tr>
              <a:tr h="1284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331592"/>
                  </a:ext>
                </a:extLst>
              </a:tr>
              <a:tr h="1284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251880"/>
                  </a:ext>
                </a:extLst>
              </a:tr>
              <a:tr h="1284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213491"/>
                  </a:ext>
                </a:extLst>
              </a:tr>
              <a:tr h="1284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285390,0%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754519"/>
                  </a:ext>
                </a:extLst>
              </a:tr>
              <a:tr h="1284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285390,0%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337820"/>
                  </a:ext>
                </a:extLst>
              </a:tr>
              <a:tr h="1284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781361"/>
                  </a:ext>
                </a:extLst>
              </a:tr>
              <a:tr h="1284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241677"/>
                  </a:ext>
                </a:extLst>
              </a:tr>
              <a:tr h="1284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096955"/>
                  </a:ext>
                </a:extLst>
              </a:tr>
              <a:tr h="1284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7.006.206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5.227.644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-1.778.562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5.178.822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848099"/>
                  </a:ext>
                </a:extLst>
              </a:tr>
              <a:tr h="1284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7.006.206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5.227.644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-1.778.562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5.178.822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069322"/>
                  </a:ext>
                </a:extLst>
              </a:tr>
              <a:tr h="1284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9.665.406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12.214.346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2.548.940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11.178.531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061606"/>
                  </a:ext>
                </a:extLst>
              </a:tr>
              <a:tr h="1284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9.665.406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12.214.346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2.548.940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11.178.531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626503"/>
                  </a:ext>
                </a:extLst>
              </a:tr>
              <a:tr h="1284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6.061.190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8.610.130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2.548.940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9.465.375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135755"/>
                  </a:ext>
                </a:extLst>
              </a:tr>
              <a:tr h="1284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20.751.066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25.662.340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4.911.274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25.642.332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766697"/>
                  </a:ext>
                </a:extLst>
              </a:tr>
              <a:tr h="1284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20.751.066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25.042.527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4.291.461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25.022.519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60494"/>
                  </a:ext>
                </a:extLst>
              </a:tr>
              <a:tr h="1284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5.135.078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8.188.792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3.053.714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8.188.793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505698"/>
                  </a:ext>
                </a:extLst>
              </a:tr>
              <a:tr h="1284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1.141.991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1.648.398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1.642.865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240179"/>
                  </a:ext>
                </a:extLst>
              </a:tr>
              <a:tr h="1284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9.091.266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10.671.051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1.579.785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10.669.798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753560"/>
                  </a:ext>
                </a:extLst>
              </a:tr>
              <a:tr h="1284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2.324.454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1.329.846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-994.608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1.328.440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557363"/>
                  </a:ext>
                </a:extLst>
              </a:tr>
              <a:tr h="1284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2.584.328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1.882.899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-701.429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1.881.932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687974"/>
                  </a:ext>
                </a:extLst>
              </a:tr>
              <a:tr h="1284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473.949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1.321.541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847.592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1.310.691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618834"/>
                  </a:ext>
                </a:extLst>
              </a:tr>
              <a:tr h="1284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619.813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619.813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619.813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638761"/>
                  </a:ext>
                </a:extLst>
              </a:tr>
              <a:tr h="1284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619.813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619.813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619.813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449052"/>
                  </a:ext>
                </a:extLst>
              </a:tr>
              <a:tr h="1284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935037"/>
                  </a:ext>
                </a:extLst>
              </a:tr>
              <a:tr h="1284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474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200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8034" y="1165817"/>
            <a:ext cx="7886701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31. PROGRAMA 01: SERVIU XI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DEE98B5-E0A0-47C8-9075-3616B3A41EFF}"/>
              </a:ext>
            </a:extLst>
          </p:cNvPr>
          <p:cNvSpPr txBox="1">
            <a:spLocks/>
          </p:cNvSpPr>
          <p:nvPr/>
        </p:nvSpPr>
        <p:spPr>
          <a:xfrm>
            <a:off x="593161" y="1989866"/>
            <a:ext cx="7957678" cy="2798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1C24081-CA20-41C2-A9AF-999427082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645178"/>
              </p:ext>
            </p:extLst>
          </p:nvPr>
        </p:nvGraphicFramePr>
        <p:xfrm>
          <a:off x="548034" y="2276614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24626158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9888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828517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90782899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4619865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0531110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6032215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9332780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46205219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15088774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48992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58713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7.762.010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7.762.010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7.725.302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1271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4.507.289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4.507.289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4.470.588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6847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4.507.289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4.507.289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4.470.588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7972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3.254.721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3.254.721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3.254.714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8849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3.254.721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3.254.721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3.254.714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8967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3.254.721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3.254.721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3.254.714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215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111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8538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672" y="1107361"/>
            <a:ext cx="7953361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32. PROGRAMA 01: SERVIU XII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686FD11-5B01-4658-841C-4ACAEF3E3CDC}"/>
              </a:ext>
            </a:extLst>
          </p:cNvPr>
          <p:cNvSpPr txBox="1">
            <a:spLocks/>
          </p:cNvSpPr>
          <p:nvPr/>
        </p:nvSpPr>
        <p:spPr>
          <a:xfrm>
            <a:off x="557672" y="1705953"/>
            <a:ext cx="8058151" cy="2931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ED51DFB-8EFD-4856-AB1C-F2496B941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166512"/>
              </p:ext>
            </p:extLst>
          </p:nvPr>
        </p:nvGraphicFramePr>
        <p:xfrm>
          <a:off x="562489" y="1999070"/>
          <a:ext cx="7953360" cy="4337784"/>
        </p:xfrm>
        <a:graphic>
          <a:graphicData uri="http://schemas.openxmlformats.org/drawingml/2006/table">
            <a:tbl>
              <a:tblPr/>
              <a:tblGrid>
                <a:gridCol w="266533">
                  <a:extLst>
                    <a:ext uri="{9D8B030D-6E8A-4147-A177-3AD203B41FA5}">
                      <a16:colId xmlns:a16="http://schemas.microsoft.com/office/drawing/2014/main" val="812071553"/>
                    </a:ext>
                  </a:extLst>
                </a:gridCol>
                <a:gridCol w="266533">
                  <a:extLst>
                    <a:ext uri="{9D8B030D-6E8A-4147-A177-3AD203B41FA5}">
                      <a16:colId xmlns:a16="http://schemas.microsoft.com/office/drawing/2014/main" val="3757803836"/>
                    </a:ext>
                  </a:extLst>
                </a:gridCol>
                <a:gridCol w="266533">
                  <a:extLst>
                    <a:ext uri="{9D8B030D-6E8A-4147-A177-3AD203B41FA5}">
                      <a16:colId xmlns:a16="http://schemas.microsoft.com/office/drawing/2014/main" val="1722836695"/>
                    </a:ext>
                  </a:extLst>
                </a:gridCol>
                <a:gridCol w="3006498">
                  <a:extLst>
                    <a:ext uri="{9D8B030D-6E8A-4147-A177-3AD203B41FA5}">
                      <a16:colId xmlns:a16="http://schemas.microsoft.com/office/drawing/2014/main" val="244571335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979742219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1061616642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1233536417"/>
                    </a:ext>
                  </a:extLst>
                </a:gridCol>
                <a:gridCol w="714310">
                  <a:extLst>
                    <a:ext uri="{9D8B030D-6E8A-4147-A177-3AD203B41FA5}">
                      <a16:colId xmlns:a16="http://schemas.microsoft.com/office/drawing/2014/main" val="813727984"/>
                    </a:ext>
                  </a:extLst>
                </a:gridCol>
                <a:gridCol w="650342">
                  <a:extLst>
                    <a:ext uri="{9D8B030D-6E8A-4147-A177-3AD203B41FA5}">
                      <a16:colId xmlns:a16="http://schemas.microsoft.com/office/drawing/2014/main" val="3684706259"/>
                    </a:ext>
                  </a:extLst>
                </a:gridCol>
                <a:gridCol w="639681">
                  <a:extLst>
                    <a:ext uri="{9D8B030D-6E8A-4147-A177-3AD203B41FA5}">
                      <a16:colId xmlns:a16="http://schemas.microsoft.com/office/drawing/2014/main" val="1887824146"/>
                    </a:ext>
                  </a:extLst>
                </a:gridCol>
              </a:tblGrid>
              <a:tr h="12619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2" marR="7912" marT="79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961460"/>
                  </a:ext>
                </a:extLst>
              </a:tr>
              <a:tr h="3864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394353"/>
                  </a:ext>
                </a:extLst>
              </a:tr>
              <a:tr h="1656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67.123.408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88.556.857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21.433.449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88.119.430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773671"/>
                  </a:ext>
                </a:extLst>
              </a:tr>
              <a:tr h="1261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3.180.387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3.258.713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78.326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3.257.889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102,4%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63814"/>
                  </a:ext>
                </a:extLst>
              </a:tr>
              <a:tr h="1261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230.993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331.676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100.683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331.672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143,6%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836545"/>
                  </a:ext>
                </a:extLst>
              </a:tr>
              <a:tr h="1261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713891"/>
                  </a:ext>
                </a:extLst>
              </a:tr>
              <a:tr h="1261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053112"/>
                  </a:ext>
                </a:extLst>
              </a:tr>
              <a:tr h="1261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144.860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144.860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121.899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878273"/>
                  </a:ext>
                </a:extLst>
              </a:tr>
              <a:tr h="1261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144.860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144.860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121.899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684194"/>
                  </a:ext>
                </a:extLst>
              </a:tr>
              <a:tr h="1261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90850,0%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90850,0%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25371"/>
                  </a:ext>
                </a:extLst>
              </a:tr>
              <a:tr h="1261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90850,0%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90850,0%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482073"/>
                  </a:ext>
                </a:extLst>
              </a:tr>
              <a:tr h="1261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8.750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13.550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13.549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70544"/>
                  </a:ext>
                </a:extLst>
              </a:tr>
              <a:tr h="1261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270860"/>
                  </a:ext>
                </a:extLst>
              </a:tr>
              <a:tr h="1261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2.618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7.418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7.417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85431"/>
                  </a:ext>
                </a:extLst>
              </a:tr>
              <a:tr h="1261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9.782.662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10.741.343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958.681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10.738.590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222332"/>
                  </a:ext>
                </a:extLst>
              </a:tr>
              <a:tr h="1261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9.782.662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10.741.343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958.681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10.738.590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780442"/>
                  </a:ext>
                </a:extLst>
              </a:tr>
              <a:tr h="1261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22.355.912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-10.820.000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21.981.228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066510"/>
                  </a:ext>
                </a:extLst>
              </a:tr>
              <a:tr h="1261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22.355.912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-10.820.000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21.981.228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20221"/>
                  </a:ext>
                </a:extLst>
              </a:tr>
              <a:tr h="1261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33.175.912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22.355.912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-10.820.000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21.981.228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866650"/>
                  </a:ext>
                </a:extLst>
              </a:tr>
              <a:tr h="1261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20.744.457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51.708.433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30.963.976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51.663.395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23098"/>
                  </a:ext>
                </a:extLst>
              </a:tr>
              <a:tr h="1261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20.744.457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51.386.633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30.642.176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51.341.595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960152"/>
                  </a:ext>
                </a:extLst>
              </a:tr>
              <a:tr h="1261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1.025.858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875.858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-150.000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853.789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85771"/>
                  </a:ext>
                </a:extLst>
              </a:tr>
              <a:tr h="1261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3.188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-3.188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512591"/>
                  </a:ext>
                </a:extLst>
              </a:tr>
              <a:tr h="1261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1.539.421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3.279.369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1.739.948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3.271.983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212,5%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889602"/>
                  </a:ext>
                </a:extLst>
              </a:tr>
              <a:tr h="1261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12.523.928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41.541.943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29.018.015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41.539.738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331,7%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220599"/>
                  </a:ext>
                </a:extLst>
              </a:tr>
              <a:tr h="1261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1.511.170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276.549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-1.234.621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276.547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32338"/>
                  </a:ext>
                </a:extLst>
              </a:tr>
              <a:tr h="1261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516.597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-516.522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502174"/>
                  </a:ext>
                </a:extLst>
              </a:tr>
              <a:tr h="1261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3.624.295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5.412.839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1.788.544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5.399.463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79515"/>
                  </a:ext>
                </a:extLst>
              </a:tr>
              <a:tr h="1261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321.800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321.800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321.800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044749"/>
                  </a:ext>
                </a:extLst>
              </a:tr>
              <a:tr h="1261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Pequeñas Localidades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321.800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321.800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321.800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563524"/>
                  </a:ext>
                </a:extLst>
              </a:tr>
              <a:tr h="1261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866150"/>
                  </a:ext>
                </a:extLst>
              </a:tr>
              <a:tr h="1261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2" marR="7912" marT="79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2" marR="7912" marT="791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830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298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6345" y="1144349"/>
            <a:ext cx="7884436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32. PROGRAMA 01: SERVIU XII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A686FD11-5B01-4658-841C-4ACAEF3E3CDC}"/>
              </a:ext>
            </a:extLst>
          </p:cNvPr>
          <p:cNvSpPr txBox="1">
            <a:spLocks/>
          </p:cNvSpPr>
          <p:nvPr/>
        </p:nvSpPr>
        <p:spPr>
          <a:xfrm>
            <a:off x="546345" y="1960098"/>
            <a:ext cx="8058151" cy="2931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3DDD494-DAD5-4244-B2B5-444AE25CD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661139"/>
              </p:ext>
            </p:extLst>
          </p:nvPr>
        </p:nvGraphicFramePr>
        <p:xfrm>
          <a:off x="546345" y="2275805"/>
          <a:ext cx="7886701" cy="1430822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47589799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1084770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48843843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60436144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7747511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4292510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6614785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153308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3956287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2123856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51247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74053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188.440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188.440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167.368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6784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6663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108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188.440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188.440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167.368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1092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188.440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188.440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167.368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3548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141.975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141.975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120.903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9613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174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1520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5438" y="1080914"/>
            <a:ext cx="7787048" cy="486449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4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33. PROGRAMA 01: SERVIU REGIÓN METROPOLITANA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38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EAA01B8-88F6-444C-9D31-827C4F7EDB0A}"/>
              </a:ext>
            </a:extLst>
          </p:cNvPr>
          <p:cNvSpPr txBox="1">
            <a:spLocks/>
          </p:cNvSpPr>
          <p:nvPr/>
        </p:nvSpPr>
        <p:spPr>
          <a:xfrm>
            <a:off x="516814" y="1539157"/>
            <a:ext cx="7787048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1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46A4E85-DB79-4782-AD51-C4C689F8FB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113023"/>
              </p:ext>
            </p:extLst>
          </p:nvPr>
        </p:nvGraphicFramePr>
        <p:xfrm>
          <a:off x="562616" y="1749158"/>
          <a:ext cx="7769870" cy="4685223"/>
        </p:xfrm>
        <a:graphic>
          <a:graphicData uri="http://schemas.openxmlformats.org/drawingml/2006/table">
            <a:tbl>
              <a:tblPr/>
              <a:tblGrid>
                <a:gridCol w="260384">
                  <a:extLst>
                    <a:ext uri="{9D8B030D-6E8A-4147-A177-3AD203B41FA5}">
                      <a16:colId xmlns:a16="http://schemas.microsoft.com/office/drawing/2014/main" val="2773170485"/>
                    </a:ext>
                  </a:extLst>
                </a:gridCol>
                <a:gridCol w="260384">
                  <a:extLst>
                    <a:ext uri="{9D8B030D-6E8A-4147-A177-3AD203B41FA5}">
                      <a16:colId xmlns:a16="http://schemas.microsoft.com/office/drawing/2014/main" val="3353737776"/>
                    </a:ext>
                  </a:extLst>
                </a:gridCol>
                <a:gridCol w="260384">
                  <a:extLst>
                    <a:ext uri="{9D8B030D-6E8A-4147-A177-3AD203B41FA5}">
                      <a16:colId xmlns:a16="http://schemas.microsoft.com/office/drawing/2014/main" val="2278937281"/>
                    </a:ext>
                  </a:extLst>
                </a:gridCol>
                <a:gridCol w="2937135">
                  <a:extLst>
                    <a:ext uri="{9D8B030D-6E8A-4147-A177-3AD203B41FA5}">
                      <a16:colId xmlns:a16="http://schemas.microsoft.com/office/drawing/2014/main" val="4198829576"/>
                    </a:ext>
                  </a:extLst>
                </a:gridCol>
                <a:gridCol w="697831">
                  <a:extLst>
                    <a:ext uri="{9D8B030D-6E8A-4147-A177-3AD203B41FA5}">
                      <a16:colId xmlns:a16="http://schemas.microsoft.com/office/drawing/2014/main" val="502128421"/>
                    </a:ext>
                  </a:extLst>
                </a:gridCol>
                <a:gridCol w="697831">
                  <a:extLst>
                    <a:ext uri="{9D8B030D-6E8A-4147-A177-3AD203B41FA5}">
                      <a16:colId xmlns:a16="http://schemas.microsoft.com/office/drawing/2014/main" val="2700231638"/>
                    </a:ext>
                  </a:extLst>
                </a:gridCol>
                <a:gridCol w="697831">
                  <a:extLst>
                    <a:ext uri="{9D8B030D-6E8A-4147-A177-3AD203B41FA5}">
                      <a16:colId xmlns:a16="http://schemas.microsoft.com/office/drawing/2014/main" val="2032528434"/>
                    </a:ext>
                  </a:extLst>
                </a:gridCol>
                <a:gridCol w="697831">
                  <a:extLst>
                    <a:ext uri="{9D8B030D-6E8A-4147-A177-3AD203B41FA5}">
                      <a16:colId xmlns:a16="http://schemas.microsoft.com/office/drawing/2014/main" val="3314948992"/>
                    </a:ext>
                  </a:extLst>
                </a:gridCol>
                <a:gridCol w="635337">
                  <a:extLst>
                    <a:ext uri="{9D8B030D-6E8A-4147-A177-3AD203B41FA5}">
                      <a16:colId xmlns:a16="http://schemas.microsoft.com/office/drawing/2014/main" val="3258495629"/>
                    </a:ext>
                  </a:extLst>
                </a:gridCol>
                <a:gridCol w="624922">
                  <a:extLst>
                    <a:ext uri="{9D8B030D-6E8A-4147-A177-3AD203B41FA5}">
                      <a16:colId xmlns:a16="http://schemas.microsoft.com/office/drawing/2014/main" val="1341764178"/>
                    </a:ext>
                  </a:extLst>
                </a:gridCol>
              </a:tblGrid>
              <a:tr h="1101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6418" marR="6418" marT="64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515768"/>
                  </a:ext>
                </a:extLst>
              </a:tr>
              <a:tr h="2591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556178"/>
                  </a:ext>
                </a:extLst>
              </a:tr>
              <a:tr h="12499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675.174.784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621.539.504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-53.635.280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609.629.632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90,3%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402301"/>
                  </a:ext>
                </a:extLst>
              </a:tr>
              <a:tr h="110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20.777.880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22.133.140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1.355.260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22.130.875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106,5%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072539"/>
                  </a:ext>
                </a:extLst>
              </a:tr>
              <a:tr h="110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2.094.422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2.367.802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273.380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2.366.289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46824"/>
                  </a:ext>
                </a:extLst>
              </a:tr>
              <a:tr h="110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293.962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293.962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293.962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109250"/>
                  </a:ext>
                </a:extLst>
              </a:tr>
              <a:tr h="110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293.962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293.962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293.962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774752"/>
                  </a:ext>
                </a:extLst>
              </a:tr>
              <a:tr h="110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334.361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334.361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334.361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637424"/>
                  </a:ext>
                </a:extLst>
              </a:tr>
              <a:tr h="110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334.361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334.361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334.361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527527"/>
                  </a:ext>
                </a:extLst>
              </a:tr>
              <a:tr h="110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611.707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611.697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783.419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7834190,0%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128,1%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214530"/>
                  </a:ext>
                </a:extLst>
              </a:tr>
              <a:tr h="110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95.149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95.149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86.545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844230"/>
                  </a:ext>
                </a:extLst>
              </a:tr>
              <a:tr h="110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516.558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516.548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696.874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6968740,0%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134,9%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921717"/>
                  </a:ext>
                </a:extLst>
              </a:tr>
              <a:tr h="110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45.774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11.741.384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11.695.610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11.508.333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25141,6%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902552"/>
                  </a:ext>
                </a:extLst>
              </a:tr>
              <a:tr h="110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11.695.610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11.695.610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11.462.835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650454"/>
                  </a:ext>
                </a:extLst>
              </a:tr>
              <a:tr h="110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23.776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11.450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-12.326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11.235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270916"/>
                  </a:ext>
                </a:extLst>
              </a:tr>
              <a:tr h="110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21.998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34.324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12.326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34.263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155,8%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341090"/>
                  </a:ext>
                </a:extLst>
              </a:tr>
              <a:tr h="110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75.469.606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58.577.854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-16.891.752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56.811.333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227368"/>
                  </a:ext>
                </a:extLst>
              </a:tr>
              <a:tr h="110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74.972.336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58.536.597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-16.435.739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56.773.848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75,7%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22876"/>
                  </a:ext>
                </a:extLst>
              </a:tr>
              <a:tr h="110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Inversión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497.270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41.257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-456.013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37.485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90,9%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958167"/>
                  </a:ext>
                </a:extLst>
              </a:tr>
              <a:tr h="110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255.270.163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158.020.163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-97.250.000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149.875.715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453685"/>
                  </a:ext>
                </a:extLst>
              </a:tr>
              <a:tr h="110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255.270.163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153.398.413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-101.871.750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145.612.190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232468"/>
                  </a:ext>
                </a:extLst>
              </a:tr>
              <a:tr h="110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255.270.163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153.398.413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-101.871.750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145.612.190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57170"/>
                  </a:ext>
                </a:extLst>
              </a:tr>
              <a:tr h="110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a Contratistas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4.621.750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4.621.750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4.263.525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420480"/>
                  </a:ext>
                </a:extLst>
              </a:tr>
              <a:tr h="110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Anticipos a Contratistas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4.621.750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4.621.750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4.263.525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92,2%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397103"/>
                  </a:ext>
                </a:extLst>
              </a:tr>
              <a:tr h="110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321.514.969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367.457.171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45.942.202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365.525.345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113,7%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565772"/>
                  </a:ext>
                </a:extLst>
              </a:tr>
              <a:tr h="110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321.514.969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365.174.716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43.659.747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363.242.890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324516"/>
                  </a:ext>
                </a:extLst>
              </a:tr>
              <a:tr h="110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de Vivienda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205.652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558.606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352.954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550.552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267,7%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730142"/>
                  </a:ext>
                </a:extLst>
              </a:tr>
              <a:tr h="110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Subsidio Habitacional DS40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12.692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12.692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795421"/>
                  </a:ext>
                </a:extLst>
              </a:tr>
              <a:tr h="110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34.473.452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60.053.750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25.580.298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60.013.487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174,1%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530303"/>
                  </a:ext>
                </a:extLst>
              </a:tr>
              <a:tr h="110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627.915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460.174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-167.741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385.408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83,8%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465942"/>
                  </a:ext>
                </a:extLst>
              </a:tr>
              <a:tr h="110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58.825.999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41.704.892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-17.121.107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41.704.659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602897"/>
                  </a:ext>
                </a:extLst>
              </a:tr>
              <a:tr h="110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147.712.120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192.329.938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44.617.818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191.954.419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637093"/>
                  </a:ext>
                </a:extLst>
              </a:tr>
              <a:tr h="110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34.606.430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34.973.691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367.261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34.968.189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973492"/>
                  </a:ext>
                </a:extLst>
              </a:tr>
              <a:tr h="110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Habitacional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5.282.509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1.750.433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-3.532.076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1.232.534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70,4%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35150"/>
                  </a:ext>
                </a:extLst>
              </a:tr>
              <a:tr h="110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Extraordinario de Reactivación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687.783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128.283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-559.500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28.462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249125"/>
                  </a:ext>
                </a:extLst>
              </a:tr>
              <a:tr h="110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Integración Social y Territorial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39.080.417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33.202.257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-5.878.160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32.405.180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82,9%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04473"/>
                  </a:ext>
                </a:extLst>
              </a:tr>
              <a:tr h="110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2.282.455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2.282.455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2.282.455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916330"/>
                  </a:ext>
                </a:extLst>
              </a:tr>
              <a:tr h="110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2.282.455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2.282.455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2.282.455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439930"/>
                  </a:ext>
                </a:extLst>
              </a:tr>
              <a:tr h="110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00872"/>
                  </a:ext>
                </a:extLst>
              </a:tr>
              <a:tr h="1101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418" marR="6418" marT="64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6418" marR="6418" marT="64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282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0464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1950" y="1117884"/>
            <a:ext cx="7886700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33. PROGRAMA 01: SERVIU REGIÓN METROPOLITANA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39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EAA01B8-88F6-444C-9D31-827C4F7EDB0A}"/>
              </a:ext>
            </a:extLst>
          </p:cNvPr>
          <p:cNvSpPr txBox="1">
            <a:spLocks/>
          </p:cNvSpPr>
          <p:nvPr/>
        </p:nvSpPr>
        <p:spPr>
          <a:xfrm>
            <a:off x="529335" y="1901911"/>
            <a:ext cx="7886700" cy="3271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D54C5B4-2F5B-44C9-A91A-034E3D3EB0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657280"/>
              </p:ext>
            </p:extLst>
          </p:nvPr>
        </p:nvGraphicFramePr>
        <p:xfrm>
          <a:off x="549966" y="2244700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51353633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01178368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79955137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91437298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202109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0200339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2974097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6375397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86488494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77296568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17410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65506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64.352.652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64.352.652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52.599.950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9023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36.591.855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36.591.855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36.437.023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2777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36.591.855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36.591.855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36.437.023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2196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24.424.736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24.424.736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12.911.794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0875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24.424.736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24.424.736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12.911.794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114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24.424.736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24.424.736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12.911.794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4469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3.336.061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3.336.061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3.251.133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3831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3.336.061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3.336.061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3.251.133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3855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2.606.369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2.606.369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2.604.350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266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729.692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729.692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646.783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880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488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8415" y="1157386"/>
            <a:ext cx="8085583" cy="59109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E804D99-4CFC-48D1-8D72-9778A59C88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178091"/>
              </p:ext>
            </p:extLst>
          </p:nvPr>
        </p:nvGraphicFramePr>
        <p:xfrm>
          <a:off x="508414" y="2348880"/>
          <a:ext cx="8085583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58967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0459" y="1115082"/>
            <a:ext cx="7943131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34. PROGRAMA 01: SERVIU XIV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40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F5A23F0-3C15-46CE-B3E1-B01B9F3D62A7}"/>
              </a:ext>
            </a:extLst>
          </p:cNvPr>
          <p:cNvSpPr txBox="1">
            <a:spLocks/>
          </p:cNvSpPr>
          <p:nvPr/>
        </p:nvSpPr>
        <p:spPr>
          <a:xfrm>
            <a:off x="547267" y="1656930"/>
            <a:ext cx="8049465" cy="361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2B54187-126F-49F8-AC4E-E4855FF6B5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626777"/>
              </p:ext>
            </p:extLst>
          </p:nvPr>
        </p:nvGraphicFramePr>
        <p:xfrm>
          <a:off x="501627" y="1961272"/>
          <a:ext cx="7930715" cy="4361942"/>
        </p:xfrm>
        <a:graphic>
          <a:graphicData uri="http://schemas.openxmlformats.org/drawingml/2006/table">
            <a:tbl>
              <a:tblPr/>
              <a:tblGrid>
                <a:gridCol w="265775">
                  <a:extLst>
                    <a:ext uri="{9D8B030D-6E8A-4147-A177-3AD203B41FA5}">
                      <a16:colId xmlns:a16="http://schemas.microsoft.com/office/drawing/2014/main" val="3730241835"/>
                    </a:ext>
                  </a:extLst>
                </a:gridCol>
                <a:gridCol w="265775">
                  <a:extLst>
                    <a:ext uri="{9D8B030D-6E8A-4147-A177-3AD203B41FA5}">
                      <a16:colId xmlns:a16="http://schemas.microsoft.com/office/drawing/2014/main" val="2082295769"/>
                    </a:ext>
                  </a:extLst>
                </a:gridCol>
                <a:gridCol w="265775">
                  <a:extLst>
                    <a:ext uri="{9D8B030D-6E8A-4147-A177-3AD203B41FA5}">
                      <a16:colId xmlns:a16="http://schemas.microsoft.com/office/drawing/2014/main" val="2241933196"/>
                    </a:ext>
                  </a:extLst>
                </a:gridCol>
                <a:gridCol w="2997937">
                  <a:extLst>
                    <a:ext uri="{9D8B030D-6E8A-4147-A177-3AD203B41FA5}">
                      <a16:colId xmlns:a16="http://schemas.microsoft.com/office/drawing/2014/main" val="176963038"/>
                    </a:ext>
                  </a:extLst>
                </a:gridCol>
                <a:gridCol w="712276">
                  <a:extLst>
                    <a:ext uri="{9D8B030D-6E8A-4147-A177-3AD203B41FA5}">
                      <a16:colId xmlns:a16="http://schemas.microsoft.com/office/drawing/2014/main" val="3702417527"/>
                    </a:ext>
                  </a:extLst>
                </a:gridCol>
                <a:gridCol w="712276">
                  <a:extLst>
                    <a:ext uri="{9D8B030D-6E8A-4147-A177-3AD203B41FA5}">
                      <a16:colId xmlns:a16="http://schemas.microsoft.com/office/drawing/2014/main" val="1536266580"/>
                    </a:ext>
                  </a:extLst>
                </a:gridCol>
                <a:gridCol w="712276">
                  <a:extLst>
                    <a:ext uri="{9D8B030D-6E8A-4147-A177-3AD203B41FA5}">
                      <a16:colId xmlns:a16="http://schemas.microsoft.com/office/drawing/2014/main" val="3953644246"/>
                    </a:ext>
                  </a:extLst>
                </a:gridCol>
                <a:gridCol w="712276">
                  <a:extLst>
                    <a:ext uri="{9D8B030D-6E8A-4147-A177-3AD203B41FA5}">
                      <a16:colId xmlns:a16="http://schemas.microsoft.com/office/drawing/2014/main" val="2793498281"/>
                    </a:ext>
                  </a:extLst>
                </a:gridCol>
                <a:gridCol w="648490">
                  <a:extLst>
                    <a:ext uri="{9D8B030D-6E8A-4147-A177-3AD203B41FA5}">
                      <a16:colId xmlns:a16="http://schemas.microsoft.com/office/drawing/2014/main" val="4177537449"/>
                    </a:ext>
                  </a:extLst>
                </a:gridCol>
                <a:gridCol w="637859">
                  <a:extLst>
                    <a:ext uri="{9D8B030D-6E8A-4147-A177-3AD203B41FA5}">
                      <a16:colId xmlns:a16="http://schemas.microsoft.com/office/drawing/2014/main" val="1596684090"/>
                    </a:ext>
                  </a:extLst>
                </a:gridCol>
              </a:tblGrid>
              <a:tr h="1132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087" marR="7087" marT="70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458713"/>
                  </a:ext>
                </a:extLst>
              </a:tr>
              <a:tr h="34570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298101"/>
                  </a:ext>
                </a:extLst>
              </a:tr>
              <a:tr h="1481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95.741.745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74.513.007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-21.228.738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69.299.738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685213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2.782.573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2.974.326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191.753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2.973.578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106,9%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014140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238.521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422.360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183.839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388.689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163,0%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004012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21.093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21.093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17.801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441233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21.093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21.093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17.801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533904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181.870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181.870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72.848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777364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181.870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181.870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72.848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16644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9.239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9.229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44.858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448580,0%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485,5%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892677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9.229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9.229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9.229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658205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35.629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356290,0%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356290,0%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501313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13.786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2.767.129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2.753.343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2.752.655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19967,0%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213091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2.540.863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2.540.863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2.527.549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821364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212.480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212.480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211.485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898171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8.675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8.675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8.519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812521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5.111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5.111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5.102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779337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17.929.551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14.274.354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-3.655.197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13.840.497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941602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17.929.551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14.274.354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-3.655.197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13.840.497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015497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7.951.667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-12.150.000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4.192.375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968451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7.951.667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-12.150.000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4.192.375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901947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20.101.667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7.951.667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-12.150.000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4.192.375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975551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54.674.637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45.207.511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-9.467.126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44.317.495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81,1%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739813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54.674.637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43.158.883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-11.515.754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42.269.087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77,3%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449393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Fondo Solidario Vivienda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5.152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-5.152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692031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6.835.497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4.279.976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-2.555.521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3.834.563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89,6%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424317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4.015.744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3.829.871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-185.873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3.770.929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931861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24.203.741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21.996.524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-2.207.217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21.970.670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90,8%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601640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5.253.958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3.135.003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-2.118.955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3.109.571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412892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10.284.622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6.351.586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-3.933.036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6.032.170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637468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(DS 19)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4.075.923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3.565.923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-510.000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3.551.184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566195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2.048.628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2.048.628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2.048.408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231279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1.968.408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1.968.408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1.968.408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949291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Pequeñas Localidades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80.220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80.220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374015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703.458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702.458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698.942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69894,2%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298797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703.458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702.458 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698.942</a:t>
                      </a:r>
                    </a:p>
                  </a:txBody>
                  <a:tcPr marL="7087" marR="7087" marT="70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69894,2%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087" marR="7087" marT="708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565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406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9514" y="1138622"/>
            <a:ext cx="7886701" cy="766351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34. PROGRAMA 01: SERVIU XIV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41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8F5A23F0-3C15-46CE-B3E1-B01B9F3D62A7}"/>
              </a:ext>
            </a:extLst>
          </p:cNvPr>
          <p:cNvSpPr txBox="1">
            <a:spLocks/>
          </p:cNvSpPr>
          <p:nvPr/>
        </p:nvSpPr>
        <p:spPr>
          <a:xfrm>
            <a:off x="569514" y="1907994"/>
            <a:ext cx="804946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299069C-9232-4272-86CA-913D7A8446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000549"/>
              </p:ext>
            </p:extLst>
          </p:nvPr>
        </p:nvGraphicFramePr>
        <p:xfrm>
          <a:off x="571826" y="2253777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06353886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55640121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0818982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2728458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1242676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562864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8995855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1754460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5033298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0036518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04066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09590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3.716.376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3.716.376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3.065.681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5564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64.067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64.067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63.197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8616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64.067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64.067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63.197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7093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1.187.850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1.187.850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1.187.850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1187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1.187.850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1.187.850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1.187.850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5751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1.187.850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1.187.850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1.187.850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0444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2.464.459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2.464.459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1.814.634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2467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2.464.459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2.464.459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1.814.634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3156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2.140.411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2.140.411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1.669.853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9125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324.048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324.048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144.781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041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1568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0016" y="1133750"/>
            <a:ext cx="7955334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35. PROGRAMA 01: SERVIU XV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42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56574" y="1718101"/>
            <a:ext cx="8067464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61636C4-0C8A-473A-BF6D-693970FC1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03729"/>
              </p:ext>
            </p:extLst>
          </p:nvPr>
        </p:nvGraphicFramePr>
        <p:xfrm>
          <a:off x="592613" y="1962649"/>
          <a:ext cx="7958773" cy="4359437"/>
        </p:xfrm>
        <a:graphic>
          <a:graphicData uri="http://schemas.openxmlformats.org/drawingml/2006/table">
            <a:tbl>
              <a:tblPr/>
              <a:tblGrid>
                <a:gridCol w="266715">
                  <a:extLst>
                    <a:ext uri="{9D8B030D-6E8A-4147-A177-3AD203B41FA5}">
                      <a16:colId xmlns:a16="http://schemas.microsoft.com/office/drawing/2014/main" val="3145469261"/>
                    </a:ext>
                  </a:extLst>
                </a:gridCol>
                <a:gridCol w="266715">
                  <a:extLst>
                    <a:ext uri="{9D8B030D-6E8A-4147-A177-3AD203B41FA5}">
                      <a16:colId xmlns:a16="http://schemas.microsoft.com/office/drawing/2014/main" val="1151161102"/>
                    </a:ext>
                  </a:extLst>
                </a:gridCol>
                <a:gridCol w="266715">
                  <a:extLst>
                    <a:ext uri="{9D8B030D-6E8A-4147-A177-3AD203B41FA5}">
                      <a16:colId xmlns:a16="http://schemas.microsoft.com/office/drawing/2014/main" val="706962908"/>
                    </a:ext>
                  </a:extLst>
                </a:gridCol>
                <a:gridCol w="3008543">
                  <a:extLst>
                    <a:ext uri="{9D8B030D-6E8A-4147-A177-3AD203B41FA5}">
                      <a16:colId xmlns:a16="http://schemas.microsoft.com/office/drawing/2014/main" val="1763882650"/>
                    </a:ext>
                  </a:extLst>
                </a:gridCol>
                <a:gridCol w="714796">
                  <a:extLst>
                    <a:ext uri="{9D8B030D-6E8A-4147-A177-3AD203B41FA5}">
                      <a16:colId xmlns:a16="http://schemas.microsoft.com/office/drawing/2014/main" val="1597799079"/>
                    </a:ext>
                  </a:extLst>
                </a:gridCol>
                <a:gridCol w="714796">
                  <a:extLst>
                    <a:ext uri="{9D8B030D-6E8A-4147-A177-3AD203B41FA5}">
                      <a16:colId xmlns:a16="http://schemas.microsoft.com/office/drawing/2014/main" val="3786300723"/>
                    </a:ext>
                  </a:extLst>
                </a:gridCol>
                <a:gridCol w="714796">
                  <a:extLst>
                    <a:ext uri="{9D8B030D-6E8A-4147-A177-3AD203B41FA5}">
                      <a16:colId xmlns:a16="http://schemas.microsoft.com/office/drawing/2014/main" val="2452921914"/>
                    </a:ext>
                  </a:extLst>
                </a:gridCol>
                <a:gridCol w="714796">
                  <a:extLst>
                    <a:ext uri="{9D8B030D-6E8A-4147-A177-3AD203B41FA5}">
                      <a16:colId xmlns:a16="http://schemas.microsoft.com/office/drawing/2014/main" val="2456299188"/>
                    </a:ext>
                  </a:extLst>
                </a:gridCol>
                <a:gridCol w="650785">
                  <a:extLst>
                    <a:ext uri="{9D8B030D-6E8A-4147-A177-3AD203B41FA5}">
                      <a16:colId xmlns:a16="http://schemas.microsoft.com/office/drawing/2014/main" val="3510112578"/>
                    </a:ext>
                  </a:extLst>
                </a:gridCol>
                <a:gridCol w="640116">
                  <a:extLst>
                    <a:ext uri="{9D8B030D-6E8A-4147-A177-3AD203B41FA5}">
                      <a16:colId xmlns:a16="http://schemas.microsoft.com/office/drawing/2014/main" val="3192766077"/>
                    </a:ext>
                  </a:extLst>
                </a:gridCol>
              </a:tblGrid>
              <a:tr h="1232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456425"/>
                  </a:ext>
                </a:extLst>
              </a:tr>
              <a:tr h="37740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700901"/>
                  </a:ext>
                </a:extLst>
              </a:tr>
              <a:tr h="1617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80.481.939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89.708.589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9.226.650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82.153.390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500869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2.670.093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2.864.365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194.272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2.864.330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266806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199.506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426.671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227.165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426.667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420774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430958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260744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132.273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132.273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64.410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69539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132.273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132.273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64.410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307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24520,0%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340969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24520,0%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660558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8.967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6.258.817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6.249.850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6.240.429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69593,3%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082684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6.249.850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6.249.850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6.232.849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563763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4.014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107683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4.908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068447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9.734.344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8.256.417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-1.477.927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7.973.455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30581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9.734.344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8.256.417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-1.477.927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7.973.455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297105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43.095.885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41.032.907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-2.062.978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33.860.930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140992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43.095.885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41.032.907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-2.062.978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33.860.930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152533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34.249.171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32.186.193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-2.062.978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33.860.930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591981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24.772.134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30.661.438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5.889.304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30.647.480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862936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24.772.134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30.621.438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5.849.304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30.607.480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637784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780.354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3.882.690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3.102.336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3.878.638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537276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212618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955.677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1.109.996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154.319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1.109.946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777877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16.372.382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21.663.745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5.291.363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21.661.197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784079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1.511.344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224.492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-1.286.852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222.289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521121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709.302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-709.302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91010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Integración Social y Territorial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4.443.075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3.739.075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-704.000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3.734.330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600308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607516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332334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17.433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1843,3%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692033"/>
                  </a:ext>
                </a:extLst>
              </a:tr>
              <a:tr h="1232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17.433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1843,3%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974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1433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9408" y="1119544"/>
            <a:ext cx="7885527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35. PROGRAMA 01: SERVIU XV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43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58254" y="1882991"/>
            <a:ext cx="7885527" cy="3218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A573932-1A4C-4B0E-9876-23CB15C7A9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964255"/>
              </p:ext>
            </p:extLst>
          </p:nvPr>
        </p:nvGraphicFramePr>
        <p:xfrm>
          <a:off x="557657" y="2204864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45252283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8337521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58002667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70170595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6978023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6906108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4544265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1517730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99780127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14067366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51349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9757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3.460.488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3.460.488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3.456.134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7747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939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2096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2.600.846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2.600.846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2.598.208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4523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2.600.846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2.600.846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2.598.208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8959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Subsidio Habitacional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2.600.846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2.600.846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2.598.208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5580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837.589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04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837.589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0167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837.589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3891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982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0322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0584" y="1101647"/>
            <a:ext cx="7871896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36. PROGRAMA 01: SERVIU XVI REGIÓN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44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62600" y="1657204"/>
            <a:ext cx="7827864" cy="354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0B46056-9909-4AA9-A3F0-E584743E6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597651"/>
              </p:ext>
            </p:extLst>
          </p:nvPr>
        </p:nvGraphicFramePr>
        <p:xfrm>
          <a:off x="540584" y="1949843"/>
          <a:ext cx="7886701" cy="410246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9245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47216286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84751420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58420295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0569315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7885288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7354448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6104046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33507276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66863921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95873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81241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64.124.994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95.995.545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31.870.551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92.785.337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7892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2.067.783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2.358.438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2.357.994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492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211.073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345.263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134.190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344.966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9547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3343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2860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2461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9823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1658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7475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2.042.437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2.026.868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2.042.332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13117,9%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1312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Terrenos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2.023.131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2.023.131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2.023.108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94900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2534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7003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17.998.490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17.118.908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-879.582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15.818.786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8863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17.998.490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17.118.908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-879.582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15.818.786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2175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17.122.113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27.597.113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10.475.000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27.596.701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6936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17.122.113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27.597.113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10.475.000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27.596.701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343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26.708.956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46.468.135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19.759.179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44.560.647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6608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26.708.956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45.186.275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18.477.319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43.278.789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9706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(DS 255/2006)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4.391.485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17.538.524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13.147.039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15.695.570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3704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Subsidio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4.073.579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3.269.171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-804.408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3.267.179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8651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Solidario de Elección de Vivienda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6.635.174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20.319.281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13.684.107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20.277.911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8903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3.589.823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1.067.765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-2.522.058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1.064.055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2848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Habitabilidad Rural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8.018.895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2.991.534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-5.027.361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2.974.074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1547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1.281.860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1.281.860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1.281.858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7781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para el Programa Recuperación de Barrios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1.281.860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1.281.860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1.281.858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7596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0833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988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296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1449" y="1157705"/>
            <a:ext cx="7881040" cy="763447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36. PROGRAMA 01: SERVIU XVI REGIÓN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45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130145B-20A1-49EE-8643-1B546A80A39B}"/>
              </a:ext>
            </a:extLst>
          </p:cNvPr>
          <p:cNvSpPr txBox="1">
            <a:spLocks/>
          </p:cNvSpPr>
          <p:nvPr/>
        </p:nvSpPr>
        <p:spPr>
          <a:xfrm>
            <a:off x="558944" y="1963685"/>
            <a:ext cx="7889236" cy="300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ED53245-8147-40CF-BB89-A79D115566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307224"/>
              </p:ext>
            </p:extLst>
          </p:nvPr>
        </p:nvGraphicFramePr>
        <p:xfrm>
          <a:off x="545788" y="2289388"/>
          <a:ext cx="7886701" cy="169680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53979247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8735086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69598426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83453938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3250208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2546610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6302868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9905632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08802619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97255389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46032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83491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15.934.252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15.934.252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14.066.330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1451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7.131.495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7.131.495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5.264.391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2441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7.131.495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7.131.495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5.264.391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9245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5.586.433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5.586.433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5.586.429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1939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Hipotecarios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5.586.433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5.586.433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5.586.429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6469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3.216.324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3.216.324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3.215.510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4154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3.216.324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3.216.324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3.215.510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1920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de Protección del Patrimonio Familiar (DS 255/2006)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3.216.324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3.216.324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3.215.510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2890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de Viviendas y Barrios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401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45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5848" y="1162987"/>
            <a:ext cx="7886701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MINISTERIO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05848" y="1767142"/>
            <a:ext cx="7886701" cy="2164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264686C-FBE8-42D2-BCD7-77523865E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302302"/>
              </p:ext>
            </p:extLst>
          </p:nvPr>
        </p:nvGraphicFramePr>
        <p:xfrm>
          <a:off x="505848" y="2074352"/>
          <a:ext cx="7886701" cy="2709295"/>
        </p:xfrm>
        <a:graphic>
          <a:graphicData uri="http://schemas.openxmlformats.org/drawingml/2006/table">
            <a:tbl>
              <a:tblPr/>
              <a:tblGrid>
                <a:gridCol w="280366">
                  <a:extLst>
                    <a:ext uri="{9D8B030D-6E8A-4147-A177-3AD203B41FA5}">
                      <a16:colId xmlns:a16="http://schemas.microsoft.com/office/drawing/2014/main" val="3880204388"/>
                    </a:ext>
                  </a:extLst>
                </a:gridCol>
                <a:gridCol w="3162530">
                  <a:extLst>
                    <a:ext uri="{9D8B030D-6E8A-4147-A177-3AD203B41FA5}">
                      <a16:colId xmlns:a16="http://schemas.microsoft.com/office/drawing/2014/main" val="1407343922"/>
                    </a:ext>
                  </a:extLst>
                </a:gridCol>
                <a:gridCol w="751382">
                  <a:extLst>
                    <a:ext uri="{9D8B030D-6E8A-4147-A177-3AD203B41FA5}">
                      <a16:colId xmlns:a16="http://schemas.microsoft.com/office/drawing/2014/main" val="735856177"/>
                    </a:ext>
                  </a:extLst>
                </a:gridCol>
                <a:gridCol w="773810">
                  <a:extLst>
                    <a:ext uri="{9D8B030D-6E8A-4147-A177-3AD203B41FA5}">
                      <a16:colId xmlns:a16="http://schemas.microsoft.com/office/drawing/2014/main" val="615954585"/>
                    </a:ext>
                  </a:extLst>
                </a:gridCol>
                <a:gridCol w="751382">
                  <a:extLst>
                    <a:ext uri="{9D8B030D-6E8A-4147-A177-3AD203B41FA5}">
                      <a16:colId xmlns:a16="http://schemas.microsoft.com/office/drawing/2014/main" val="3585289409"/>
                    </a:ext>
                  </a:extLst>
                </a:gridCol>
                <a:gridCol w="799043">
                  <a:extLst>
                    <a:ext uri="{9D8B030D-6E8A-4147-A177-3AD203B41FA5}">
                      <a16:colId xmlns:a16="http://schemas.microsoft.com/office/drawing/2014/main" val="901420602"/>
                    </a:ext>
                  </a:extLst>
                </a:gridCol>
                <a:gridCol w="684094">
                  <a:extLst>
                    <a:ext uri="{9D8B030D-6E8A-4147-A177-3AD203B41FA5}">
                      <a16:colId xmlns:a16="http://schemas.microsoft.com/office/drawing/2014/main" val="821096866"/>
                    </a:ext>
                  </a:extLst>
                </a:gridCol>
                <a:gridCol w="684094">
                  <a:extLst>
                    <a:ext uri="{9D8B030D-6E8A-4147-A177-3AD203B41FA5}">
                      <a16:colId xmlns:a16="http://schemas.microsoft.com/office/drawing/2014/main" val="2293611244"/>
                    </a:ext>
                  </a:extLst>
                </a:gridCol>
              </a:tblGrid>
              <a:tr h="1346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14" marR="8414" marT="84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594361"/>
                  </a:ext>
                </a:extLst>
              </a:tr>
              <a:tr h="4122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14" marR="8414" marT="84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114417"/>
                  </a:ext>
                </a:extLst>
              </a:tr>
              <a:tr h="1430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3.722.690.939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3.458.278.925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-264.412.014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3.235.732.100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93,6%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241501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156.185.671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164.608.859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8.423.188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164.427.683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105,3%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2199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21.460.658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20.923.606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-537.052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20.695.227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08244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2.126.854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2.126.844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2.123.540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21235400,0%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577301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878.890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615088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14.363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5.431.796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5.417.433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3.656.913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25460,6%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516742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4.539.509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11.330.680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6.791.171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12.321.331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271,4%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108,7%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46703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4.157.090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36.530.130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32.373.040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35.709.232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859,0%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31411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361.710.398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79.156.428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-282.553.970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637449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469.564.689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476.378.343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6.813.654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459.047.874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257553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1.012.681.495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781.678.281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-231.003.214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676.636.630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66,8%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86,6%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099541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1.691.444.654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1.877.434.454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185.989.800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1.858.447.408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109,9%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338229"/>
                  </a:ext>
                </a:extLst>
              </a:tr>
              <a:tr h="1682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52.039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1.799.131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1.747.092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1.787.372 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3434,7%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8414" marR="8414" marT="841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13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57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8886" y="1107343"/>
            <a:ext cx="7886699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C431F823-5A82-4221-9DC9-02A880351428}"/>
              </a:ext>
            </a:extLst>
          </p:cNvPr>
          <p:cNvSpPr txBox="1">
            <a:spLocks/>
          </p:cNvSpPr>
          <p:nvPr/>
        </p:nvSpPr>
        <p:spPr>
          <a:xfrm>
            <a:off x="508886" y="1706374"/>
            <a:ext cx="786334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25FBAA6-7B4C-4CBF-9AB1-7DC6C8DDC8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353102"/>
              </p:ext>
            </p:extLst>
          </p:nvPr>
        </p:nvGraphicFramePr>
        <p:xfrm>
          <a:off x="515766" y="2071499"/>
          <a:ext cx="7886699" cy="3677133"/>
        </p:xfrm>
        <a:graphic>
          <a:graphicData uri="http://schemas.openxmlformats.org/drawingml/2006/table">
            <a:tbl>
              <a:tblPr/>
              <a:tblGrid>
                <a:gridCol w="277310">
                  <a:extLst>
                    <a:ext uri="{9D8B030D-6E8A-4147-A177-3AD203B41FA5}">
                      <a16:colId xmlns:a16="http://schemas.microsoft.com/office/drawing/2014/main" val="865592313"/>
                    </a:ext>
                  </a:extLst>
                </a:gridCol>
                <a:gridCol w="277310">
                  <a:extLst>
                    <a:ext uri="{9D8B030D-6E8A-4147-A177-3AD203B41FA5}">
                      <a16:colId xmlns:a16="http://schemas.microsoft.com/office/drawing/2014/main" val="424830602"/>
                    </a:ext>
                  </a:extLst>
                </a:gridCol>
                <a:gridCol w="3017134">
                  <a:extLst>
                    <a:ext uri="{9D8B030D-6E8A-4147-A177-3AD203B41FA5}">
                      <a16:colId xmlns:a16="http://schemas.microsoft.com/office/drawing/2014/main" val="2041507810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1313987055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858104390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2864515123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4291592373"/>
                    </a:ext>
                  </a:extLst>
                </a:gridCol>
                <a:gridCol w="676637">
                  <a:extLst>
                    <a:ext uri="{9D8B030D-6E8A-4147-A177-3AD203B41FA5}">
                      <a16:colId xmlns:a16="http://schemas.microsoft.com/office/drawing/2014/main" val="1025774747"/>
                    </a:ext>
                  </a:extLst>
                </a:gridCol>
                <a:gridCol w="665544">
                  <a:extLst>
                    <a:ext uri="{9D8B030D-6E8A-4147-A177-3AD203B41FA5}">
                      <a16:colId xmlns:a16="http://schemas.microsoft.com/office/drawing/2014/main" val="2531027412"/>
                    </a:ext>
                  </a:extLst>
                </a:gridCol>
              </a:tblGrid>
              <a:tr h="1331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319" marR="8319" marT="8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319" marR="8319" marT="8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360238"/>
                  </a:ext>
                </a:extLst>
              </a:tr>
              <a:tr h="4076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203077"/>
                  </a:ext>
                </a:extLst>
              </a:tr>
              <a:tr h="1747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651.594.597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406.369.326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-245.225.271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321.254.415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248245"/>
                  </a:ext>
                </a:extLst>
              </a:tr>
              <a:tr h="1747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596.747.388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320.162.926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-276.584.462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238.395.328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645794"/>
                  </a:ext>
                </a:extLst>
              </a:tr>
              <a:tr h="1747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Vivienda y Urbanismo FET - Covid - 19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34.295.551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34.295.551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33.762.110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312427"/>
                  </a:ext>
                </a:extLst>
              </a:tr>
              <a:tr h="1497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Asentamientos Precarios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21.573.178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33.624.186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12.051.008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30.880.270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26347"/>
                  </a:ext>
                </a:extLst>
              </a:tr>
              <a:tr h="1663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Recuperación de Barrios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33.274.031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18.286.663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-14.987.368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18.216.707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408329"/>
                  </a:ext>
                </a:extLst>
              </a:tr>
              <a:tr h="1663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Parque Metropolitano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37.261.277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40.442.865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3.181.588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40.156.854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95618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 REGIÓN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117.055.921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71.467.317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-45.588.604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57.726.640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248256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II REGIÓN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91.403.349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103.849.299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12.445.950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96.587.541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983219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SERVIU III REGIÓN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63.786.097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91.276.093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27.489.996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88.949.320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10097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IV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164.104.644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125.318.151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-38.786.493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108.289.408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443963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258.384.047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273.373.059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14.989.012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272.408.261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367901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126.288.206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172.651.690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46.363.484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165.441.364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20505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VII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251.378.457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212.564.854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-38.813.603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207.762.148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065154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VIII REGIÓN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433.068.995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312.470.610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-120.598.385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306.473.527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971916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IX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301.703.034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213.599.352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-88.103.682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212.146.291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87447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203.160.691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169.469.201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-33.691.490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157.286.542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717725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40.854.754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46.855.187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6.000.433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45.729.522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111,9%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088285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XII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67.123.408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88.556.857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21.433.449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88.119.430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89623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RM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675.174.784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621.539.504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-53.635.280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609.629.632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570808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XIV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95.741.745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74.513.007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-21.228.738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69.299.738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551189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XV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80.481.939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89.708.589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9.226.650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82.153.390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91,6%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019813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XVI REGIÓN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64.124.994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95.995.545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31.870.551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92.785.337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552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001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5823" y="1115012"/>
            <a:ext cx="7884385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 RESUMEN FET – Covid -19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CE30FD1E-4138-4A55-9934-752D125285D8}"/>
              </a:ext>
            </a:extLst>
          </p:cNvPr>
          <p:cNvSpPr txBox="1">
            <a:spLocks/>
          </p:cNvSpPr>
          <p:nvPr/>
        </p:nvSpPr>
        <p:spPr>
          <a:xfrm>
            <a:off x="483509" y="1741644"/>
            <a:ext cx="7881686" cy="2957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A322369-4D08-4E18-BD2F-B479B85D8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873377"/>
              </p:ext>
            </p:extLst>
          </p:nvPr>
        </p:nvGraphicFramePr>
        <p:xfrm>
          <a:off x="483509" y="2038510"/>
          <a:ext cx="7886699" cy="2962858"/>
        </p:xfrm>
        <a:graphic>
          <a:graphicData uri="http://schemas.openxmlformats.org/drawingml/2006/table">
            <a:tbl>
              <a:tblPr/>
              <a:tblGrid>
                <a:gridCol w="277310">
                  <a:extLst>
                    <a:ext uri="{9D8B030D-6E8A-4147-A177-3AD203B41FA5}">
                      <a16:colId xmlns:a16="http://schemas.microsoft.com/office/drawing/2014/main" val="3135714533"/>
                    </a:ext>
                  </a:extLst>
                </a:gridCol>
                <a:gridCol w="277310">
                  <a:extLst>
                    <a:ext uri="{9D8B030D-6E8A-4147-A177-3AD203B41FA5}">
                      <a16:colId xmlns:a16="http://schemas.microsoft.com/office/drawing/2014/main" val="1454148562"/>
                    </a:ext>
                  </a:extLst>
                </a:gridCol>
                <a:gridCol w="3017134">
                  <a:extLst>
                    <a:ext uri="{9D8B030D-6E8A-4147-A177-3AD203B41FA5}">
                      <a16:colId xmlns:a16="http://schemas.microsoft.com/office/drawing/2014/main" val="3450451869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2783589824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1173573149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2020230793"/>
                    </a:ext>
                  </a:extLst>
                </a:gridCol>
                <a:gridCol w="743191">
                  <a:extLst>
                    <a:ext uri="{9D8B030D-6E8A-4147-A177-3AD203B41FA5}">
                      <a16:colId xmlns:a16="http://schemas.microsoft.com/office/drawing/2014/main" val="2478377580"/>
                    </a:ext>
                  </a:extLst>
                </a:gridCol>
                <a:gridCol w="676637">
                  <a:extLst>
                    <a:ext uri="{9D8B030D-6E8A-4147-A177-3AD203B41FA5}">
                      <a16:colId xmlns:a16="http://schemas.microsoft.com/office/drawing/2014/main" val="831093593"/>
                    </a:ext>
                  </a:extLst>
                </a:gridCol>
                <a:gridCol w="665544">
                  <a:extLst>
                    <a:ext uri="{9D8B030D-6E8A-4147-A177-3AD203B41FA5}">
                      <a16:colId xmlns:a16="http://schemas.microsoft.com/office/drawing/2014/main" val="1520757963"/>
                    </a:ext>
                  </a:extLst>
                </a:gridCol>
              </a:tblGrid>
              <a:tr h="1331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319" marR="8319" marT="8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319" marR="8319" marT="831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316984"/>
                  </a:ext>
                </a:extLst>
              </a:tr>
              <a:tr h="3993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512762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TARAPACÁ FET - Covid - 19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2.163.937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2.163.937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1.336.394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321041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ANTOFAGASTA FET - Covid - 19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10.182.734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10.182.734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7.232.851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336365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ATACAMA FET - Covid - 19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5.413.941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5.413.941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5.364.031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137105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COQUIMBO FET - Covid - 19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14.604.018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14.604.018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12.072.171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789151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VALPARAÍSO FET - Covid - 19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18.031.161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18.031.161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18.024.916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362636"/>
                  </a:ext>
                </a:extLst>
              </a:tr>
              <a:tr h="167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DEL LDOR GRAL BERNARDO O'HIGGINS FET - Covid - 19  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14.092.842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14.092.842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12.187.687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739110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DEL MAULE FET - Covid - 19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16.727.129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16.727.129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15.945.885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866398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DEL BIOBÍO FET - Covid - 19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29.822.441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29.822.441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28.305.946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427107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LA ARAUCANÍA FET - Covid - 19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25.999.996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25.999.996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25.858.213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526510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LOS LAGOS FET - Covid - 19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15.806.002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15.806.002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6.123.881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666892"/>
                  </a:ext>
                </a:extLst>
              </a:tr>
              <a:tr h="2662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AYSÉN DEL GRAL CARLOS IBÁÑEZ DEL CAMPO FET - Covid - 19 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7.762.010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7.762.010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7.725.302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206301"/>
                  </a:ext>
                </a:extLst>
              </a:tr>
              <a:tr h="2662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MAGALLANES Y DE LA ANTÁRTICA CHILENA FET - Covid - 19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188.440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188.440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167.368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420497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METROPOLITANA DE SANTIAGO FET - Covid - 19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64.352.652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64.352.652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52.599.950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81,7%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427370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LOS RÍOS FET - Covid - 19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3.716.376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3.716.376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3.065.681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82,5%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046438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ARICA Y PARINACOTA FET - Covid - 19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3.460.488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3.460.488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3.456.134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248136"/>
                  </a:ext>
                </a:extLst>
              </a:tr>
              <a:tr h="1331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SERVIU REGIÓN DE ÑUBLE FET - Covid - 19   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15.934.252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15.934.252 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14.066.330 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88,3%</a:t>
                      </a:r>
                    </a:p>
                  </a:txBody>
                  <a:tcPr marL="8319" marR="8319" marT="831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576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8344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9548" y="1086351"/>
            <a:ext cx="7886701" cy="554869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39548" y="1641220"/>
            <a:ext cx="779660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737A36E-844D-40D3-9AD7-5A1D55ADE7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108340"/>
              </p:ext>
            </p:extLst>
          </p:nvPr>
        </p:nvGraphicFramePr>
        <p:xfrm>
          <a:off x="538436" y="2006345"/>
          <a:ext cx="7939212" cy="3349195"/>
        </p:xfrm>
        <a:graphic>
          <a:graphicData uri="http://schemas.openxmlformats.org/drawingml/2006/table">
            <a:tbl>
              <a:tblPr/>
              <a:tblGrid>
                <a:gridCol w="266060">
                  <a:extLst>
                    <a:ext uri="{9D8B030D-6E8A-4147-A177-3AD203B41FA5}">
                      <a16:colId xmlns:a16="http://schemas.microsoft.com/office/drawing/2014/main" val="3646514649"/>
                    </a:ext>
                  </a:extLst>
                </a:gridCol>
                <a:gridCol w="266060">
                  <a:extLst>
                    <a:ext uri="{9D8B030D-6E8A-4147-A177-3AD203B41FA5}">
                      <a16:colId xmlns:a16="http://schemas.microsoft.com/office/drawing/2014/main" val="1949725652"/>
                    </a:ext>
                  </a:extLst>
                </a:gridCol>
                <a:gridCol w="266060">
                  <a:extLst>
                    <a:ext uri="{9D8B030D-6E8A-4147-A177-3AD203B41FA5}">
                      <a16:colId xmlns:a16="http://schemas.microsoft.com/office/drawing/2014/main" val="3823858650"/>
                    </a:ext>
                  </a:extLst>
                </a:gridCol>
                <a:gridCol w="3001149">
                  <a:extLst>
                    <a:ext uri="{9D8B030D-6E8A-4147-A177-3AD203B41FA5}">
                      <a16:colId xmlns:a16="http://schemas.microsoft.com/office/drawing/2014/main" val="2969924239"/>
                    </a:ext>
                  </a:extLst>
                </a:gridCol>
                <a:gridCol w="713039">
                  <a:extLst>
                    <a:ext uri="{9D8B030D-6E8A-4147-A177-3AD203B41FA5}">
                      <a16:colId xmlns:a16="http://schemas.microsoft.com/office/drawing/2014/main" val="3555875892"/>
                    </a:ext>
                  </a:extLst>
                </a:gridCol>
                <a:gridCol w="713039">
                  <a:extLst>
                    <a:ext uri="{9D8B030D-6E8A-4147-A177-3AD203B41FA5}">
                      <a16:colId xmlns:a16="http://schemas.microsoft.com/office/drawing/2014/main" val="1196642739"/>
                    </a:ext>
                  </a:extLst>
                </a:gridCol>
                <a:gridCol w="713039">
                  <a:extLst>
                    <a:ext uri="{9D8B030D-6E8A-4147-A177-3AD203B41FA5}">
                      <a16:colId xmlns:a16="http://schemas.microsoft.com/office/drawing/2014/main" val="4190837088"/>
                    </a:ext>
                  </a:extLst>
                </a:gridCol>
                <a:gridCol w="713039">
                  <a:extLst>
                    <a:ext uri="{9D8B030D-6E8A-4147-A177-3AD203B41FA5}">
                      <a16:colId xmlns:a16="http://schemas.microsoft.com/office/drawing/2014/main" val="3545509358"/>
                    </a:ext>
                  </a:extLst>
                </a:gridCol>
                <a:gridCol w="649185">
                  <a:extLst>
                    <a:ext uri="{9D8B030D-6E8A-4147-A177-3AD203B41FA5}">
                      <a16:colId xmlns:a16="http://schemas.microsoft.com/office/drawing/2014/main" val="3396662284"/>
                    </a:ext>
                  </a:extLst>
                </a:gridCol>
                <a:gridCol w="638542">
                  <a:extLst>
                    <a:ext uri="{9D8B030D-6E8A-4147-A177-3AD203B41FA5}">
                      <a16:colId xmlns:a16="http://schemas.microsoft.com/office/drawing/2014/main" val="248110932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94081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784008"/>
                  </a:ext>
                </a:extLst>
              </a:tr>
              <a:tr h="1474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596.747.388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320.162.926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-276.584.462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238.395.328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69696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55.001.342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56.345.799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1.344.457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56.294.695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89933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10.313.485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7.413.925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-2.899.560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7.382.252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66602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672.043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672.033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672.031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6720310,0%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07553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672.043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672.033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672.031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6720310,0%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7609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878.890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69382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878.890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68568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Nacional para la Superación de la Pobreza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547.622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547.622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547.623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84625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Instituto Forestal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33.047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82200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la Construcción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127.523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127.311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28972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87.195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85.933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45102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Plan BIM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84.976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84.976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84.976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03258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2.430.907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2.422.795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1.413.930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17430,1%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62558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-8.112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41504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2.430.907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2.430.907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1.413.930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29002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4.539.339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-4.539.339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84556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4.539.339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-4.539.339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05647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3.879.109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3.129.280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-749.829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2.707.796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48265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142.685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-142.685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1165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73.977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72.400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23861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54.388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-10.405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43.590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662077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783.983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783.983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576.292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011314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2.824.076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2.225.076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-599.000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2.015.514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784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211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29320" y="1134878"/>
            <a:ext cx="7890790" cy="541848"/>
          </a:xfr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18. CAPÍTULO 01. PROGRAMA 01: SUBSECRETARÍA DE VIVIENDA Y URBANISMO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39552" y="1711991"/>
            <a:ext cx="7881686" cy="2359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432A4ED-59F5-4D5E-BC0B-C2922081EF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177504"/>
              </p:ext>
            </p:extLst>
          </p:nvPr>
        </p:nvGraphicFramePr>
        <p:xfrm>
          <a:off x="539552" y="2060848"/>
          <a:ext cx="7886701" cy="3315894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81297319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96866472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69892306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0242619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8308510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5927767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5702519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2501084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90704468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659733836"/>
                    </a:ext>
                  </a:extLst>
                </a:gridCol>
              </a:tblGrid>
              <a:tr h="2362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7842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33832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361.710.398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79.156.428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-282.553.970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19161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361.710.398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79.156.428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-282.553.970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44311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361.710.398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-361.710.398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90615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24.189.511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24.303.973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24.278.248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17828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168.638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219.969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219.791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5087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24.020.873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24.084.004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24.058.457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30419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136.185.769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145.638.007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9.452.238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144.575.285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348691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135.728.596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145.398.834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9.670.238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144.436.343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53556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IVA Concesiones Transantiago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1.108.522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1.108.522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891.156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656116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Convenio MINVU-PNUD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1.088.734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1.088.734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1.088.734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87616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Universidades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56.803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56.803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56.803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34892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Centro de Innovación en Madera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89.172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89.172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89.172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38936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MINVU - CTEC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69553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Complementario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83.515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83.515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377498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 la Originación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584.317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294.317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292.725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938000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Leasing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13.716.327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13.566.327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13.555.341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21363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Subsidios Cartera Hipotecaria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83.477.734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95.887.972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12.410.238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95.473.216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31789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Subsidio al Arriendo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35.491.999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33.191.999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32.949.483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604062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457.173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138.942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012345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Transferencias a  SERVIU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457.173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138.942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540949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192.201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945573"/>
                  </a:ext>
                </a:extLst>
              </a:tr>
              <a:tr h="1221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192.201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573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465651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1004</TotalTime>
  <Words>14289</Words>
  <Application>Microsoft Office PowerPoint</Application>
  <PresentationFormat>Presentación en pantalla (4:3)</PresentationFormat>
  <Paragraphs>8840</Paragraphs>
  <Slides>45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45</vt:i4>
      </vt:variant>
    </vt:vector>
  </HeadingPairs>
  <TitlesOfParts>
    <vt:vector size="51" baseType="lpstr">
      <vt:lpstr>Arial</vt:lpstr>
      <vt:lpstr>Arial Black</vt:lpstr>
      <vt:lpstr>Calibri</vt:lpstr>
      <vt:lpstr>Calibri Light</vt:lpstr>
      <vt:lpstr>Diseño personalizado</vt:lpstr>
      <vt:lpstr>1_Diseño personalizado</vt:lpstr>
      <vt:lpstr>EJECUCIÓN ACUMULADA DE GASTOS PRESUPUESTARIOS AL MES DE DICIEMBRE DE 2021 PARTIDA 18: MINISTERIO DEL VIVIENDA Y URBANISMO</vt:lpstr>
      <vt:lpstr>Presentación de PowerPoint</vt:lpstr>
      <vt:lpstr>Presentación de PowerPoint</vt:lpstr>
      <vt:lpstr>Presentación de PowerPoint</vt:lpstr>
      <vt:lpstr>EJECUCIÓN ACUMULADA DE GASTOS A DICIEMBRE DE 2021  PARTIDA 18 MINISTERIO DE VIVIENDA Y URBANISMO</vt:lpstr>
      <vt:lpstr>EJECUCIÓN ACUMULADA DE GASTOS A DICIEMBRE DE 2021  PARTIDA 18 RESUMEN POR CAPÍTULOS</vt:lpstr>
      <vt:lpstr>EJECUCIÓN ACUMULADA DE GASTOS A DICIEMBRE DE 2021  PARTIDA 18 RESUMEN FET – Covid -19</vt:lpstr>
      <vt:lpstr>EJECUCIÓN ACUMULADA DE GASTOS A DICIEMBRE DE 2021  PARTIDA 18. CAPÍTULO 01. PROGRAMA 01: SUBSECRETARÍA DE VIVIENDA Y URBANISMO</vt:lpstr>
      <vt:lpstr>EJECUCIÓN ACUMULADA DE GASTOS A DICIEMBRE DE 2021  PARTIDA 18. CAPÍTULO 01. PROGRAMA 01: SUBSECRETARÍA DE VIVIENDA Y URBANISMO</vt:lpstr>
      <vt:lpstr>EJECUCIÓN ACUMULADA DE GASTOS A DICIEMBRE DE 2021  PARTIDA 18. CAPÍTULO 01. PROGRAMA 01: SUBSECRETARÍA DE VIVIENDA Y URBANISMO FET – Covid - 19</vt:lpstr>
      <vt:lpstr>EJECUCIÓN ACUMULADA DE GASTOS A DICIEMBRE DE 2021  PARTIDA 18. CAPÍTULO 01. PROGRAMA 02: ASENTAMIENTOS PRECARIOS</vt:lpstr>
      <vt:lpstr>EJECUCIÓN ACUMULADA DE GASTOS A DICIEMBRE DE 2021  PARTIDA 18. CAPÍTULO 01. PROGRAMA 04: RECUPERACIÓN DE BARRIOS</vt:lpstr>
      <vt:lpstr>EJECUCIÓN ACUMULADA DE GASTOS A DICIEMBRE DE 2021  PARTIDA 18. CAPÍTULO 02. PROGRAMA 01: PARQUE METROPOLITANO</vt:lpstr>
      <vt:lpstr>EJECUCIÓN ACUMULADA DE GASTOS A DICIEMBRE DE 2021  PARTIDA 18. CAPÍTULO 21. PROGRAMA 01: SERVIU I REGIÓN</vt:lpstr>
      <vt:lpstr>EJECUCIÓN ACUMULADA DE GASTOS A DICIEMBRE DE 2021  PARTIDA 18. CAPÍTULO 21. PROGRAMA 01: SERVIU I REGIÓN  FET – Covid - 19</vt:lpstr>
      <vt:lpstr>EJECUCIÓN ACUMULADA DE GASTOS A DICIEMBRE DE 2021  PARTIDA 18. CAPÍTULO 22. PROGRAMA 01: SERVIU II REGIÓN</vt:lpstr>
      <vt:lpstr>EJECUCIÓN ACUMULADA DE GASTOS A DICIEMBRE DE 2021  PARTIDA 18. CAPÍTULO 22. PROGRAMA 01: SERVIU II REGIÓN FET – Covid - 19</vt:lpstr>
      <vt:lpstr>EJECUCIÓN ACUMULADA DE GASTOS A DICIEMBRE DE 2021  PARTIDA 18. CAPÍTULO 23. PROGRAMA 01: SERVIU III REGIÓN</vt:lpstr>
      <vt:lpstr>EJECUCIÓN ACUMULADA DE GASTOS A DICIEMBRE DE 2021  PARTIDA 18. CAPÍTULO 23. PROGRAMA 01: SERVIU III REGIÓN FET – Covid - 19</vt:lpstr>
      <vt:lpstr>EJECUCIÓN ACUMULADA DE GASTOS A DICIEMBRE DE 2021  PARTIDA 18. CAPÍTULO 24. PROGRAMA 01: SERVIU IV REGIÓN</vt:lpstr>
      <vt:lpstr>EJECUCIÓN ACUMULADA DE GASTOS A DICIEMBRE DE 2021  PARTIDA 18. CAPÍTULO 24. PROGRAMA 01: SERVIU IV REGIÓN FET – Covid - 19</vt:lpstr>
      <vt:lpstr>EJECUCIÓN ACUMULADA DE GASTOS A DICIEMBRE DE 2021  PARTIDA 18. CAPÍTULO 25. PROGRAMA 01: SERVIU V REGIÓN</vt:lpstr>
      <vt:lpstr>EJECUCIÓN ACUMULADA DE GASTOS A DICIEMBRE DE 2021  PARTIDA 18. CAPÍTULO 25. PROGRAMA 01: SERVIU V REGIÓN FET – Covid - 19</vt:lpstr>
      <vt:lpstr>EJECUCIÓN ACUMULADA DE GASTOS A DICIEMBRE DE 2021  PARTIDA 18. CAPÍTULO 26. PROGRAMA 01: SERVIU VI REGIÓN</vt:lpstr>
      <vt:lpstr>EJECUCIÓN ACUMULADA DE GASTOS A DICIEMBRE DE 2021  PARTIDA 18. CAPÍTULO 26. PROGRAMA 01: SERVIU VI REGIÓN FET – Covid - 19</vt:lpstr>
      <vt:lpstr>EJECUCIÓN ACUMULADA DE GASTOS A DICIEMBRE DE 2021  PARTIDA 18. CAPÍTULO 27. PROGRAMA 01: SERVIU VII REGIÓN</vt:lpstr>
      <vt:lpstr>EJECUCIÓN ACUMULADA DE GASTOS A DICIEMBRE DE 2021  PARTIDA 18. CAPÍTULO 27. PROGRAMA 01: SERVIU VII REGIÓN FET – Covid - 19</vt:lpstr>
      <vt:lpstr>EJECUCIÓN ACUMULADA DE GASTOS A DICIEMBRE DE 2021  PARTIDA 18. CAPÍTULO 28. PROGRAMA 01: SERVIU VIII REGIÓN</vt:lpstr>
      <vt:lpstr>EJECUCIÓN ACUMULADA DE GASTOS A DICIEMBRE DE 2021  PARTIDA 18. CAPÍTULO 28. PROGRAMA 01: SERVIU VIII REGIÓN FET – Covid - 19</vt:lpstr>
      <vt:lpstr>EJECUCIÓN ACUMULADA DE GASTOS A DICIEMBRE DE 2021  PARTIDA 18. CAPÍTULO 29. PROGRAMA 01: SERVIU IX REGIÓN</vt:lpstr>
      <vt:lpstr>EJECUCIÓN ACUMULADA DE GASTOS A DICIEMBRE DE 2021  PARTIDA 18. CAPÍTULO 29. PROGRAMA 01: SERVIU IX REGIÓN FET – Covid - 19</vt:lpstr>
      <vt:lpstr>EJECUCIÓN ACUMULADA DE GASTOS A DICIEMBRE DE 2021  PARTIDA 18. CAPÍTULO 30. PROGRAMA 01: SERVIU X REGIÓN</vt:lpstr>
      <vt:lpstr>EJECUCIÓN ACUMULADA DE GASTOS A DICIEMBRE DE 2021  PARTIDA 18. CAPÍTULO 30. PROGRAMA 01: SERVIU X REGIÓN FET – Covid - 19</vt:lpstr>
      <vt:lpstr>EJECUCIÓN ACUMULADA DE GASTOS A DICIEMBRE DE 2021  PARTIDA 18. CAPÍTULO 31. PROGRAMA 01: SERVIU XI REGIÓN</vt:lpstr>
      <vt:lpstr>EJECUCIÓN ACUMULADA DE GASTOS A DICIEMBRE DE 2021  PARTIDA 18. CAPÍTULO 31. PROGRAMA 01: SERVIU XI REGIÓN FET – Covid - 19</vt:lpstr>
      <vt:lpstr>EJECUCIÓN ACUMULADA DE GASTOS A DICIEMBRE DE 2021  PARTIDA 18. CAPÍTULO 32. PROGRAMA 01: SERVIU XII REGIÓN</vt:lpstr>
      <vt:lpstr>EJECUCIÓN ACUMULADA DE GASTOS A DICIEMBRE DE 2021  PARTIDA 18. CAPÍTULO 32. PROGRAMA 01: SERVIU XII REGIÓN FET – Covid - 19</vt:lpstr>
      <vt:lpstr>EJECUCIÓN ACUMULADA DE GASTOS A DICIEMBRE DE 2021  PARTIDA 18. CAPÍTULO 33. PROGRAMA 01: SERVIU REGIÓN METROPOLITANA</vt:lpstr>
      <vt:lpstr>EJECUCIÓN ACUMULADA DE GASTOS A DICIEMBRE DE 2021  PARTIDA 18. CAPÍTULO 33. PROGRAMA 01: SERVIU REGIÓN METROPOLITANA FET – Covid - 19</vt:lpstr>
      <vt:lpstr>EJECUCIÓN ACUMULADA DE GASTOS A DICIEMBRE DE 2021  PARTIDA 18. CAPÍTULO 34. PROGRAMA 01: SERVIU XIV REGIÓN</vt:lpstr>
      <vt:lpstr>EJECUCIÓN ACUMULADA DE GASTOS A DICIEMBRE DE 2021  PARTIDA 18. CAPÍTULO 34. PROGRAMA 01: SERVIU XIV REGIÓN FET – Covid - 19</vt:lpstr>
      <vt:lpstr>EJECUCIÓN ACUMULADA DE GASTOS A DICIEMBRE DE 2021  PARTIDA 18. CAPÍTULO 35. PROGRAMA 01: SERVIU XV REGIÓN</vt:lpstr>
      <vt:lpstr>EJECUCIÓN ACUMULADA DE GASTOS A DICIEMBRE DE 2021  PARTIDA 18. CAPÍTULO 35. PROGRAMA 01: SERVIU XV REGIÓN FET – Covid - 19</vt:lpstr>
      <vt:lpstr>EJECUCIÓN ACUMULADA DE GASTOS A DICIEMBRE DE 2021  PARTIDA 18. CAPÍTULO 36. PROGRAMA 01: SERVIU XVI REGIÓN</vt:lpstr>
      <vt:lpstr>EJECUCIÓN ACUMULADA DE GASTOS A DICIEMBRE DE 2021  PARTIDA 18. CAPÍTULO 36. PROGRAMA 01: SERVIU XVI REGIÓN FET – Covid - 19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Soto</dc:creator>
  <cp:lastModifiedBy>Presupuesto</cp:lastModifiedBy>
  <cp:revision>138</cp:revision>
  <dcterms:created xsi:type="dcterms:W3CDTF">2019-12-13T17:53:17Z</dcterms:created>
  <dcterms:modified xsi:type="dcterms:W3CDTF">2022-03-07T18:33:14Z</dcterms:modified>
</cp:coreProperties>
</file>