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'[17.xlsx]Partida 17'!$C$19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17'!$D$19:$O$19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17'!$C$20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17'!$D$20:$O$20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301984"/>
        <c:axId val="521303552"/>
      </c:lineChart>
      <c:lineChart>
        <c:grouping val="standard"/>
        <c:varyColors val="0"/>
        <c:ser>
          <c:idx val="1"/>
          <c:order val="2"/>
          <c:tx>
            <c:strRef>
              <c:f>'[17.xlsx]Partida 17'!$C$21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695947562973228E-2"/>
                  <c:y val="2.8350858000221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0159922355893102E-2"/>
                  <c:y val="3.9035423079352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116009531691309E-2"/>
                  <c:y val="1.8792747610746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274664197445064E-2"/>
                  <c:y val="2.9367958692091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683086428759594E-2"/>
                  <c:y val="3.9177564148645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4900540256419919E-2"/>
                  <c:y val="1.788878014918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8674304026498455E-2"/>
                  <c:y val="2.047217197129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7.2656771321955712E-3"/>
                  <c:y val="3.37081282907563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EA-47E7-B34C-825712E29B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'[17.xlsx]Partida 17'!$D$18:$O$18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17'!$D$21:$O$21</c:f>
              <c:numCache>
                <c:formatCode>0.0%</c:formatCode>
                <c:ptCount val="12"/>
                <c:pt idx="0">
                  <c:v>6.2783626768931747E-2</c:v>
                </c:pt>
                <c:pt idx="1">
                  <c:v>0.10618057397747568</c:v>
                </c:pt>
                <c:pt idx="2">
                  <c:v>0.19326101061015433</c:v>
                </c:pt>
                <c:pt idx="3">
                  <c:v>0.27442744891355425</c:v>
                </c:pt>
                <c:pt idx="4">
                  <c:v>0.32381593180417328</c:v>
                </c:pt>
                <c:pt idx="5">
                  <c:v>0.44824327125806301</c:v>
                </c:pt>
                <c:pt idx="6">
                  <c:v>0.50280344439496172</c:v>
                </c:pt>
                <c:pt idx="7">
                  <c:v>0.55635829524063207</c:v>
                </c:pt>
                <c:pt idx="8">
                  <c:v>0.64515500678967297</c:v>
                </c:pt>
                <c:pt idx="9">
                  <c:v>0.69703320026428683</c:v>
                </c:pt>
                <c:pt idx="10">
                  <c:v>0.75262405358880002</c:v>
                </c:pt>
                <c:pt idx="11">
                  <c:v>0.977252298703708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302768"/>
        <c:axId val="521305512"/>
      </c:lineChart>
      <c:catAx>
        <c:axId val="5213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303552"/>
        <c:crosses val="autoZero"/>
        <c:auto val="1"/>
        <c:lblAlgn val="ctr"/>
        <c:lblOffset val="100"/>
        <c:noMultiLvlLbl val="0"/>
      </c:catAx>
      <c:valAx>
        <c:axId val="5213035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301984"/>
        <c:crosses val="autoZero"/>
        <c:crossBetween val="between"/>
        <c:majorUnit val="0.2"/>
      </c:valAx>
      <c:valAx>
        <c:axId val="521305512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521302768"/>
        <c:crosses val="max"/>
        <c:crossBetween val="between"/>
      </c:valAx>
      <c:catAx>
        <c:axId val="521302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3055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7.8719048144134704E-2"/>
          <c:y val="2.8295773461088771E-2"/>
          <c:w val="0.88217708471048417"/>
          <c:h val="0.62987235550821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B9-437A-9E16-A692E6EC65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17'!$D$26:$P$26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17'!$D$27:$O$27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17'!$D$28:$O$28</c:f>
              <c:numCache>
                <c:formatCode>0.0%</c:formatCode>
                <c:ptCount val="12"/>
                <c:pt idx="0">
                  <c:v>6.2783626768931747E-2</c:v>
                </c:pt>
                <c:pt idx="1">
                  <c:v>4.3514566563621057E-2</c:v>
                </c:pt>
                <c:pt idx="2">
                  <c:v>8.7080436632678643E-2</c:v>
                </c:pt>
                <c:pt idx="3">
                  <c:v>8.7681847961350159E-2</c:v>
                </c:pt>
                <c:pt idx="4">
                  <c:v>5.0308858765457556E-2</c:v>
                </c:pt>
                <c:pt idx="5">
                  <c:v>0.12394990307967847</c:v>
                </c:pt>
                <c:pt idx="6">
                  <c:v>5.4560173136898697E-2</c:v>
                </c:pt>
                <c:pt idx="7">
                  <c:v>5.8027877709420021E-2</c:v>
                </c:pt>
                <c:pt idx="8">
                  <c:v>8.903146220578638E-2</c:v>
                </c:pt>
                <c:pt idx="9">
                  <c:v>5.1254809660899715E-2</c:v>
                </c:pt>
                <c:pt idx="10">
                  <c:v>5.7863218220476888E-2</c:v>
                </c:pt>
                <c:pt idx="11">
                  <c:v>0.25253333393279997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0598144"/>
        <c:axId val="520595400"/>
      </c:barChart>
      <c:catAx>
        <c:axId val="52059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0595400"/>
        <c:crosses val="autoZero"/>
        <c:auto val="1"/>
        <c:lblAlgn val="ctr"/>
        <c:lblOffset val="100"/>
        <c:noMultiLvlLbl val="0"/>
      </c:catAx>
      <c:valAx>
        <c:axId val="520595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059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49784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enero 2022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5203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71" y="203746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0425" y="143434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097218"/>
              </p:ext>
            </p:extLst>
          </p:nvPr>
        </p:nvGraphicFramePr>
        <p:xfrm>
          <a:off x="450426" y="2326442"/>
          <a:ext cx="8048748" cy="4112706"/>
        </p:xfrm>
        <a:graphic>
          <a:graphicData uri="http://schemas.openxmlformats.org/drawingml/2006/table">
            <a:tbl>
              <a:tblPr/>
              <a:tblGrid>
                <a:gridCol w="806379"/>
                <a:gridCol w="297879"/>
                <a:gridCol w="297879"/>
                <a:gridCol w="2698964"/>
                <a:gridCol w="806379"/>
                <a:gridCol w="806379"/>
                <a:gridCol w="806379"/>
                <a:gridCol w="806379"/>
                <a:gridCol w="722131"/>
              </a:tblGrid>
              <a:tr h="1559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75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6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18.004.552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2.404.159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17.572.162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5.787.822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8.341.967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8.078.480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8.341.967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8.078.480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2.460.219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2.443.012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2.375.966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1.910.374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1.349.128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525.703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389.560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380.933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22212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618" y="1473467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55844"/>
              </p:ext>
            </p:extLst>
          </p:nvPr>
        </p:nvGraphicFramePr>
        <p:xfrm>
          <a:off x="508618" y="2541110"/>
          <a:ext cx="8178181" cy="3480176"/>
        </p:xfrm>
        <a:graphic>
          <a:graphicData uri="http://schemas.openxmlformats.org/drawingml/2006/table">
            <a:tbl>
              <a:tblPr/>
              <a:tblGrid>
                <a:gridCol w="867677"/>
                <a:gridCol w="320523"/>
                <a:gridCol w="320523"/>
                <a:gridCol w="2421726"/>
                <a:gridCol w="867677"/>
                <a:gridCol w="867677"/>
                <a:gridCol w="867677"/>
                <a:gridCol w="867677"/>
                <a:gridCol w="777024"/>
              </a:tblGrid>
              <a:tr h="2543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89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37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08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898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347" y="243397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3527" y="1568874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684986"/>
              </p:ext>
            </p:extLst>
          </p:nvPr>
        </p:nvGraphicFramePr>
        <p:xfrm>
          <a:off x="504898" y="2996952"/>
          <a:ext cx="8010451" cy="2442122"/>
        </p:xfrm>
        <a:graphic>
          <a:graphicData uri="http://schemas.openxmlformats.org/drawingml/2006/table">
            <a:tbl>
              <a:tblPr/>
              <a:tblGrid>
                <a:gridCol w="802542"/>
                <a:gridCol w="296462"/>
                <a:gridCol w="296462"/>
                <a:gridCol w="2686122"/>
                <a:gridCol w="802542"/>
                <a:gridCol w="802542"/>
                <a:gridCol w="802542"/>
                <a:gridCol w="802542"/>
                <a:gridCol w="718695"/>
              </a:tblGrid>
              <a:tr h="2462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49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3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4.439.402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4.119.424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3.265.654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717.967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476.113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308.414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308.414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0220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332" y="232366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6592" y="154092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706340"/>
              </p:ext>
            </p:extLst>
          </p:nvPr>
        </p:nvGraphicFramePr>
        <p:xfrm>
          <a:off x="516591" y="2804278"/>
          <a:ext cx="8167936" cy="286216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5"/>
              </a:tblGrid>
              <a:tr h="1875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5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1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4.803.792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423.164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4.757.216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303.254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110" y="142546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400646"/>
              </p:ext>
            </p:extLst>
          </p:nvPr>
        </p:nvGraphicFramePr>
        <p:xfrm>
          <a:off x="395625" y="225987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9855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768124"/>
              </p:ext>
            </p:extLst>
          </p:nvPr>
        </p:nvGraphicFramePr>
        <p:xfrm>
          <a:off x="476002" y="2276872"/>
          <a:ext cx="8210797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135353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663139"/>
              </p:ext>
            </p:extLst>
          </p:nvPr>
        </p:nvGraphicFramePr>
        <p:xfrm>
          <a:off x="457197" y="2348880"/>
          <a:ext cx="821079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48" y="1445198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545" y="2115705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036644"/>
              </p:ext>
            </p:extLst>
          </p:nvPr>
        </p:nvGraphicFramePr>
        <p:xfrm>
          <a:off x="564546" y="2605162"/>
          <a:ext cx="7632851" cy="2983938"/>
        </p:xfrm>
        <a:graphic>
          <a:graphicData uri="http://schemas.openxmlformats.org/drawingml/2006/table">
            <a:tbl>
              <a:tblPr/>
              <a:tblGrid>
                <a:gridCol w="889393"/>
                <a:gridCol w="2376140"/>
                <a:gridCol w="889393"/>
                <a:gridCol w="889393"/>
                <a:gridCol w="889393"/>
                <a:gridCol w="889393"/>
                <a:gridCol w="809746"/>
              </a:tblGrid>
              <a:tr h="21125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696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52.491.106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4.397.532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51.297.054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24.593.196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24.313.791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6.238.076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5.596.684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17.397.305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1400407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21233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2165" y="202431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77703"/>
              </p:ext>
            </p:extLst>
          </p:nvPr>
        </p:nvGraphicFramePr>
        <p:xfrm>
          <a:off x="585598" y="2424487"/>
          <a:ext cx="7809103" cy="3531689"/>
        </p:xfrm>
        <a:graphic>
          <a:graphicData uri="http://schemas.openxmlformats.org/drawingml/2006/table">
            <a:tbl>
              <a:tblPr/>
              <a:tblGrid>
                <a:gridCol w="324163"/>
                <a:gridCol w="324163"/>
                <a:gridCol w="2907748"/>
                <a:gridCol w="868759"/>
                <a:gridCol w="868759"/>
                <a:gridCol w="868759"/>
                <a:gridCol w="868759"/>
                <a:gridCol w="777993"/>
              </a:tblGrid>
              <a:tr h="290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1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16.734.102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16.470.738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9.344.961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5.143.541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5.239.264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30.613.463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29.587.052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18.004.552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2.404.159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17.572.162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436.432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664" y="1880679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7052" y="128489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453450"/>
              </p:ext>
            </p:extLst>
          </p:nvPr>
        </p:nvGraphicFramePr>
        <p:xfrm>
          <a:off x="397052" y="2274567"/>
          <a:ext cx="8210798" cy="4077094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602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08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7.352.014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4.689.019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4.688.811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1.713.523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1.516.496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-88.570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786" y="6419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786" y="2014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0773" y="1379453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929226"/>
              </p:ext>
            </p:extLst>
          </p:nvPr>
        </p:nvGraphicFramePr>
        <p:xfrm>
          <a:off x="540773" y="2372651"/>
          <a:ext cx="7974577" cy="3983701"/>
        </p:xfrm>
        <a:graphic>
          <a:graphicData uri="http://schemas.openxmlformats.org/drawingml/2006/table">
            <a:tbl>
              <a:tblPr/>
              <a:tblGrid>
                <a:gridCol w="798948"/>
                <a:gridCol w="295134"/>
                <a:gridCol w="295134"/>
                <a:gridCol w="2674093"/>
                <a:gridCol w="798948"/>
                <a:gridCol w="798948"/>
                <a:gridCol w="798948"/>
                <a:gridCol w="798948"/>
                <a:gridCol w="715476"/>
              </a:tblGrid>
              <a:tr h="2129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74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9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9.382.088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9.344.961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5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3883" y="6109922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9783" y="218772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5043" y="1427727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585586"/>
              </p:ext>
            </p:extLst>
          </p:nvPr>
        </p:nvGraphicFramePr>
        <p:xfrm>
          <a:off x="519784" y="2559042"/>
          <a:ext cx="8167016" cy="3246221"/>
        </p:xfrm>
        <a:graphic>
          <a:graphicData uri="http://schemas.openxmlformats.org/drawingml/2006/table">
            <a:tbl>
              <a:tblPr/>
              <a:tblGrid>
                <a:gridCol w="818228"/>
                <a:gridCol w="302256"/>
                <a:gridCol w="302256"/>
                <a:gridCol w="2738622"/>
                <a:gridCol w="818228"/>
                <a:gridCol w="818228"/>
                <a:gridCol w="818228"/>
                <a:gridCol w="818228"/>
                <a:gridCol w="732742"/>
              </a:tblGrid>
              <a:tr h="2742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84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9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5.143.541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5.239.264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4.314.460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520.654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199.617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199.617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4148</TotalTime>
  <Words>1868</Words>
  <Application>Microsoft Office PowerPoint</Application>
  <PresentationFormat>Presentación en pantalla (4:3)</PresentationFormat>
  <Paragraphs>1132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DICIEMBRE DE 2021 PARTIDA 17: MINISTERIO DE MINERÍA</vt:lpstr>
      <vt:lpstr>EJECUCIÓN ACUMULADA DE GASTOS A DICIEMBRE DE 2021  PARTIDA 17 MINISTERIO DE MINERÍA</vt:lpstr>
      <vt:lpstr>EJECUCIÓN ACUMULADA DE GASTOS A DICIEMBRE DE 2021  PARTIDA 17 MINISTERIO DE MINERÍA</vt:lpstr>
      <vt:lpstr>EJECUCIÓN ACUMULADA DE GASTOS A DICIEMBRE DE 2021  PARTIDA 17 MINISTERIO DE MINERÍA</vt:lpstr>
      <vt:lpstr>EJECUCIÓN ACUMULADA DE GASTOS A DICIEMBRE DE 2021 PARTIDA 17 MINISTERIO DE MINERÍA</vt:lpstr>
      <vt:lpstr>EJECUCIÓN ACUMULADA DE GASTOS A DICIEMBRE DE 2021  PARTIDA 17 MINISTERIO DE MINERÍA RESUMEN POR CAPÍTULOS</vt:lpstr>
      <vt:lpstr>EJECUCIÓN ACUMULADA DE GASTOS A DICIEMBRE DE 2021  PARTIDA 17. CAPÍTULO 01. PROGRAMA 01: SECRETARÍA Y ADMINISTRACIÓN GENERAL</vt:lpstr>
      <vt:lpstr>EJECUCIÓN ACUMULADA DE GASTOS A DICIEMBRE DE 2021 PARTIDA 17. CAPÍTULO 01. PROGRAMA 02:  FOMENTO DE LA PEQUEÑA Y MEDIANA MINERÍA</vt:lpstr>
      <vt:lpstr>EJECUCIÓN ACUMULADA DE GASTOS A DICIEMBRE DE 2021  PARTIDA 17. CAPÍTULO 02. PROGRAMA 01:  COMISIÓN CHILENA DEL COBRE</vt:lpstr>
      <vt:lpstr>EJECUCIÓN ACUMULADA DE GASTOS A DICIEMBRE DE 2021 PARTIDA 17. CAPÍTULO 03. PROGRAMA 01:  SERVICIO NACIONAL DE GEOLOGÍA Y MINERÍA</vt:lpstr>
      <vt:lpstr>EJECUCIÓN ACUMULADA DE GASTOS A DICIEMBRE DE 2021 PARTIDA 17. CAPÍTULO 03. PROGRAMA 02:  RED NACIONAL DE VIGILANCIA VOLCÁNICA</vt:lpstr>
      <vt:lpstr>EJECUCIÓN ACUMULADA DE GASTOS A DICIEMBRE DE 2021 PARTIDA 17. CAPÍTULO 03. PROGRAMA 03:  PLAN NACIONAL DE GEOLOGÍA</vt:lpstr>
      <vt:lpstr>EJECUCIÓN ACUMULADA DE GASTOS A DICIEMBRE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341</cp:revision>
  <cp:lastPrinted>2019-06-03T14:10:49Z</cp:lastPrinted>
  <dcterms:created xsi:type="dcterms:W3CDTF">2016-06-23T13:38:47Z</dcterms:created>
  <dcterms:modified xsi:type="dcterms:W3CDTF">2022-03-03T14:01:19Z</dcterms:modified>
</cp:coreProperties>
</file>