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8"/>
  </p:notesMasterIdLst>
  <p:sldIdLst>
    <p:sldId id="257" r:id="rId2"/>
    <p:sldId id="258" r:id="rId3"/>
    <p:sldId id="289" r:id="rId4"/>
    <p:sldId id="260" r:id="rId5"/>
    <p:sldId id="262" r:id="rId6"/>
    <p:sldId id="290" r:id="rId7"/>
    <p:sldId id="291" r:id="rId8"/>
    <p:sldId id="292" r:id="rId9"/>
    <p:sldId id="296" r:id="rId10"/>
    <p:sldId id="304" r:id="rId11"/>
    <p:sldId id="263" r:id="rId12"/>
    <p:sldId id="298" r:id="rId13"/>
    <p:sldId id="264" r:id="rId14"/>
    <p:sldId id="282" r:id="rId15"/>
    <p:sldId id="266" r:id="rId16"/>
    <p:sldId id="284" r:id="rId17"/>
    <p:sldId id="285" r:id="rId18"/>
    <p:sldId id="294" r:id="rId19"/>
    <p:sldId id="295" r:id="rId20"/>
    <p:sldId id="267" r:id="rId21"/>
    <p:sldId id="268" r:id="rId22"/>
    <p:sldId id="269" r:id="rId23"/>
    <p:sldId id="300" r:id="rId24"/>
    <p:sldId id="299" r:id="rId25"/>
    <p:sldId id="270" r:id="rId26"/>
    <p:sldId id="286" r:id="rId27"/>
    <p:sldId id="288" r:id="rId28"/>
    <p:sldId id="297" r:id="rId29"/>
    <p:sldId id="303" r:id="rId30"/>
    <p:sldId id="305" r:id="rId31"/>
    <p:sldId id="287" r:id="rId32"/>
    <p:sldId id="302" r:id="rId33"/>
    <p:sldId id="301" r:id="rId34"/>
    <p:sldId id="273" r:id="rId35"/>
    <p:sldId id="274" r:id="rId36"/>
    <p:sldId id="275" r:id="rId3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874742300811021E-2"/>
          <c:y val="0.23886965097490515"/>
          <c:w val="0.82425051539837801"/>
          <c:h val="0.3225193172655404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C12-4E56-99CB-3D6BF51950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C12-4E56-99CB-3D6BF51950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C12-4E56-99CB-3D6BF51950A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C12-4E56-99CB-3D6BF51950A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C12-4E56-99CB-3D6BF51950A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C12-4E56-99CB-3D6BF51950A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C12-4E56-99CB-3D6BF51950A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C12-4E56-99CB-3D6BF51950A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5C12-4E56-99CB-3D6BF51950A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5C12-4E56-99CB-3D6BF51950A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C12-4E56-99CB-3D6BF51950A0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5C12-4E56-99CB-3D6BF51950A0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'Partida 16'!$B$53:$C$64</c:f>
              <c:multiLvlStrCache>
                <c:ptCount val="12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INTEGROS AL FISCO</c:v>
                  </c:pt>
                  <c:pt idx="5">
                    <c:v>OTROS GASTOS CORRIENTES</c:v>
                  </c:pt>
                  <c:pt idx="6">
                    <c:v>ADQUISICIÓN DE ACTIVOS NO FINANCIEROS</c:v>
                  </c:pt>
                  <c:pt idx="7">
                    <c:v>INICIATIVAS DE INVERSIÓN</c:v>
                  </c:pt>
                  <c:pt idx="8">
                    <c:v>PRÉSTAMOS</c:v>
                  </c:pt>
                  <c:pt idx="9">
                    <c:v>TRANSFERENCIAS DE CAPITAL</c:v>
                  </c:pt>
                  <c:pt idx="10">
                    <c:v>SERVICIO DE LA DEUDA</c:v>
                  </c:pt>
                  <c:pt idx="11">
                    <c:v>SALDO FINAL DE CAJA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25</c:v>
                  </c:pt>
                  <c:pt idx="5">
                    <c:v>26</c:v>
                  </c:pt>
                  <c:pt idx="6">
                    <c:v>29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</c:lvl>
              </c:multiLvlStrCache>
            </c:multiLvlStrRef>
          </c:cat>
          <c:val>
            <c:numRef>
              <c:f>'Partida 16'!$D$53:$D$64</c:f>
              <c:numCache>
                <c:formatCode>0%</c:formatCode>
                <c:ptCount val="12"/>
                <c:pt idx="0">
                  <c:v>0.36881169599722041</c:v>
                </c:pt>
                <c:pt idx="1">
                  <c:v>0.2161019758306095</c:v>
                </c:pt>
                <c:pt idx="2">
                  <c:v>6.6206505278249825E-2</c:v>
                </c:pt>
                <c:pt idx="3">
                  <c:v>0.25720773723676005</c:v>
                </c:pt>
                <c:pt idx="4">
                  <c:v>8.6064587966046342E-5</c:v>
                </c:pt>
                <c:pt idx="5">
                  <c:v>2.5672609168444231E-5</c:v>
                </c:pt>
                <c:pt idx="6">
                  <c:v>5.4831696386844798E-3</c:v>
                </c:pt>
                <c:pt idx="7">
                  <c:v>6.5786027437010786E-2</c:v>
                </c:pt>
                <c:pt idx="8">
                  <c:v>7.147088254572327E-3</c:v>
                </c:pt>
                <c:pt idx="9">
                  <c:v>1.2933980139264291E-2</c:v>
                </c:pt>
                <c:pt idx="10">
                  <c:v>2.0911646484382006E-4</c:v>
                </c:pt>
                <c:pt idx="11">
                  <c:v>9.6652565003848373E-7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5C12-4E56-99CB-3D6BF5195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1245674740484429"/>
          <c:y val="0.59638554216867468"/>
          <c:w val="0.77335640138408301"/>
          <c:h val="0.37650602409638556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2019 - 2020 - 2021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9845144356955365E-2"/>
          <c:y val="0.15578703703703703"/>
          <c:w val="0.87515485564304463"/>
          <c:h val="0.59464238845144357"/>
        </c:manualLayout>
      </c:layout>
      <c:lineChart>
        <c:grouping val="standard"/>
        <c:varyColors val="0"/>
        <c:ser>
          <c:idx val="0"/>
          <c:order val="0"/>
          <c:tx>
            <c:strRef>
              <c:f>'[16.xlsx]Partida 16'!$C$23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16'!$D$23:$O$23</c:f>
              <c:numCache>
                <c:formatCode>0.0%</c:formatCode>
                <c:ptCount val="12"/>
                <c:pt idx="0">
                  <c:v>0.1179396252300373</c:v>
                </c:pt>
                <c:pt idx="1">
                  <c:v>0.19061593386352357</c:v>
                </c:pt>
                <c:pt idx="2">
                  <c:v>0.29000786540898532</c:v>
                </c:pt>
                <c:pt idx="3">
                  <c:v>0.37456320391854991</c:v>
                </c:pt>
                <c:pt idx="4">
                  <c:v>0.45692565063311591</c:v>
                </c:pt>
                <c:pt idx="5">
                  <c:v>0.54591238851091084</c:v>
                </c:pt>
                <c:pt idx="6">
                  <c:v>0.61673027638429234</c:v>
                </c:pt>
                <c:pt idx="7">
                  <c:v>0.67451041928993505</c:v>
                </c:pt>
                <c:pt idx="8">
                  <c:v>0.76465071475219271</c:v>
                </c:pt>
                <c:pt idx="9">
                  <c:v>0.84765063966577237</c:v>
                </c:pt>
                <c:pt idx="10">
                  <c:v>0.87269541192036049</c:v>
                </c:pt>
                <c:pt idx="11">
                  <c:v>0.97520540761423458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5B8-442C-B7C8-7C36A6EF2347}"/>
            </c:ext>
          </c:extLst>
        </c:ser>
        <c:ser>
          <c:idx val="1"/>
          <c:order val="1"/>
          <c:tx>
            <c:strRef>
              <c:f>'[16.xlsx]Partida 16'!$C$22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16'!$D$22:$O$22</c:f>
              <c:numCache>
                <c:formatCode>0.0%</c:formatCode>
                <c:ptCount val="12"/>
                <c:pt idx="0">
                  <c:v>8.9098879803484521E-2</c:v>
                </c:pt>
                <c:pt idx="1">
                  <c:v>0.16572433124148181</c:v>
                </c:pt>
                <c:pt idx="2">
                  <c:v>0.26313752906572313</c:v>
                </c:pt>
                <c:pt idx="3">
                  <c:v>0.35893483294125705</c:v>
                </c:pt>
                <c:pt idx="4">
                  <c:v>0.44494144533822766</c:v>
                </c:pt>
                <c:pt idx="5">
                  <c:v>0.53369154062269308</c:v>
                </c:pt>
                <c:pt idx="6">
                  <c:v>0.58135006766090302</c:v>
                </c:pt>
                <c:pt idx="7">
                  <c:v>0.64875610517171667</c:v>
                </c:pt>
                <c:pt idx="8">
                  <c:v>0.72553725910658462</c:v>
                </c:pt>
                <c:pt idx="9">
                  <c:v>0.77497695946400114</c:v>
                </c:pt>
                <c:pt idx="10">
                  <c:v>0.8597430091977637</c:v>
                </c:pt>
                <c:pt idx="11">
                  <c:v>0.96809611158595277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5B8-442C-B7C8-7C36A6EF2347}"/>
            </c:ext>
          </c:extLst>
        </c:ser>
        <c:ser>
          <c:idx val="2"/>
          <c:order val="2"/>
          <c:tx>
            <c:strRef>
              <c:f>'[16.xlsx]Partida 16'!$C$21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333333333333333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666666666666692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777777777777776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2222222222222223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7777777777777828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3333333333333332E-3"/>
                  <c:y val="6.94444444444444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8.3333333333333332E-3"/>
                  <c:y val="6.0185185185185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2500000000000101E-2"/>
                  <c:y val="6.7129629629629636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 i="0" u="none" strike="noStrike" baseline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800" b="1" i="0">
                        <a:solidFill>
                          <a:sysClr val="windowText" lastClr="000000"/>
                        </a:solidFill>
                      </a:rPr>
                      <a:t>67,5%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5B8-442C-B7C8-7C36A6EF2347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7.0708442694663171E-2"/>
                      <c:h val="7.6597404491105275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-8.3333333333334356E-3"/>
                  <c:y val="5.092592592592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EC7-42EB-BECA-51AB3314FE5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777777777777676E-3"/>
                  <c:y val="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EC7-42EB-BECA-51AB3314FE5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1538178000990666E-2"/>
                  <c:y val="2.7108774491283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 u="none" strike="noStrike" baseline="0">
                    <a:solidFill>
                      <a:sysClr val="windowText" lastClr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16'!$D$21:$O$21</c:f>
              <c:numCache>
                <c:formatCode>0.0%</c:formatCode>
                <c:ptCount val="12"/>
                <c:pt idx="0">
                  <c:v>0.12739098226143111</c:v>
                </c:pt>
                <c:pt idx="1">
                  <c:v>0.20935756158117733</c:v>
                </c:pt>
                <c:pt idx="2">
                  <c:v>0.3375947519022004</c:v>
                </c:pt>
                <c:pt idx="3">
                  <c:v>0.43835743954034628</c:v>
                </c:pt>
                <c:pt idx="4">
                  <c:v>0.52870619346885472</c:v>
                </c:pt>
                <c:pt idx="5">
                  <c:v>0.62381575296582048</c:v>
                </c:pt>
                <c:pt idx="6">
                  <c:v>0.68356701519233465</c:v>
                </c:pt>
                <c:pt idx="7">
                  <c:v>0.76237707410717492</c:v>
                </c:pt>
                <c:pt idx="8">
                  <c:v>0.79933585031137611</c:v>
                </c:pt>
                <c:pt idx="9">
                  <c:v>0.84412990342009875</c:v>
                </c:pt>
                <c:pt idx="10">
                  <c:v>0.90733047382946641</c:v>
                </c:pt>
                <c:pt idx="11">
                  <c:v>0.98359737605483455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55B8-442C-B7C8-7C36A6EF2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9921440"/>
        <c:axId val="629931240"/>
      </c:lineChart>
      <c:catAx>
        <c:axId val="629921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29931240"/>
        <c:crosses val="autoZero"/>
        <c:auto val="1"/>
        <c:lblAlgn val="ctr"/>
        <c:lblOffset val="100"/>
        <c:noMultiLvlLbl val="0"/>
      </c:catAx>
      <c:valAx>
        <c:axId val="629931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2992144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7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2019 - 2020 - 2021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'[16.xlsx]Partida 16'!$C$29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16'!$D$29:$O$29</c:f>
              <c:numCache>
                <c:formatCode>0.0%</c:formatCode>
                <c:ptCount val="12"/>
                <c:pt idx="0">
                  <c:v>0.1179396252300373</c:v>
                </c:pt>
                <c:pt idx="1">
                  <c:v>7.2676308633486286E-2</c:v>
                </c:pt>
                <c:pt idx="2">
                  <c:v>9.9409531213983868E-2</c:v>
                </c:pt>
                <c:pt idx="3">
                  <c:v>8.6780612336783511E-2</c:v>
                </c:pt>
                <c:pt idx="4">
                  <c:v>8.5391384097668041E-2</c:v>
                </c:pt>
                <c:pt idx="5">
                  <c:v>9.0901638035631283E-2</c:v>
                </c:pt>
                <c:pt idx="6">
                  <c:v>7.9801565177953185E-2</c:v>
                </c:pt>
                <c:pt idx="7">
                  <c:v>7.9741600401003088E-2</c:v>
                </c:pt>
                <c:pt idx="8">
                  <c:v>9.0182596236752177E-2</c:v>
                </c:pt>
                <c:pt idx="9">
                  <c:v>8.2999924913579673E-2</c:v>
                </c:pt>
                <c:pt idx="10">
                  <c:v>7.5472993453801665E-2</c:v>
                </c:pt>
                <c:pt idx="11">
                  <c:v>0.11180318960094475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6C9-4A9D-BC1C-A7919E0B30A7}"/>
            </c:ext>
          </c:extLst>
        </c:ser>
        <c:ser>
          <c:idx val="1"/>
          <c:order val="1"/>
          <c:tx>
            <c:strRef>
              <c:f>'[16.xlsx]Partida 16'!$C$28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16'!$D$28:$O$28</c:f>
              <c:numCache>
                <c:formatCode>0.0%</c:formatCode>
                <c:ptCount val="12"/>
                <c:pt idx="0">
                  <c:v>8.9098879803484521E-2</c:v>
                </c:pt>
                <c:pt idx="1">
                  <c:v>7.6640930809485197E-2</c:v>
                </c:pt>
                <c:pt idx="2">
                  <c:v>9.788827943675886E-2</c:v>
                </c:pt>
                <c:pt idx="3">
                  <c:v>9.6987464648162963E-2</c:v>
                </c:pt>
                <c:pt idx="4">
                  <c:v>8.6291414124839136E-2</c:v>
                </c:pt>
                <c:pt idx="5">
                  <c:v>0.10211792294115378</c:v>
                </c:pt>
                <c:pt idx="6">
                  <c:v>7.9471996156137578E-2</c:v>
                </c:pt>
                <c:pt idx="7">
                  <c:v>7.7381070948981071E-2</c:v>
                </c:pt>
                <c:pt idx="8">
                  <c:v>9.4044250777182009E-2</c:v>
                </c:pt>
                <c:pt idx="9">
                  <c:v>7.8843074632570412E-2</c:v>
                </c:pt>
                <c:pt idx="10">
                  <c:v>8.5213507906837641E-2</c:v>
                </c:pt>
                <c:pt idx="11">
                  <c:v>0.13419961278891301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6C9-4A9D-BC1C-A7919E0B30A7}"/>
            </c:ext>
          </c:extLst>
        </c:ser>
        <c:ser>
          <c:idx val="2"/>
          <c:order val="2"/>
          <c:tx>
            <c:strRef>
              <c:f>'[16.xlsx]Partida 16'!$C$27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rgbClr val="C00000"/>
            </a:solidFill>
            <a:ln w="25400">
              <a:solidFill>
                <a:srgbClr val="C00000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16'!$D$27:$O$27</c:f>
              <c:numCache>
                <c:formatCode>0.0%</c:formatCode>
                <c:ptCount val="12"/>
                <c:pt idx="0">
                  <c:v>0.12739098226143111</c:v>
                </c:pt>
                <c:pt idx="1">
                  <c:v>8.5306719696728289E-2</c:v>
                </c:pt>
                <c:pt idx="2">
                  <c:v>0.12823786489731664</c:v>
                </c:pt>
                <c:pt idx="3">
                  <c:v>0.10457234801763413</c:v>
                </c:pt>
                <c:pt idx="4">
                  <c:v>0.10073917761299553</c:v>
                </c:pt>
                <c:pt idx="5">
                  <c:v>0.10645727641439096</c:v>
                </c:pt>
                <c:pt idx="6">
                  <c:v>9.2179567978937019E-2</c:v>
                </c:pt>
                <c:pt idx="7">
                  <c:v>8.3750166252444233E-2</c:v>
                </c:pt>
                <c:pt idx="8">
                  <c:v>8.6220339577809432E-2</c:v>
                </c:pt>
                <c:pt idx="9">
                  <c:v>0.10017022278192206</c:v>
                </c:pt>
                <c:pt idx="10">
                  <c:v>8.5719801027864778E-2</c:v>
                </c:pt>
                <c:pt idx="11">
                  <c:v>0.11968767566993153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6C9-4A9D-BC1C-A7919E0B3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9734456"/>
        <c:axId val="629742296"/>
      </c:barChart>
      <c:catAx>
        <c:axId val="629734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29742296"/>
        <c:crosses val="autoZero"/>
        <c:auto val="1"/>
        <c:lblAlgn val="ctr"/>
        <c:lblOffset val="100"/>
        <c:noMultiLvlLbl val="0"/>
      </c:catAx>
      <c:valAx>
        <c:axId val="629742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2973445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03-03-2022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8153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5140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933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xmlns="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03-03-2022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uadro de texto 2"/>
          <p:cNvSpPr txBox="1">
            <a:spLocks noChangeArrowheads="1"/>
          </p:cNvSpPr>
          <p:nvPr userDrawn="1"/>
        </p:nvSpPr>
        <p:spPr bwMode="auto">
          <a:xfrm>
            <a:off x="755576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6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45719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1584176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DICIEMBRE </a:t>
            </a:r>
            <a:r>
              <a:rPr lang="es-CL" sz="2000" b="1" dirty="0">
                <a:solidFill>
                  <a:prstClr val="black"/>
                </a:solidFill>
              </a:rPr>
              <a:t>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16: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SALUD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 2022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8" y="1369413"/>
            <a:ext cx="800084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FONDO NACIONAL DE SALUD FET COVID-19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3598" y="207410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        2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981990"/>
              </p:ext>
            </p:extLst>
          </p:nvPr>
        </p:nvGraphicFramePr>
        <p:xfrm>
          <a:off x="603599" y="2412502"/>
          <a:ext cx="8000849" cy="3824804"/>
        </p:xfrm>
        <a:graphic>
          <a:graphicData uri="http://schemas.openxmlformats.org/drawingml/2006/table">
            <a:tbl>
              <a:tblPr/>
              <a:tblGrid>
                <a:gridCol w="282383"/>
                <a:gridCol w="270617"/>
                <a:gridCol w="273559"/>
                <a:gridCol w="2885601"/>
                <a:gridCol w="767728"/>
                <a:gridCol w="741255"/>
                <a:gridCol w="741255"/>
                <a:gridCol w="741255"/>
                <a:gridCol w="591239"/>
                <a:gridCol w="705957"/>
              </a:tblGrid>
              <a:tr h="2088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29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8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165.206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165.206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1.456.971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1.456.971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150.210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286.732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286.732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2.125.405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2.125.405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125.327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619.570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619.570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901.535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901.535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26.653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589.880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589.880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2.586.112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2.586.112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182.864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182.864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47.250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47.250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FET - Covid-19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de Prestaciones Médicas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146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1321169"/>
            <a:ext cx="815779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0" y="1912262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1 de 2 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395530"/>
              </p:ext>
            </p:extLst>
          </p:nvPr>
        </p:nvGraphicFramePr>
        <p:xfrm>
          <a:off x="539548" y="2348886"/>
          <a:ext cx="8147253" cy="4007457"/>
        </p:xfrm>
        <a:graphic>
          <a:graphicData uri="http://schemas.openxmlformats.org/drawingml/2006/table">
            <a:tbl>
              <a:tblPr/>
              <a:tblGrid>
                <a:gridCol w="281446"/>
                <a:gridCol w="269719"/>
                <a:gridCol w="272650"/>
                <a:gridCol w="2876017"/>
                <a:gridCol w="765178"/>
                <a:gridCol w="738794"/>
                <a:gridCol w="738794"/>
                <a:gridCol w="750521"/>
                <a:gridCol w="750521"/>
                <a:gridCol w="703613"/>
              </a:tblGrid>
              <a:tr h="1661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87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6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8.346.308.116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11.364.179.733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3.017.871.617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11.010.370.480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131,9%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23.134.531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27.618.278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4.483.747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27.606.853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119,3%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24.263.858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23.182.533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-1.081.325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23.149.252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402.779.775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1.269.999.483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867.219.708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1.263.250.996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313,6%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402.779.775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1.269.559.432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866.779.657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1.262.810.947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313,5%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402.779.765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592.585.639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189.805.874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588.972.174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146,2%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Cajas de Compensación de Asignación Familiar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676.973.793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676.973.783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673.838.773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6738387730,0%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440.051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440.051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440.049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267.734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267.734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267.733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172.317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172.317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172.316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7.881.229.224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9.928.365.045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2.047.135.821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9.586.667.310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121,6%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282.042.326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452.342.995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170.300.669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452.302.935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160,4%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267.147.198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433.947.867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166.800.669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433.933.372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162,4%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Auge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14.895.128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18.395.128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3.500.000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18.369.563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123,3%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7.483.644.398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9.334.677.784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1.851.033.386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8.995.174.548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120,2%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696.445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696.445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665.408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2.379.701.267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193.292.443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2.297.185.634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2.556.452.068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934.056.494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2.411.697.821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148,7%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por Grupo Relacionado de Diagnóstico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4.076.040.004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517.395.515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4.032.750.685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113,3%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115.499.066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252.875.000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137.375.934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252.875.000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218,9%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13511" y="1268760"/>
            <a:ext cx="79117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3511" y="1833063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2 de 2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089040"/>
              </p:ext>
            </p:extLst>
          </p:nvPr>
        </p:nvGraphicFramePr>
        <p:xfrm>
          <a:off x="613511" y="2171454"/>
          <a:ext cx="7911751" cy="4184907"/>
        </p:xfrm>
        <a:graphic>
          <a:graphicData uri="http://schemas.openxmlformats.org/drawingml/2006/table">
            <a:tbl>
              <a:tblPr/>
              <a:tblGrid>
                <a:gridCol w="273310"/>
                <a:gridCol w="261922"/>
                <a:gridCol w="264769"/>
                <a:gridCol w="2792885"/>
                <a:gridCol w="743061"/>
                <a:gridCol w="717438"/>
                <a:gridCol w="717438"/>
                <a:gridCol w="728827"/>
                <a:gridCol w="728827"/>
                <a:gridCol w="683274"/>
              </a:tblGrid>
              <a:tr h="1609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19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 - FET - Covid-19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68.913.000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68.913.000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140.408.838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24.866.338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138.255.389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119,7%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de Prestaciones Médicas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24.218.390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24.218.390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22.064.946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N°20.850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115.542.495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Medicamentos OPS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647.948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647.948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647.948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Gobiernos Extranjeros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929.428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929.428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929.428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Chile – España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929.428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929.428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929.428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4.836.446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4.836.446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4.836.446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4.836.446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4.836.446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4.836.446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39.621.591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39.621.591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35.812.135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14.019.585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14.019.585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13.001.601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25.602.006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25.602.006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22.810.534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145.897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145.897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144.663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94.857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94.857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94.043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48.040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48.040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47.621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2.999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13.916.923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13.916.923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55.060.732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55.059.732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54.985.902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5498590,2%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55.060.732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55.059.732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54.985.902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5498590,2%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451.000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450.000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064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8533" y="191506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4" y="1310061"/>
            <a:ext cx="8208910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400658"/>
              </p:ext>
            </p:extLst>
          </p:nvPr>
        </p:nvGraphicFramePr>
        <p:xfrm>
          <a:off x="539554" y="2180616"/>
          <a:ext cx="8208909" cy="4175741"/>
        </p:xfrm>
        <a:graphic>
          <a:graphicData uri="http://schemas.openxmlformats.org/drawingml/2006/table">
            <a:tbl>
              <a:tblPr/>
              <a:tblGrid>
                <a:gridCol w="289727"/>
                <a:gridCol w="277655"/>
                <a:gridCol w="280672"/>
                <a:gridCol w="2960642"/>
                <a:gridCol w="787693"/>
                <a:gridCol w="760530"/>
                <a:gridCol w="760530"/>
                <a:gridCol w="760530"/>
                <a:gridCol w="606615"/>
                <a:gridCol w="724315"/>
              </a:tblGrid>
              <a:tr h="1598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95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2.379.701.267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193.292.443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2.297.185.628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2.379.701.267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193.292.443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2.297.185.628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2.379.701.267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193.292.443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2.297.185.628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27.968.164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33.335.257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5.367.093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30.927.762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43.133.067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53.213.678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10.080.611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51.358.475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52.953.435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61.065.204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8.111.769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57.870.585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35.216.344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43.674.635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8.458.291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42.630.432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96.381.919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113.640.044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17.258.125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110.553.724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56.649.614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66.556.364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9.906.750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64.703.085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107.190.678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128.090.157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20.899.479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122.049.874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29.092.382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34.376.712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5.284.330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33.671.942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109.584.820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130.595.345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21.010.525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122.840.765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149.298.321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174.611.759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25.313.438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167.626.612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67.815.833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81.187.364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13.371.531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76.446.951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70.216.240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85.086.602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14.870.362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82.776.644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49.441.676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57.589.735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8.148.059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56.290.322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60.632.422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65.053.540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4.421.118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62.273.742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21.491.094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24.704.998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3.213.904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24.288.487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32.567.069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37.773.682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5.206.613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37.520.629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115.175.887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137.603.330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22.427.443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134.843.309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60.812.221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69.414.523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8.602.302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65.446.815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34.867.910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41.654.907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6.786.997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40.584.637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836" y="2171728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7836" y="1495450"/>
            <a:ext cx="8168963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PARTIDA 16.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02. PROGRAMA 02: PROGRAMA DE ATENCIÓN PRIMARIA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923009"/>
              </p:ext>
            </p:extLst>
          </p:nvPr>
        </p:nvGraphicFramePr>
        <p:xfrm>
          <a:off x="517835" y="2523164"/>
          <a:ext cx="8168963" cy="3481757"/>
        </p:xfrm>
        <a:graphic>
          <a:graphicData uri="http://schemas.openxmlformats.org/drawingml/2006/table">
            <a:tbl>
              <a:tblPr/>
              <a:tblGrid>
                <a:gridCol w="288316"/>
                <a:gridCol w="276303"/>
                <a:gridCol w="279307"/>
                <a:gridCol w="2946233"/>
                <a:gridCol w="783860"/>
                <a:gridCol w="756830"/>
                <a:gridCol w="756830"/>
                <a:gridCol w="756830"/>
                <a:gridCol w="603663"/>
                <a:gridCol w="720791"/>
              </a:tblGrid>
              <a:tr h="2628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79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56.174.456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64.451.954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8.277.498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61.446.782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9.626.003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10.903.991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1.277.988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8.372.944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21.306.807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25.247.681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3.940.874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25.022.194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82.224.395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97.176.990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14.952.595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94.713.253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66.611.018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74.066.900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7.455.882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72.601.746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144.693.716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170.544.932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25.851.216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167.729.650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93.382.193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107.492.778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14.110.585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103.834.818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148.269.452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166.462.681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18.193.229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164.305.579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150.179.156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177.039.007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26.859.851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168.238.894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156.211.588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210.062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-156.001.526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37.240.944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46.876.455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9.635.511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46.214.976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295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2208044"/>
            <a:ext cx="7923901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8653" y="1606250"/>
            <a:ext cx="80256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263199"/>
              </p:ext>
            </p:extLst>
          </p:nvPr>
        </p:nvGraphicFramePr>
        <p:xfrm>
          <a:off x="488654" y="2492890"/>
          <a:ext cx="8025698" cy="3863467"/>
        </p:xfrm>
        <a:graphic>
          <a:graphicData uri="http://schemas.openxmlformats.org/drawingml/2006/table">
            <a:tbl>
              <a:tblPr/>
              <a:tblGrid>
                <a:gridCol w="713395"/>
                <a:gridCol w="246945"/>
                <a:gridCol w="255176"/>
                <a:gridCol w="2677976"/>
                <a:gridCol w="716139"/>
                <a:gridCol w="716139"/>
                <a:gridCol w="691445"/>
                <a:gridCol w="691445"/>
                <a:gridCol w="658519"/>
                <a:gridCol w="658519"/>
              </a:tblGrid>
              <a:tr h="14243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61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1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2.556.452.068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934.056.494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2.411.697.826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2.556.452.068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934.056.494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2.411.697.826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2.556.452.068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934.056.494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2.411.697.826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12.420.287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28.695.273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16.274.986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25.337.763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19.646.025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45.419.015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25.772.990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38.994.365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45.410.545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90.422.062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45.011.517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86.235.812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20.354.080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38.674.851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18.320.771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36.895.397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44.738.668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90.198.462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45.459.794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84.155.623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35.308.164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71.013.354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35.705.190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69.166.414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62.632.496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114.752.835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52.120.339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113.493.435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33.611.121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47.631.604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14.020.483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47.631.603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67.485.242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123.150.239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55.664.997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118.370.206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65.431.294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106.630.953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41.199.659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106.256.933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44.173.062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75.562.009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31.388.947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75.375.865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67.222.129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122.405.720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55.183.591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104.466.412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46.966.828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66.781.388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19.814.560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64.248.236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37.130.296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64.507.772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27.377.476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59.487.841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42.155.001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65.427.024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23.272.023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60.159.253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31.667.283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49.667.352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18.000.069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49.080.664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67.700.293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111.604.521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43.904.228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111.604.522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46.478.739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73.212.967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26.734.228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70.393.469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28.256.104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49.027.508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20.771.404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46.413.822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52.102.282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79.281.232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27.178.950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79.281.232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2" y="2008133"/>
            <a:ext cx="8064896" cy="2735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1322264"/>
            <a:ext cx="806489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280959"/>
              </p:ext>
            </p:extLst>
          </p:nvPr>
        </p:nvGraphicFramePr>
        <p:xfrm>
          <a:off x="500352" y="2376481"/>
          <a:ext cx="8014998" cy="3874329"/>
        </p:xfrm>
        <a:graphic>
          <a:graphicData uri="http://schemas.openxmlformats.org/drawingml/2006/table">
            <a:tbl>
              <a:tblPr/>
              <a:tblGrid>
                <a:gridCol w="712444"/>
                <a:gridCol w="246616"/>
                <a:gridCol w="254836"/>
                <a:gridCol w="2674406"/>
                <a:gridCol w="715184"/>
                <a:gridCol w="715184"/>
                <a:gridCol w="690523"/>
                <a:gridCol w="690523"/>
                <a:gridCol w="657641"/>
                <a:gridCol w="657641"/>
              </a:tblGrid>
              <a:tr h="2263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82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52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43.811.965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61.761.158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17.949.193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60.942.911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34.576.983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56.784.450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22.207.467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53.792.687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45.128.844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112.761.871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67.633.027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102.963.973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39.963.223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121.964.946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82.001.723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110.098.537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66.333.680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116.930.972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50.597.292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106.686.759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84.452.568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131.310.113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46.857.545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123.703.055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77.654.681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224.195.362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146.540.681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198.808.507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72.569.302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134.834.834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62.265.532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129.426.664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227.253.255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229.248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-227.024.007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6.949.491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6.918.316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4.313.191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13835,4%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11.030.588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12.511.424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1.480.836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11.760.616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52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9.813.133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11.000.804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1.187.671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11.000.805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38.886.238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51.151.254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12.265.016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51.151.254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362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2" y="2134233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</a:t>
            </a:r>
            <a:r>
              <a:rPr lang="es-CL" sz="11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</a:t>
            </a: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5" y="1325981"/>
            <a:ext cx="842493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970694"/>
              </p:ext>
            </p:extLst>
          </p:nvPr>
        </p:nvGraphicFramePr>
        <p:xfrm>
          <a:off x="462370" y="2407943"/>
          <a:ext cx="8291265" cy="3959544"/>
        </p:xfrm>
        <a:graphic>
          <a:graphicData uri="http://schemas.openxmlformats.org/drawingml/2006/table">
            <a:tbl>
              <a:tblPr/>
              <a:tblGrid>
                <a:gridCol w="689172"/>
                <a:gridCol w="238559"/>
                <a:gridCol w="246511"/>
                <a:gridCol w="3042959"/>
                <a:gridCol w="691823"/>
                <a:gridCol w="720979"/>
                <a:gridCol w="720979"/>
                <a:gridCol w="667967"/>
                <a:gridCol w="636158"/>
                <a:gridCol w="636158"/>
              </a:tblGrid>
              <a:tr h="1282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15" marR="8015" marT="80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15" marR="8015" marT="80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15" marR="8015" marT="80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15" marR="8015" marT="80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15" marR="8015" marT="80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15" marR="8015" marT="80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6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4.076.040.004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517.395.515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4.032.750.689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113,3%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4.076.040.004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517.395.515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4.032.750.689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113,3%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4.076.040.004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517.395.515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4.032.750.689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113,3%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- Hospital Juan Noé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50.429.972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51.682.244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1.252.272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51.682.244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- Hospital de Iquique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61.803.047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75.922.641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14.119.594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75.922.642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122,8%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Antofagasta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104.073.702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129.013.354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24.939.652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129.013.354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Calama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37.121.489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41.246.735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4.125.246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41.246.736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111,1%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Regional de Copiapó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42.888.946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52.358.076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9.469.130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52.358.076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122,1%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de Vallenar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20.137.030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21.381.834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1.244.804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21.381.834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106,2%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La Serena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54.304.070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68.171.931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13.867.861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68.163.496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125,5%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San Pablo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52.287.015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65.395.904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13.108.889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65.387.514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125,1%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Ovalle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42.590.331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53.195.360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10.605.029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53.163.214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124,8%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Carlos Van Buren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77.927.220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83.328.484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5.401.264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83.328.483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106,9%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Doctor Eduardo Pereira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18.962.011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23.066.822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4.104.811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22.735.316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119,9%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Claudio Vicuña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21.698.667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26.927.854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5.229.187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26.927.854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124,1%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Doctor Gustavo Fricke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117.710.555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126.034.770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8.324.215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118.182.667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Quillota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32.030.019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37.830.747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5.800.728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37.830.747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Quilpué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26.523.148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27.704.255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1.181.107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27.704.256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104,5%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Camilo de San Felipe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25.431.409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30.174.753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4.743.344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30.174.753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118,7%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Juan de Dios de los Andes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20.742.202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25.272.676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4.530.474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25.272.675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121,8%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Rancagua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92.230.469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102.619.189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10.388.720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102.619.187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111,3%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San Fernando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23.757.820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28.479.615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4.721.795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28.479.615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119,9%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Santa Cruz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14.221.691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16.569.990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2.348.299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15.534.717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109,2%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159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5240" y="2342754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1363017"/>
            <a:ext cx="81864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kumimoji="0" lang="es-CL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DICIEMBRE </a:t>
            </a: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DE 2021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977182"/>
              </p:ext>
            </p:extLst>
          </p:nvPr>
        </p:nvGraphicFramePr>
        <p:xfrm>
          <a:off x="500352" y="2591507"/>
          <a:ext cx="8186448" cy="3764851"/>
        </p:xfrm>
        <a:graphic>
          <a:graphicData uri="http://schemas.openxmlformats.org/drawingml/2006/table">
            <a:tbl>
              <a:tblPr/>
              <a:tblGrid>
                <a:gridCol w="680460"/>
                <a:gridCol w="235543"/>
                <a:gridCol w="243395"/>
                <a:gridCol w="3004489"/>
                <a:gridCol w="683077"/>
                <a:gridCol w="711866"/>
                <a:gridCol w="711866"/>
                <a:gridCol w="659522"/>
                <a:gridCol w="628115"/>
                <a:gridCol w="628115"/>
              </a:tblGrid>
              <a:tr h="1385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15" marR="8015" marT="80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15" marR="8015" marT="80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734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15" marR="8015" marT="80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15" marR="8015" marT="80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15" marR="8015" marT="80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15" marR="8015" marT="80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8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Curicó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42.516.228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52.626.171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10.109.943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52.626.170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123,8%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Talca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100.030.795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114.578.367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14.547.572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113.338.330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113,3%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Linares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29.530.151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36.155.251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6.625.100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36.155.253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122,4%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Parral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7.001.980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8.664.266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1.662.286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8.664.266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123,7%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Chillán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73.921.740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83.136.673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9.214.933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83.136.673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112,5%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San Carlos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20.730.653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26.404.876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5.674.223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24.404.581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117,7%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Guillermo Grant Benavente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149.587.494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174.128.993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24.541.499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174.128.993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116,4%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de Coronel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16.345.519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17.174.322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828.803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17.174.321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- Hospital Higueras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85.499.565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99.795.028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14.295.463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99.795.028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116,7%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 - Hospital de los Ángeles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98.566.525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112.004.394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13.437.869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106.763.299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108,3%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- Hospital de Curanilahue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20.120.221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27.573.031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7.452.810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27.573.030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Angol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26.787.018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31.471.139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4.684.121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31.471.141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117,5%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Victoria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20.205.127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24.143.988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3.938.861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24.143.988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119,5%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Dr. Abraham Godoy Peña de Lautaro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16.403.149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16.904.624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501.475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16.904.627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103,1%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Intercultural de Nueva Imperial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21.406.558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24.071.439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2.664.881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23.837.054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111,4%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Pitrufquén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15.353.712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16.069.206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715.494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15.202.646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Villarrica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13.373.638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14.829.000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1.455.362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14.829.001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110,9%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Temuco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121.034.264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142.741.061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21.706.797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141.663.648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- Hospital de Valdivia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76.984.746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90.027.263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13.042.517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88.839.915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115,4%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- Hospital de Osorno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60.112.331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71.131.373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11.019.042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71.131.373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118,3%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- Hospital de Puerto Montt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112.948.853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126.782.402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13.833.549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126.782.402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112,2%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- Hospital de Coyhaique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46.139.084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48.674.999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2.535.915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48.673.473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105,5%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- Hospital Regional de Punta Arenas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60.797.714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66.614.269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5.816.555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66.614.269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459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88315" y="637276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41439" y="2029201"/>
            <a:ext cx="8568952" cy="2428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</a:t>
            </a:r>
            <a:r>
              <a:rPr kumimoji="0" lang="es-CL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                                                                          </a:t>
            </a:r>
            <a:r>
              <a:rPr kumimoji="0" lang="es-C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3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23526" y="1196752"/>
            <a:ext cx="8568952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kumimoji="0" lang="es-CL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DICIEMBRE </a:t>
            </a: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DE 2021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576852"/>
              </p:ext>
            </p:extLst>
          </p:nvPr>
        </p:nvGraphicFramePr>
        <p:xfrm>
          <a:off x="374819" y="2256992"/>
          <a:ext cx="8517658" cy="4130784"/>
        </p:xfrm>
        <a:graphic>
          <a:graphicData uri="http://schemas.openxmlformats.org/drawingml/2006/table">
            <a:tbl>
              <a:tblPr/>
              <a:tblGrid>
                <a:gridCol w="707990"/>
                <a:gridCol w="245073"/>
                <a:gridCol w="253242"/>
                <a:gridCol w="3126046"/>
                <a:gridCol w="710713"/>
                <a:gridCol w="740666"/>
                <a:gridCol w="740666"/>
                <a:gridCol w="686206"/>
                <a:gridCol w="653528"/>
                <a:gridCol w="653528"/>
              </a:tblGrid>
              <a:tr h="1282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15" marR="8015" marT="80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15" marR="8015" marT="80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564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15" marR="8015" marT="80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15" marR="8015" marT="80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15" marR="8015" marT="80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15" marR="8015" marT="80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Salvador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94.062.312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104.239.322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10.177.010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104.209.311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110,8%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Santiago Oriente Luis Tisné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34.770.095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41.223.777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6.453.682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41.223.777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118,6%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Luis Calvo Mackenna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43.939.872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49.512.785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5.572.913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49.512.785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112,7%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del Tórax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31.981.508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33.956.878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1.975.370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33.935.609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106,1%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Instituto de Neurocirugía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20.789.219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19.520.140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-1.269.079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19.520.138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Clínico San Borja Arriarán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115.371.130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106.497.165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-8.873.965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106.497.165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El Carmen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81.784.942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90.972.416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9.187.474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90.201.889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110,3%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de Urgencia Asistencia Pública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61.824.948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86.319.531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24.494.583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85.367.648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138,1%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Barros Luco Trudeau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120.482.860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136.251.021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15.768.161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136.251.021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113,1%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Exequiel González Cortés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36.631.352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34.601.484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-2.029.868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34.557.612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 Luis de Buin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12.699.709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13.622.440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922.731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13.101.077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103,2%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Sanatorio El Pino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39.946.537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50.697.716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10.751.179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49.402.382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123,7%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San José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91.075.102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107.670.042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16.594.940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106.565.476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Roberto del Río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42.470.294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41.806.937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-663.357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41.200.772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San Juan de Dios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99.400.914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116.272.791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16.871.877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116.272.791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Félix Bulnes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83.352.194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98.430.256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15.078.062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97.910.274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117,5%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Talagante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15.953.203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22.630.447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6.677.244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22.630.447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141,9%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Melipilla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20.169.572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21.734.245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1.564.673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21.734.246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107,8%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Sótero del Río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160.895.401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179.150.023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18.254.622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174.024.195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108,2%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La Florida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87.271.022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100.059.861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12.788.839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89.811.592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102,9%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65.211.643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77.689.384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12.477.741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76.755.646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117,7%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- Hospital Castro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26.292.782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31.101.974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4.809.192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31.101.975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118,3%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2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40768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D28882F6-F8AD-4BD7-B773-03227FF22D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3731688"/>
              </p:ext>
            </p:extLst>
          </p:nvPr>
        </p:nvGraphicFramePr>
        <p:xfrm>
          <a:off x="539553" y="2534920"/>
          <a:ext cx="7704855" cy="3813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07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2715" y="1902341"/>
            <a:ext cx="6129212" cy="1974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2715" y="1329865"/>
            <a:ext cx="8424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04. PROGRAMA 01: INSTITUTO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31463"/>
              </p:ext>
            </p:extLst>
          </p:nvPr>
        </p:nvGraphicFramePr>
        <p:xfrm>
          <a:off x="452715" y="2223539"/>
          <a:ext cx="8424936" cy="4114800"/>
        </p:xfrm>
        <a:graphic>
          <a:graphicData uri="http://schemas.openxmlformats.org/drawingml/2006/table">
            <a:tbl>
              <a:tblPr/>
              <a:tblGrid>
                <a:gridCol w="772044"/>
                <a:gridCol w="289517"/>
                <a:gridCol w="299168"/>
                <a:gridCol w="2303266"/>
                <a:gridCol w="810647"/>
                <a:gridCol w="810647"/>
                <a:gridCol w="810647"/>
                <a:gridCol w="784912"/>
                <a:gridCol w="772044"/>
                <a:gridCol w="772044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72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34.688.893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44.866.144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10.177.251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44.820.944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21.215.587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24.545.520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3.329.933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24.537.522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12.054.945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15.321.541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3.266.596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15.315.474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1.730.212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1.138.457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187.444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-279.192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-794.605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-794.605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2.446.457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2.421.457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2.446.457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2.421.457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6593" y="2086422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86593" y="1359544"/>
            <a:ext cx="773430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05. PROGRAMA 01: CENTRAL NACIONAL DE ABASTECIMIENTO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206005"/>
              </p:ext>
            </p:extLst>
          </p:nvPr>
        </p:nvGraphicFramePr>
        <p:xfrm>
          <a:off x="686593" y="2357102"/>
          <a:ext cx="7734302" cy="3880212"/>
        </p:xfrm>
        <a:graphic>
          <a:graphicData uri="http://schemas.openxmlformats.org/drawingml/2006/table">
            <a:tbl>
              <a:tblPr/>
              <a:tblGrid>
                <a:gridCol w="719749"/>
                <a:gridCol w="269906"/>
                <a:gridCol w="278903"/>
                <a:gridCol w="2147250"/>
                <a:gridCol w="719749"/>
                <a:gridCol w="719749"/>
                <a:gridCol w="719749"/>
                <a:gridCol w="719749"/>
                <a:gridCol w="719749"/>
                <a:gridCol w="719749"/>
              </a:tblGrid>
              <a:tr h="2182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50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1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11.157.307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15.965.399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4.808.092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15.076.344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5.864.129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7.339.472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1.475.343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7.247.809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4.348.825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4.733.375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4.325.468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2.864.427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2.864.427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405881" y="2261670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881" y="1479529"/>
            <a:ext cx="828091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PROGRAMA: SUBSECRETARÍA DE SALUD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918254"/>
              </p:ext>
            </p:extLst>
          </p:nvPr>
        </p:nvGraphicFramePr>
        <p:xfrm>
          <a:off x="467544" y="2779187"/>
          <a:ext cx="8219255" cy="2198310"/>
        </p:xfrm>
        <a:graphic>
          <a:graphicData uri="http://schemas.openxmlformats.org/drawingml/2006/table">
            <a:tbl>
              <a:tblPr/>
              <a:tblGrid>
                <a:gridCol w="750617"/>
                <a:gridCol w="243950"/>
                <a:gridCol w="262716"/>
                <a:gridCol w="2114238"/>
                <a:gridCol w="850699"/>
                <a:gridCol w="853827"/>
                <a:gridCol w="853827"/>
                <a:gridCol w="788147"/>
                <a:gridCol w="750617"/>
                <a:gridCol w="750617"/>
              </a:tblGrid>
              <a:tr h="3781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96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01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436.812.091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436.812.091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429.715.326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81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436.812.091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436.812.091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429.715.326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81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436.812.091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436.812.091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429.715.326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81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436.812.091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436.812.091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429.715.326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79009" y="2078945"/>
            <a:ext cx="7996323" cy="2959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1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67537" y="1468526"/>
            <a:ext cx="821925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080629"/>
              </p:ext>
            </p:extLst>
          </p:nvPr>
        </p:nvGraphicFramePr>
        <p:xfrm>
          <a:off x="367537" y="2374900"/>
          <a:ext cx="8207797" cy="3981450"/>
        </p:xfrm>
        <a:graphic>
          <a:graphicData uri="http://schemas.openxmlformats.org/drawingml/2006/table">
            <a:tbl>
              <a:tblPr/>
              <a:tblGrid>
                <a:gridCol w="749571"/>
                <a:gridCol w="243610"/>
                <a:gridCol w="262350"/>
                <a:gridCol w="2111290"/>
                <a:gridCol w="849513"/>
                <a:gridCol w="852636"/>
                <a:gridCol w="852636"/>
                <a:gridCol w="787049"/>
                <a:gridCol w="749571"/>
                <a:gridCol w="749571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516.168.426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1.292.255.570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776.087.144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1.282.015.589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122.862.697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322.839.636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199.976.939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322.831.938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42.529.237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363.815.465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321.286.228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363.317.623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191.987.612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323.014.459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131.026.847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321.889.005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115.499.066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252.875.000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137.375.934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251.755.087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Preventivo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Enfermedad y Medicina Curativa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107.659.925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247.935.859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140.275.934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246.837.078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Maternal, Artículo 196 Código del Trabajo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7.818.780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4.918.780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4.917.237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67.488.480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 y Cuidado del Niño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67.488.480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2.650.913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2.650.913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2.645.438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2.650.913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2.650.913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2.645.438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158.283.838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192.424.934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34.141.096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184.392.483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136.422.532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129.608.892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-6.813.640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129.582.950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Alimentación Complementaria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37.747.483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26.918.041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-10.829.442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26.917.858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75.064.265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75.064.265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75.059.179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5214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86528" y="1977066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1132" y="1385972"/>
            <a:ext cx="782759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344241"/>
              </p:ext>
            </p:extLst>
          </p:nvPr>
        </p:nvGraphicFramePr>
        <p:xfrm>
          <a:off x="586529" y="2338077"/>
          <a:ext cx="7832194" cy="4018272"/>
        </p:xfrm>
        <a:graphic>
          <a:graphicData uri="http://schemas.openxmlformats.org/drawingml/2006/table">
            <a:tbl>
              <a:tblPr/>
              <a:tblGrid>
                <a:gridCol w="715269"/>
                <a:gridCol w="232462"/>
                <a:gridCol w="250344"/>
                <a:gridCol w="2014675"/>
                <a:gridCol w="810638"/>
                <a:gridCol w="813618"/>
                <a:gridCol w="813618"/>
                <a:gridCol w="751032"/>
                <a:gridCol w="715269"/>
                <a:gridCol w="715269"/>
              </a:tblGrid>
              <a:tr h="1674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48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4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Complementaria para el Adulto Mayor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23.610.784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1.389.802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24.979.913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4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PUC - Sinovac Estudio Clínico Vacuna COVID-19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11.594.733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14.712.556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3.117.823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10.017.239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1.641.124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-191.482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1.477.475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655.740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792.833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4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4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-28.867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4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330.159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455.618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169.930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233.809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132.738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5043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435595" y="1985008"/>
            <a:ext cx="7361014" cy="2586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3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35595" y="1382316"/>
            <a:ext cx="82912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994954"/>
              </p:ext>
            </p:extLst>
          </p:nvPr>
        </p:nvGraphicFramePr>
        <p:xfrm>
          <a:off x="435595" y="2241550"/>
          <a:ext cx="8291263" cy="4114800"/>
        </p:xfrm>
        <a:graphic>
          <a:graphicData uri="http://schemas.openxmlformats.org/drawingml/2006/table">
            <a:tbl>
              <a:tblPr/>
              <a:tblGrid>
                <a:gridCol w="757193"/>
                <a:gridCol w="246087"/>
                <a:gridCol w="265017"/>
                <a:gridCol w="2132761"/>
                <a:gridCol w="858152"/>
                <a:gridCol w="861307"/>
                <a:gridCol w="861307"/>
                <a:gridCol w="795053"/>
                <a:gridCol w="757193"/>
                <a:gridCol w="757193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414.956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409.615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447.167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1.388.397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-14.244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370.643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398.669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192.134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527.809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467544" y="2043854"/>
            <a:ext cx="7734302" cy="2416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4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41844" y="1413405"/>
            <a:ext cx="856895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611961"/>
              </p:ext>
            </p:extLst>
          </p:nvPr>
        </p:nvGraphicFramePr>
        <p:xfrm>
          <a:off x="341848" y="2280254"/>
          <a:ext cx="8568947" cy="4076092"/>
        </p:xfrm>
        <a:graphic>
          <a:graphicData uri="http://schemas.openxmlformats.org/drawingml/2006/table">
            <a:tbl>
              <a:tblPr/>
              <a:tblGrid>
                <a:gridCol w="782553"/>
                <a:gridCol w="254329"/>
                <a:gridCol w="273893"/>
                <a:gridCol w="2204189"/>
                <a:gridCol w="886892"/>
                <a:gridCol w="890153"/>
                <a:gridCol w="890153"/>
                <a:gridCol w="821679"/>
                <a:gridCol w="782553"/>
                <a:gridCol w="782553"/>
              </a:tblGrid>
              <a:tr h="15760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52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7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10.266.573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48.103.486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37.836.913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44.792.294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93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de Chile - Convenio Cáncer Cervicouterino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5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Especiales, Atención Primaria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7.267.884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47.519.308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40.251.424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44.208.116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5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Enfermedades Emergentes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-2.480.741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5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Investigación y Desarrollo en Salud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517.948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10.974.869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10.974.869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10.974.869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10.974.869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10.974.869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10.974.869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5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5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1.014.097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701.137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5267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342588" y="1993022"/>
            <a:ext cx="7734302" cy="2266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5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47564" y="1302082"/>
            <a:ext cx="856895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681377"/>
              </p:ext>
            </p:extLst>
          </p:nvPr>
        </p:nvGraphicFramePr>
        <p:xfrm>
          <a:off x="342590" y="2420063"/>
          <a:ext cx="8573925" cy="3936286"/>
        </p:xfrm>
        <a:graphic>
          <a:graphicData uri="http://schemas.openxmlformats.org/drawingml/2006/table">
            <a:tbl>
              <a:tblPr/>
              <a:tblGrid>
                <a:gridCol w="783007"/>
                <a:gridCol w="254477"/>
                <a:gridCol w="274052"/>
                <a:gridCol w="2205470"/>
                <a:gridCol w="887408"/>
                <a:gridCol w="890670"/>
                <a:gridCol w="890670"/>
                <a:gridCol w="822157"/>
                <a:gridCol w="783007"/>
                <a:gridCol w="783007"/>
              </a:tblGrid>
              <a:tr h="1886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72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2.183.561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2.183.561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1.944.971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2.183.561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2.183.561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1.944.971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2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7270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611557" y="1941918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1557" y="1281251"/>
            <a:ext cx="782759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54764"/>
              </p:ext>
            </p:extLst>
          </p:nvPr>
        </p:nvGraphicFramePr>
        <p:xfrm>
          <a:off x="611557" y="2337958"/>
          <a:ext cx="7827593" cy="4018392"/>
        </p:xfrm>
        <a:graphic>
          <a:graphicData uri="http://schemas.openxmlformats.org/drawingml/2006/table">
            <a:tbl>
              <a:tblPr/>
              <a:tblGrid>
                <a:gridCol w="714849"/>
                <a:gridCol w="232326"/>
                <a:gridCol w="250197"/>
                <a:gridCol w="2013490"/>
                <a:gridCol w="810162"/>
                <a:gridCol w="813140"/>
                <a:gridCol w="813140"/>
                <a:gridCol w="750591"/>
                <a:gridCol w="714849"/>
                <a:gridCol w="714849"/>
              </a:tblGrid>
              <a:tr h="18733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891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7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8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8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8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75.144.445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75.141.445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75.113.890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2503796,3%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75.144.445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75.141.445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75.113.890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2503796,3%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6043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482431" y="2022364"/>
            <a:ext cx="800796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1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                          ….1 de 5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4703" y="1431271"/>
            <a:ext cx="804569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093120"/>
              </p:ext>
            </p:extLst>
          </p:nvPr>
        </p:nvGraphicFramePr>
        <p:xfrm>
          <a:off x="444704" y="2492904"/>
          <a:ext cx="8242095" cy="3816416"/>
        </p:xfrm>
        <a:graphic>
          <a:graphicData uri="http://schemas.openxmlformats.org/drawingml/2006/table">
            <a:tbl>
              <a:tblPr/>
              <a:tblGrid>
                <a:gridCol w="735081"/>
                <a:gridCol w="275656"/>
                <a:gridCol w="284843"/>
                <a:gridCol w="2389013"/>
                <a:gridCol w="771835"/>
                <a:gridCol w="771835"/>
                <a:gridCol w="771835"/>
                <a:gridCol w="771835"/>
                <a:gridCol w="735081"/>
                <a:gridCol w="735081"/>
              </a:tblGrid>
              <a:tr h="19578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95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8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205.433.688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343.802.639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138.368.951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318.491.524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16.206.459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19.781.021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3.574.562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19.327.445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22.028.628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28.355.820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6.327.192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19.214.819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325.954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325.954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320.053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325.954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325.954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320.053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325.954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325.954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320.053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38.462.419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68.192.549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29.730.130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60.657.514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14.818.883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8.608.042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14.818.883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8.608.042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44.631.580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44.631.580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44.346.301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566.412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566.412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534.660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922.923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922.923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894.172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905.305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905.305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870.294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860.816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860.816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860.815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2.153.829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2.153.829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2.153.829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271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871514" y="6230057"/>
            <a:ext cx="6840759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71514" y="1278709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F2C13B57-C247-4154-9BDC-3D33CFC6C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0199203"/>
              </p:ext>
            </p:extLst>
          </p:nvPr>
        </p:nvGraphicFramePr>
        <p:xfrm>
          <a:off x="871514" y="2057400"/>
          <a:ext cx="7704856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24225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482431" y="2022364"/>
            <a:ext cx="800796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1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                          ….2 de 5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4703" y="1431271"/>
            <a:ext cx="804569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466524"/>
              </p:ext>
            </p:extLst>
          </p:nvPr>
        </p:nvGraphicFramePr>
        <p:xfrm>
          <a:off x="482429" y="2366426"/>
          <a:ext cx="8007966" cy="3989927"/>
        </p:xfrm>
        <a:graphic>
          <a:graphicData uri="http://schemas.openxmlformats.org/drawingml/2006/table">
            <a:tbl>
              <a:tblPr/>
              <a:tblGrid>
                <a:gridCol w="714200"/>
                <a:gridCol w="267826"/>
                <a:gridCol w="276752"/>
                <a:gridCol w="2321148"/>
                <a:gridCol w="749910"/>
                <a:gridCol w="749910"/>
                <a:gridCol w="749910"/>
                <a:gridCol w="749910"/>
                <a:gridCol w="714200"/>
                <a:gridCol w="714200"/>
              </a:tblGrid>
              <a:tr h="16624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874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1.370.079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1.370.079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1.343.278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2.233.369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2.233.369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2.233.368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535.177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535.177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535.175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2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2.746.978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2.746.978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2.746.978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3.722.975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3.722.975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3.722.973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1.619.323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1.619.323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1.619.323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1.908.878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1.908.878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1.908.876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1.167.872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1.167.872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1.167.872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1.240.888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1.240.888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1.240.887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490.757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490.757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470.316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693.786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693.786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693.784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2.360.517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2.360.517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2.360.516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1.355.041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1.355.041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1.355.039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835.168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835.168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835.167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1.179.470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1.179.470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1.132.570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2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97.596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97.596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97.596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321.181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321.181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321.180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1.693.841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1.693.841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1.693.841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2790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482431" y="2022364"/>
            <a:ext cx="800796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1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                          ….3 de 5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4703" y="1431271"/>
            <a:ext cx="804569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350865"/>
              </p:ext>
            </p:extLst>
          </p:nvPr>
        </p:nvGraphicFramePr>
        <p:xfrm>
          <a:off x="444703" y="2330273"/>
          <a:ext cx="8083419" cy="4026084"/>
        </p:xfrm>
        <a:graphic>
          <a:graphicData uri="http://schemas.openxmlformats.org/drawingml/2006/table">
            <a:tbl>
              <a:tblPr/>
              <a:tblGrid>
                <a:gridCol w="720929"/>
                <a:gridCol w="270349"/>
                <a:gridCol w="279359"/>
                <a:gridCol w="2343020"/>
                <a:gridCol w="756976"/>
                <a:gridCol w="756976"/>
                <a:gridCol w="756976"/>
                <a:gridCol w="756976"/>
                <a:gridCol w="720929"/>
                <a:gridCol w="720929"/>
              </a:tblGrid>
              <a:tr h="1830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90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776.814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776.814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776.813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3.353.301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3.353.301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3.353.300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2.104.661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2.104.661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2.104.659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3.194.341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3.194.341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3.194.340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3.280.305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3.280.305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3.184.704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939.977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939.977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939.976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23.443.536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8.742.086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-14.701.450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7.703.171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Campaña de Invierno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5.293.105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-5.293.105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Primaria, Ley N° 20.645 Trato Usuario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12.025.225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-12.025.225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Digital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4.720.883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8.742.086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4.021.203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7.703.171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Pañales para adulto mayor y personas en situación de discapacidad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1.404.323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-1.404.323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217.937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217.937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217.826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217.937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217.937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217.826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47.265.106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47.265.106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47.217.628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17.850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47.218.795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47.218.795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47.198.536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9932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482431" y="2022364"/>
            <a:ext cx="800796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1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                          ….4 de </a:t>
            </a: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5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4703" y="1431271"/>
            <a:ext cx="804569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272447"/>
              </p:ext>
            </p:extLst>
          </p:nvPr>
        </p:nvGraphicFramePr>
        <p:xfrm>
          <a:off x="444702" y="2492894"/>
          <a:ext cx="8093369" cy="3863459"/>
        </p:xfrm>
        <a:graphic>
          <a:graphicData uri="http://schemas.openxmlformats.org/drawingml/2006/table">
            <a:tbl>
              <a:tblPr/>
              <a:tblGrid>
                <a:gridCol w="721816"/>
                <a:gridCol w="270682"/>
                <a:gridCol w="279703"/>
                <a:gridCol w="2345904"/>
                <a:gridCol w="757908"/>
                <a:gridCol w="757908"/>
                <a:gridCol w="757908"/>
                <a:gridCol w="757908"/>
                <a:gridCol w="721816"/>
                <a:gridCol w="721816"/>
              </a:tblGrid>
              <a:tr h="2427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16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2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129.649.382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121.522.369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122.534.182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122.534.182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114.407.169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Concesiones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11.149.832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18.587.990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7.438.158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10.613.977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 la Construcción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90.259.314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90.642.303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382.989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90.642.303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Equipamiento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13.486.133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12.365.453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-1.120.680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12.365.452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al Mobiliario no Clínico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291.946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271.030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-20.916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271.029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Modificación Contratos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7.346.957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667.406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-6.679.551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514.408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98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1699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482431" y="2022364"/>
            <a:ext cx="800796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1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                          ….5 de 5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4703" y="1431271"/>
            <a:ext cx="804569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501629"/>
              </p:ext>
            </p:extLst>
          </p:nvPr>
        </p:nvGraphicFramePr>
        <p:xfrm>
          <a:off x="444703" y="2492894"/>
          <a:ext cx="8070648" cy="3744423"/>
        </p:xfrm>
        <a:graphic>
          <a:graphicData uri="http://schemas.openxmlformats.org/drawingml/2006/table">
            <a:tbl>
              <a:tblPr/>
              <a:tblGrid>
                <a:gridCol w="719790"/>
                <a:gridCol w="269922"/>
                <a:gridCol w="278918"/>
                <a:gridCol w="2339318"/>
                <a:gridCol w="755780"/>
                <a:gridCol w="755780"/>
                <a:gridCol w="755780"/>
                <a:gridCol w="755780"/>
                <a:gridCol w="719790"/>
                <a:gridCol w="719790"/>
              </a:tblGrid>
              <a:tr h="2359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079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5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40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18.641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18.641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18.641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Clínico Universidad de Chile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50.013.870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50.012.870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50.013.870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5001387,0%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50.013.870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50.012.870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50.013.870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5001387,0%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8274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9269" y="1769077"/>
            <a:ext cx="7886496" cy="2663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0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39269" y="1154319"/>
            <a:ext cx="788649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946774"/>
              </p:ext>
            </p:extLst>
          </p:nvPr>
        </p:nvGraphicFramePr>
        <p:xfrm>
          <a:off x="631101" y="1988370"/>
          <a:ext cx="7886697" cy="4367983"/>
        </p:xfrm>
        <a:graphic>
          <a:graphicData uri="http://schemas.openxmlformats.org/drawingml/2006/table">
            <a:tbl>
              <a:tblPr/>
              <a:tblGrid>
                <a:gridCol w="678912"/>
                <a:gridCol w="339456"/>
                <a:gridCol w="339456"/>
                <a:gridCol w="2274357"/>
                <a:gridCol w="678912"/>
                <a:gridCol w="678912"/>
                <a:gridCol w="769434"/>
                <a:gridCol w="769434"/>
                <a:gridCol w="678912"/>
                <a:gridCol w="678912"/>
              </a:tblGrid>
              <a:tr h="1451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460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4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754.079.779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494.501.190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-259.578.589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371.716.540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42.343.611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311.493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-42.032.118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5.571.866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135.772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-5.436.094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36.771.745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175.721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-36.596.024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653.979.311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-653.979.311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653.979.311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-653.979.311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62.399.104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6.161.604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62.399.104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6.161.604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 Contratista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62.399.104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6.161.604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428.275.516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428.275.516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368.205.937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428.275.516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428.275.516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368.205.937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350.830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350.830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150.919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29.690.598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29.690.598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28.691.533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924.956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924.956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697.764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4.303.805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4.303.805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3.273.629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20.270.273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20.270.273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19.596.005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33.789.966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33.789.966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25.087.699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58.041.269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58.041.269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56.708.899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7.598.892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7.598.892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3.297.947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506.715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506.715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308.426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39.838.133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39.838.133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37.875.184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26.419.117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26.419.117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25.979.587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5.919.889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5.919.889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4.092.847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14.346.039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14.346.039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12.146.164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3.854.934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3.854.934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3.760.661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5204" y="1976370"/>
            <a:ext cx="7940486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55543" y="1311437"/>
            <a:ext cx="78867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267373"/>
              </p:ext>
            </p:extLst>
          </p:nvPr>
        </p:nvGraphicFramePr>
        <p:xfrm>
          <a:off x="628651" y="2349756"/>
          <a:ext cx="7913592" cy="4006598"/>
        </p:xfrm>
        <a:graphic>
          <a:graphicData uri="http://schemas.openxmlformats.org/drawingml/2006/table">
            <a:tbl>
              <a:tblPr/>
              <a:tblGrid>
                <a:gridCol w="681227"/>
                <a:gridCol w="340614"/>
                <a:gridCol w="340614"/>
                <a:gridCol w="2282113"/>
                <a:gridCol w="681227"/>
                <a:gridCol w="681227"/>
                <a:gridCol w="772058"/>
                <a:gridCol w="772058"/>
                <a:gridCol w="681227"/>
                <a:gridCol w="681227"/>
              </a:tblGrid>
              <a:tr h="1742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839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2.084.401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2.084.401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1.034.558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29.651.752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29.651.752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26.734.171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29.578.282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29.578.282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27.247.157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2.915.118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2.915.118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1.246.141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3.404.804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3.404.804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1.310.437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7.368.186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7.368.186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3.820.740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8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6.443.821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6.443.821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5.608.681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3.316.509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3.316.509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1.723.524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4.315.772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4.315.772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2.930.365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10.725.451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10.725.451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6.918.944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6.458.666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6.458.666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3.171.522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3.269.219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3.269.219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382.378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30.961.039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30.961.039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28.847.963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5.631.773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5.631.773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3.719.748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36.295.307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36.295.307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31.842.344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1.519.357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3.515.077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1.995.720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3.510.603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231,1%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1.480.986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1.476.844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102,7%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100.556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19.085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100.225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1.933.535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1.933.535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1.933.534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878140"/>
            <a:ext cx="7886699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8232" y="1297335"/>
            <a:ext cx="78866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11. PROGRAMA 01: SUPERINTENDENCIA DE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506056"/>
              </p:ext>
            </p:extLst>
          </p:nvPr>
        </p:nvGraphicFramePr>
        <p:xfrm>
          <a:off x="618232" y="2183397"/>
          <a:ext cx="7886699" cy="4172957"/>
        </p:xfrm>
        <a:graphic>
          <a:graphicData uri="http://schemas.openxmlformats.org/drawingml/2006/table">
            <a:tbl>
              <a:tblPr/>
              <a:tblGrid>
                <a:gridCol w="709714"/>
                <a:gridCol w="266143"/>
                <a:gridCol w="275014"/>
                <a:gridCol w="2188286"/>
                <a:gridCol w="709714"/>
                <a:gridCol w="709714"/>
                <a:gridCol w="804343"/>
                <a:gridCol w="804343"/>
                <a:gridCol w="709714"/>
                <a:gridCol w="709714"/>
              </a:tblGrid>
              <a:tr h="1657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75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6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14.354.715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16.098.118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1.743.403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16.066.581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11.360.797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11.983.747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622.950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11.961.647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2.362.873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2.422.642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59.769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2.422.599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386.659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386.659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386.659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386.659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386.659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386.659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295.390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295.390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26.021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1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91.269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91.269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360.638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21.290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21.290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21.290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9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21.290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21.290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21.290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130.881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130.881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130.880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127.813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499.016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1.151.751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652.735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1.143.506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236.139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653.735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652.735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649.222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64922,2%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3548" y="140674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2EFE38F-1FE1-428A-9BF4-C545346F84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5663889"/>
              </p:ext>
            </p:extLst>
          </p:nvPr>
        </p:nvGraphicFramePr>
        <p:xfrm>
          <a:off x="563548" y="2057400"/>
          <a:ext cx="7776864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6488" y="1372814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24724" y="196390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152762"/>
              </p:ext>
            </p:extLst>
          </p:nvPr>
        </p:nvGraphicFramePr>
        <p:xfrm>
          <a:off x="506488" y="2300550"/>
          <a:ext cx="7939116" cy="3864753"/>
        </p:xfrm>
        <a:graphic>
          <a:graphicData uri="http://schemas.openxmlformats.org/drawingml/2006/table">
            <a:tbl>
              <a:tblPr/>
              <a:tblGrid>
                <a:gridCol w="331660"/>
                <a:gridCol w="2432175"/>
                <a:gridCol w="818786"/>
                <a:gridCol w="884428"/>
                <a:gridCol w="939703"/>
                <a:gridCol w="884428"/>
                <a:gridCol w="818786"/>
                <a:gridCol w="829150"/>
              </a:tblGrid>
              <a:tr h="2232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836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7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9.953.176.100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14.250.699.326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4.297.523.226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14.016.950.464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3.670.847.758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4.531.875.759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861.028.001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4.512.146.104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2.150.901.021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3.147.646.875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996.745.854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3.094.873.475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658.965.006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1.672.379.597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1.013.414.591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1.661.395.712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2.560.033.903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3.496.159.747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936.125.844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3.419.489.396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140.387.611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139.530.995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138.176.118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16130,5%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55.703.388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55.447.864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52.040.523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20366,2%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54.574.953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109.139.170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54.564.217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104.576.066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5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654.779.916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398.681.879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-256.098.037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381.523.766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71.136.228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86.828.415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15.692.187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22.815.483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129.544.182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121.417.169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2.081.373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481.869.271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479.787.898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508.496.652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24430,8%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28650" y="1270815"/>
            <a:ext cx="814724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 RESUMEN POR CAPÍTULOS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861908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952162"/>
              </p:ext>
            </p:extLst>
          </p:nvPr>
        </p:nvGraphicFramePr>
        <p:xfrm>
          <a:off x="628650" y="2198554"/>
          <a:ext cx="8147249" cy="4038754"/>
        </p:xfrm>
        <a:graphic>
          <a:graphicData uri="http://schemas.openxmlformats.org/drawingml/2006/table">
            <a:tbl>
              <a:tblPr/>
              <a:tblGrid>
                <a:gridCol w="254507"/>
                <a:gridCol w="327223"/>
                <a:gridCol w="2463262"/>
                <a:gridCol w="969550"/>
                <a:gridCol w="921072"/>
                <a:gridCol w="836237"/>
                <a:gridCol w="921072"/>
                <a:gridCol w="727163"/>
                <a:gridCol w="727163"/>
              </a:tblGrid>
              <a:tr h="7343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5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15.713.757.003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20.376.373.072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4.662.616.069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19.752.004.623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8.346.308.116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11.364.179.733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3.017.871.617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11.010.370.480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2.379.701.267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193.292.443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2.297.185.628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2.556.452.068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934.056.494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2.411.697.826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GRD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4.076.040.004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517.395.515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4.032.750.689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5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34.688.893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44.866.144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10.177.251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44.820.944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5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 NACIONAL DE ABASTECIMIENTOS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11.157.307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15.965.399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4.808.092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15.076.344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5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516.168.426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1.292.255.570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776.087.144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1.282.015.589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5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REDES ASISTENCIALES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959.513.467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838.303.829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-121.209.638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690.208.064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Subsecretaría de Redes Asistenciales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205.433.688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343.802.639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138.368.951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318.491.524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Sectorial de Salud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754.079.779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494.501.190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-259.578.589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371.716.540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5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SUPRINTENDENCIA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14.354.715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16.098.118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1.743.403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16.066.581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347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426787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65921" y="1940233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46966" y="1315580"/>
            <a:ext cx="78866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679574"/>
              </p:ext>
            </p:extLst>
          </p:nvPr>
        </p:nvGraphicFramePr>
        <p:xfrm>
          <a:off x="628650" y="2204873"/>
          <a:ext cx="7905014" cy="4221921"/>
        </p:xfrm>
        <a:graphic>
          <a:graphicData uri="http://schemas.openxmlformats.org/drawingml/2006/table">
            <a:tbl>
              <a:tblPr/>
              <a:tblGrid>
                <a:gridCol w="345709"/>
                <a:gridCol w="3321280"/>
                <a:gridCol w="740805"/>
                <a:gridCol w="740805"/>
                <a:gridCol w="731546"/>
                <a:gridCol w="716112"/>
                <a:gridCol w="642032"/>
                <a:gridCol w="666725"/>
              </a:tblGrid>
              <a:tr h="1750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5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9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Servicio de Salud de Arica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95.354.824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125.575.501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30.220.677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122.754.987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Iquique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129.285.184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214.972.616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85.687.432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210.740.723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Antofagasta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245.697.652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347.831.329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102.133.677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346.003.695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Atacama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123.781.521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168.605.359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44.823.838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168.423.504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Coquimbo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302.083.445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434.310.149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132.226.704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432.775.342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FET - Covid - 19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401.662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401.662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216.331.651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327.748.686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111.417.035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318.355.931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FET - Covid - 19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353.712.715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503.396.567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149.683.852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493.063.455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FET - Covid - 19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113.200.973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151.317.070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38.116.097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150.860.849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Ohiggins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315.216.018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418.565.643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103.349.625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414.710.364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407.773.823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572.449.833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164.676.010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564.803.129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211.020.379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310.030.292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99.009.913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308.310.989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312.900.701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422.033.446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109.132.745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418.344.326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188.438.973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254.225.042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65.786.069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252.586.071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201.709.312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256.497.275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54.787.963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254.498.843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85.496.173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122.296.704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36.800.531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122.235.572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114.635.853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183.905.955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69.270.102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184.850.458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377.761.074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532.862.730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155.101.656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530.735.768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999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521558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558" y="2016353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553" y="1415723"/>
            <a:ext cx="797579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871087"/>
              </p:ext>
            </p:extLst>
          </p:nvPr>
        </p:nvGraphicFramePr>
        <p:xfrm>
          <a:off x="539554" y="2352996"/>
          <a:ext cx="7975795" cy="4003351"/>
        </p:xfrm>
        <a:graphic>
          <a:graphicData uri="http://schemas.openxmlformats.org/drawingml/2006/table">
            <a:tbl>
              <a:tblPr/>
              <a:tblGrid>
                <a:gridCol w="348804"/>
                <a:gridCol w="3351018"/>
                <a:gridCol w="747439"/>
                <a:gridCol w="747439"/>
                <a:gridCol w="738096"/>
                <a:gridCol w="722524"/>
                <a:gridCol w="647780"/>
                <a:gridCol w="672695"/>
              </a:tblGrid>
              <a:tr h="2009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85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9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190.000.173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249.353.503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59.353.330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246.443.666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9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126.825.900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173.117.536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46.291.636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172.272.974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9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225.471.450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290.912.483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65.441.033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291.450.074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9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102.830.349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139.483.284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36.652.935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137.154.939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9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120.507.030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161.447.994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40.940.964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159.764.430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9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364.460.210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489.298.106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124.837.896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486.200.651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9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374.205.766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531.554.149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157.348.383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528.448.618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9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432.495.603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554.394.972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121.899.369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551.728.343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9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320.858.371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426.346.798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105.488.427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422.881.528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9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454.802.491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743.974.989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289.172.498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740.282.691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9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480.456.475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622.570.371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142.113.896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616.329.720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9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 FET COVID-19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9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383.464.843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439.310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-383.025.533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9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68.235.487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89.608.701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21.373.214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89.411.684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9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13.829.090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2.639.774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13.493.529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9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10.584.861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11.944.986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1.360.125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11.865.879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9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105.435.712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178.403.367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72.967.655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183.938.648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359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8" y="1369413"/>
            <a:ext cx="800084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FONDO NACIONAL DE SALUD FET COVID-19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3598" y="207410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 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074305"/>
              </p:ext>
            </p:extLst>
          </p:nvPr>
        </p:nvGraphicFramePr>
        <p:xfrm>
          <a:off x="603599" y="2319998"/>
          <a:ext cx="8083200" cy="4036353"/>
        </p:xfrm>
        <a:graphic>
          <a:graphicData uri="http://schemas.openxmlformats.org/drawingml/2006/table">
            <a:tbl>
              <a:tblPr/>
              <a:tblGrid>
                <a:gridCol w="285289"/>
                <a:gridCol w="273402"/>
                <a:gridCol w="276375"/>
                <a:gridCol w="2915303"/>
                <a:gridCol w="775631"/>
                <a:gridCol w="748884"/>
                <a:gridCol w="748884"/>
                <a:gridCol w="748884"/>
                <a:gridCol w="597325"/>
                <a:gridCol w="713223"/>
              </a:tblGrid>
              <a:tr h="1673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23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68.913.000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68.913.000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1.988.679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68.913.000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68.913.000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1.988.679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38.531.595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38.531.595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1.280.995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38.531.595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38.531.595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1.280.995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27.521.405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27.521.405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707.684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601.971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601.971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1.921.796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1.921.796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845.440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845.440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236.399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1.845.348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1.845.348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468.923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468.923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642.085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642.085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349.736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349.736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2.579.033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2.579.033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17.609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2.104.143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2.104.143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408.596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408.596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110.745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1.114.805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1.114.805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593.807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593.807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3.511.045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3.511.045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328.057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328.057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03663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1112</TotalTime>
  <Words>10005</Words>
  <Application>Microsoft Office PowerPoint</Application>
  <PresentationFormat>Presentación en pantalla (4:3)</PresentationFormat>
  <Paragraphs>5906</Paragraphs>
  <Slides>36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42" baseType="lpstr">
      <vt:lpstr>Arial</vt:lpstr>
      <vt:lpstr>Arial Black</vt:lpstr>
      <vt:lpstr>Calibri</vt:lpstr>
      <vt:lpstr>Times New Roman</vt:lpstr>
      <vt:lpstr>Verdana</vt:lpstr>
      <vt:lpstr>1_Tema de Office</vt:lpstr>
      <vt:lpstr>EJECUCIÓN ACUMULADA DE GASTOS PRESUPUESTARIOS AL MES DE DICIEMBRE DE 2021 PARTIDA 16: MINISTERIO DE SALUD</vt:lpstr>
      <vt:lpstr>Presentación de PowerPoint</vt:lpstr>
      <vt:lpstr>Presentación de PowerPoint</vt:lpstr>
      <vt:lpstr>Presentación de PowerPoint</vt:lpstr>
      <vt:lpstr>EJECUCIÓN ACUMULADA DE GASTOS A DICIEMBRE DE 2021  PARTIDA 16 MINISTERIO DE  SALUD</vt:lpstr>
      <vt:lpstr>Presentación de PowerPoint</vt:lpstr>
      <vt:lpstr>Presentación de PowerPoint</vt:lpstr>
      <vt:lpstr>Presentación de PowerPoint</vt:lpstr>
      <vt:lpstr>EJECUCIÓN ACUMULADA DE GASTOS A DICIEMBRE DE 2021  PARTIDA 16.CAPITULO 02. PROGRAMA FONDO NACIONAL DE SALUD FET COVID-19</vt:lpstr>
      <vt:lpstr>EJECUCIÓN ACUMULADA DE GASTOS A DICIEMBRE DE 2021  PARTIDA 16.CAPITULO 02. PROGRAMA FONDO NACIONAL DE SALUD FET COVID-19</vt:lpstr>
      <vt:lpstr>EJECUCIÓN ACUMULADA DE GASTOS A DICIEMBRE DE 2021  PARTIDA 16.CAPITULO 02. PROGRAMA 01: FONDO NACIONAL DE SALUD</vt:lpstr>
      <vt:lpstr>EJECUCIÓN ACUMULADA DE GASTOS A DICIEMBRE DE 2021  PARTIDA 16.CAPITULO 02. PROGRAMA 01: FONDO NACIONAL DE SALUD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97</cp:revision>
  <dcterms:created xsi:type="dcterms:W3CDTF">2020-01-06T19:24:32Z</dcterms:created>
  <dcterms:modified xsi:type="dcterms:W3CDTF">2022-03-03T16:50:06Z</dcterms:modified>
</cp:coreProperties>
</file>