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4"/>
  </p:notesMasterIdLst>
  <p:handoutMasterIdLst>
    <p:handoutMasterId r:id="rId35"/>
  </p:handoutMasterIdLst>
  <p:sldIdLst>
    <p:sldId id="256" r:id="rId3"/>
    <p:sldId id="309" r:id="rId4"/>
    <p:sldId id="304" r:id="rId5"/>
    <p:sldId id="312" r:id="rId6"/>
    <p:sldId id="264" r:id="rId7"/>
    <p:sldId id="263" r:id="rId8"/>
    <p:sldId id="302" r:id="rId9"/>
    <p:sldId id="327" r:id="rId10"/>
    <p:sldId id="316" r:id="rId11"/>
    <p:sldId id="317" r:id="rId12"/>
    <p:sldId id="299" r:id="rId13"/>
    <p:sldId id="318" r:id="rId14"/>
    <p:sldId id="338" r:id="rId15"/>
    <p:sldId id="320" r:id="rId16"/>
    <p:sldId id="321" r:id="rId17"/>
    <p:sldId id="322" r:id="rId18"/>
    <p:sldId id="323" r:id="rId19"/>
    <p:sldId id="328" r:id="rId20"/>
    <p:sldId id="334" r:id="rId21"/>
    <p:sldId id="335" r:id="rId22"/>
    <p:sldId id="329" r:id="rId23"/>
    <p:sldId id="333" r:id="rId24"/>
    <p:sldId id="332" r:id="rId25"/>
    <p:sldId id="331" r:id="rId26"/>
    <p:sldId id="330" r:id="rId27"/>
    <p:sldId id="324" r:id="rId28"/>
    <p:sldId id="336" r:id="rId29"/>
    <p:sldId id="325" r:id="rId30"/>
    <p:sldId id="337" r:id="rId31"/>
    <p:sldId id="326" r:id="rId32"/>
    <p:sldId id="319" r:id="rId3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3148372127465258"/>
          <c:y val="8.714595753919578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9075386410032084"/>
          <c:w val="1"/>
          <c:h val="0.37953885972586759"/>
        </c:manualLayout>
      </c:layout>
      <c:pie3DChart>
        <c:varyColors val="1"/>
        <c:ser>
          <c:idx val="0"/>
          <c:order val="0"/>
          <c:tx>
            <c:strRef>
              <c:f>'Partida 12'!$D$64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57-4104-808B-60D3BDE4B8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57-4104-808B-60D3BDE4B8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57-4104-808B-60D3BDE4B8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57-4104-808B-60D3BDE4B8BB}"/>
              </c:ext>
            </c:extLst>
          </c:dPt>
          <c:dLbls>
            <c:dLbl>
              <c:idx val="1"/>
              <c:layout>
                <c:manualLayout>
                  <c:x val="-9.6766538581947295E-2"/>
                  <c:y val="-0.136288972659599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57-4104-808B-60D3BDE4B8BB}"/>
                </c:ext>
              </c:extLst>
            </c:dLbl>
            <c:dLbl>
              <c:idx val="2"/>
              <c:layout>
                <c:manualLayout>
                  <c:x val="0.11844203327776434"/>
                  <c:y val="3.21616018653348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57-4104-808B-60D3BDE4B8B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12'!$C$65:$C$68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SALDO FINAL DE CAJA               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12'!$D$65:$D$68</c:f>
              <c:numCache>
                <c:formatCode>#,##0</c:formatCode>
                <c:ptCount val="4"/>
                <c:pt idx="0">
                  <c:v>221642970</c:v>
                </c:pt>
                <c:pt idx="1">
                  <c:v>1966413591</c:v>
                </c:pt>
                <c:pt idx="2">
                  <c:v>215000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57-4104-808B-60D3BDE4B8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01639724559054"/>
          <c:y val="0.69858366380184755"/>
          <c:w val="0.50997878390201212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900" b="1"/>
              <a:t>% Ejecución Mensual 2019 - 2020</a:t>
            </a:r>
            <a:r>
              <a:rPr lang="es-CL" sz="900" b="1" baseline="0"/>
              <a:t> - 2021</a:t>
            </a:r>
            <a:endParaRPr lang="es-CL" sz="900" b="1"/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12'!$C$32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'Partida 12'!$D$31:$O$31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12'!$D$32:$O$32</c:f>
              <c:numCache>
                <c:formatCode>0.0%</c:formatCode>
                <c:ptCount val="12"/>
                <c:pt idx="0">
                  <c:v>0.114</c:v>
                </c:pt>
                <c:pt idx="1">
                  <c:v>7.3999999999999996E-2</c:v>
                </c:pt>
                <c:pt idx="2">
                  <c:v>7.1999999999999995E-2</c:v>
                </c:pt>
                <c:pt idx="3">
                  <c:v>7.2999999999999995E-2</c:v>
                </c:pt>
                <c:pt idx="4">
                  <c:v>5.1999999999999998E-2</c:v>
                </c:pt>
                <c:pt idx="5">
                  <c:v>7.6999999999999999E-2</c:v>
                </c:pt>
                <c:pt idx="6">
                  <c:v>8.3000000000000004E-2</c:v>
                </c:pt>
                <c:pt idx="7">
                  <c:v>7.0999999999999994E-2</c:v>
                </c:pt>
                <c:pt idx="8">
                  <c:v>6.3E-2</c:v>
                </c:pt>
                <c:pt idx="9">
                  <c:v>0.10299999999999999</c:v>
                </c:pt>
                <c:pt idx="10">
                  <c:v>8.3000000000000004E-2</c:v>
                </c:pt>
                <c:pt idx="11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7-459A-8844-56D26F61C87F}"/>
            </c:ext>
          </c:extLst>
        </c:ser>
        <c:ser>
          <c:idx val="1"/>
          <c:order val="1"/>
          <c:tx>
            <c:strRef>
              <c:f>'Partida 12'!$C$33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'Partida 12'!$D$31:$O$31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12'!$D$33:$O$33</c:f>
              <c:numCache>
                <c:formatCode>0.0%</c:formatCode>
                <c:ptCount val="12"/>
                <c:pt idx="0">
                  <c:v>0.115</c:v>
                </c:pt>
                <c:pt idx="1">
                  <c:v>6.5000000000000002E-2</c:v>
                </c:pt>
                <c:pt idx="2">
                  <c:v>8.3000000000000004E-2</c:v>
                </c:pt>
                <c:pt idx="3">
                  <c:v>7.0000000000000007E-2</c:v>
                </c:pt>
                <c:pt idx="4">
                  <c:v>4.4999999999999998E-2</c:v>
                </c:pt>
                <c:pt idx="5">
                  <c:v>8.6999999999999994E-2</c:v>
                </c:pt>
                <c:pt idx="6">
                  <c:v>7.0999999999999994E-2</c:v>
                </c:pt>
                <c:pt idx="7">
                  <c:v>0.06</c:v>
                </c:pt>
                <c:pt idx="8">
                  <c:v>5.0999999999999997E-2</c:v>
                </c:pt>
                <c:pt idx="9">
                  <c:v>7.4999999999999997E-2</c:v>
                </c:pt>
                <c:pt idx="10">
                  <c:v>6.8000000000000005E-2</c:v>
                </c:pt>
                <c:pt idx="11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7-459A-8844-56D26F61C87F}"/>
            </c:ext>
          </c:extLst>
        </c:ser>
        <c:ser>
          <c:idx val="2"/>
          <c:order val="2"/>
          <c:tx>
            <c:strRef>
              <c:f>'Partida 12'!$C$34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0627468852601172E-3"/>
                  <c:y val="-4.76880564468877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37-459A-8844-56D26F61C87F}"/>
                </c:ext>
              </c:extLst>
            </c:dLbl>
            <c:dLbl>
              <c:idx val="1"/>
              <c:layout>
                <c:manualLayout>
                  <c:x val="6.1633281972265025E-3"/>
                  <c:y val="7.0157048781231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37-459A-8844-56D26F61C87F}"/>
                </c:ext>
              </c:extLst>
            </c:dLbl>
            <c:dLbl>
              <c:idx val="2"/>
              <c:layout>
                <c:manualLayout>
                  <c:x val="6.1633281972265025E-3"/>
                  <c:y val="1.7486906188754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37-459A-8844-56D26F61C87F}"/>
                </c:ext>
              </c:extLst>
            </c:dLbl>
            <c:dLbl>
              <c:idx val="3"/>
              <c:layout>
                <c:manualLayout>
                  <c:x val="6.1633281972265025E-3"/>
                  <c:y val="1.0506105315000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37-459A-8844-56D26F61C87F}"/>
                </c:ext>
              </c:extLst>
            </c:dLbl>
            <c:dLbl>
              <c:idx val="4"/>
              <c:layout>
                <c:manualLayout>
                  <c:x val="4.1088854648176684E-3"/>
                  <c:y val="7.0157048781231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37-459A-8844-56D26F61C87F}"/>
                </c:ext>
              </c:extLst>
            </c:dLbl>
            <c:dLbl>
              <c:idx val="5"/>
              <c:layout>
                <c:manualLayout>
                  <c:x val="4.1088854648176684E-3"/>
                  <c:y val="1.3996505751877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37-459A-8844-56D26F61C87F}"/>
                </c:ext>
              </c:extLst>
            </c:dLbl>
            <c:dLbl>
              <c:idx val="6"/>
              <c:layout>
                <c:manualLayout>
                  <c:x val="6.1633281972264271E-3"/>
                  <c:y val="1.7486906188754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37-459A-8844-56D26F61C87F}"/>
                </c:ext>
              </c:extLst>
            </c:dLbl>
            <c:dLbl>
              <c:idx val="7"/>
              <c:layout>
                <c:manualLayout>
                  <c:x val="4.1088854648175174E-3"/>
                  <c:y val="1.05061053150003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37-459A-8844-56D26F61C87F}"/>
                </c:ext>
              </c:extLst>
            </c:dLbl>
            <c:dLbl>
              <c:idx val="8"/>
              <c:layout>
                <c:manualLayout>
                  <c:x val="-1.5065739330291764E-16"/>
                  <c:y val="1.3996505751877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37-459A-8844-56D26F61C87F}"/>
                </c:ext>
              </c:extLst>
            </c:dLbl>
            <c:dLbl>
              <c:idx val="9"/>
              <c:layout>
                <c:manualLayout>
                  <c:x val="0"/>
                  <c:y val="3.52530444124591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37-459A-8844-56D26F61C87F}"/>
                </c:ext>
              </c:extLst>
            </c:dLbl>
            <c:dLbl>
              <c:idx val="10"/>
              <c:layout>
                <c:manualLayout>
                  <c:x val="0"/>
                  <c:y val="7.01570487812318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37-459A-8844-56D26F61C87F}"/>
                </c:ext>
              </c:extLst>
            </c:dLbl>
            <c:dLbl>
              <c:idx val="11"/>
              <c:layout>
                <c:manualLayout>
                  <c:x val="-3.093487380885739E-3"/>
                  <c:y val="5.39482541155556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37-459A-8844-56D26F61C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t" anchorCtr="0">
                <a:spAutoFit/>
              </a:bodyPr>
              <a:lstStyle/>
              <a:p>
                <a:pPr algn="ctr">
                  <a:defRPr lang="es-CL"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12'!$D$31:$O$31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12'!$D$34:$O$34</c:f>
              <c:numCache>
                <c:formatCode>0.0%</c:formatCode>
                <c:ptCount val="12"/>
                <c:pt idx="0">
                  <c:v>6.9664206993816383E-2</c:v>
                </c:pt>
                <c:pt idx="1">
                  <c:v>6.2158422963842282E-2</c:v>
                </c:pt>
                <c:pt idx="2">
                  <c:v>6.6726144853013605E-2</c:v>
                </c:pt>
                <c:pt idx="3">
                  <c:v>6.7353406967729762E-2</c:v>
                </c:pt>
                <c:pt idx="4">
                  <c:v>5.3967116125673426E-2</c:v>
                </c:pt>
                <c:pt idx="5">
                  <c:v>7.2420770760977318E-2</c:v>
                </c:pt>
                <c:pt idx="6">
                  <c:v>5.6273122871008822E-2</c:v>
                </c:pt>
                <c:pt idx="7">
                  <c:v>6.4015213504050053E-2</c:v>
                </c:pt>
                <c:pt idx="8">
                  <c:v>7.5213551575268447E-2</c:v>
                </c:pt>
                <c:pt idx="9">
                  <c:v>7.7368505506371421E-2</c:v>
                </c:pt>
                <c:pt idx="10">
                  <c:v>8.2021822276783674E-2</c:v>
                </c:pt>
                <c:pt idx="11">
                  <c:v>0.17085505182742208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37-459A-8844-56D26F61C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2501832"/>
        <c:axId val="462502224"/>
      </c:barChart>
      <c:catAx>
        <c:axId val="46250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2502224"/>
        <c:crosses val="autoZero"/>
        <c:auto val="1"/>
        <c:lblAlgn val="ctr"/>
        <c:lblOffset val="100"/>
        <c:noMultiLvlLbl val="0"/>
      </c:catAx>
      <c:valAx>
        <c:axId val="462502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250183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'Partida 12'!$C$25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'Partida 12'!$D$24:$O$24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12'!$D$25:$O$25</c:f>
              <c:numCache>
                <c:formatCode>0.0%</c:formatCode>
                <c:ptCount val="12"/>
                <c:pt idx="0">
                  <c:v>0.114</c:v>
                </c:pt>
                <c:pt idx="1">
                  <c:v>0.189</c:v>
                </c:pt>
                <c:pt idx="2">
                  <c:v>0.26</c:v>
                </c:pt>
                <c:pt idx="3">
                  <c:v>0.33300000000000002</c:v>
                </c:pt>
                <c:pt idx="4">
                  <c:v>0.35099999999999998</c:v>
                </c:pt>
                <c:pt idx="5">
                  <c:v>0.42899999999999999</c:v>
                </c:pt>
                <c:pt idx="6">
                  <c:v>0.51</c:v>
                </c:pt>
                <c:pt idx="7">
                  <c:v>0.57599999999999996</c:v>
                </c:pt>
                <c:pt idx="8">
                  <c:v>0.63500000000000001</c:v>
                </c:pt>
                <c:pt idx="9">
                  <c:v>0.73899999999999999</c:v>
                </c:pt>
                <c:pt idx="10">
                  <c:v>0.82099999999999995</c:v>
                </c:pt>
                <c:pt idx="11">
                  <c:v>0.99099999999999999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7A-4888-9F41-A6275446B6F5}"/>
            </c:ext>
          </c:extLst>
        </c:ser>
        <c:ser>
          <c:idx val="1"/>
          <c:order val="1"/>
          <c:tx>
            <c:strRef>
              <c:f>'Partida 12'!$C$26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'Partida 12'!$D$24:$O$24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12'!$D$26:$O$26</c:f>
              <c:numCache>
                <c:formatCode>0.0%</c:formatCode>
                <c:ptCount val="12"/>
                <c:pt idx="0">
                  <c:v>0.115</c:v>
                </c:pt>
                <c:pt idx="1">
                  <c:v>0.18</c:v>
                </c:pt>
                <c:pt idx="2">
                  <c:v>0.255</c:v>
                </c:pt>
                <c:pt idx="3">
                  <c:v>0.32300000000000001</c:v>
                </c:pt>
                <c:pt idx="4">
                  <c:v>0.35399999999999998</c:v>
                </c:pt>
                <c:pt idx="5">
                  <c:v>0.441</c:v>
                </c:pt>
                <c:pt idx="6">
                  <c:v>0.51200000000000001</c:v>
                </c:pt>
                <c:pt idx="7">
                  <c:v>0.56999999999999995</c:v>
                </c:pt>
                <c:pt idx="8">
                  <c:v>0.62</c:v>
                </c:pt>
                <c:pt idx="9">
                  <c:v>0.69199999999999995</c:v>
                </c:pt>
                <c:pt idx="10">
                  <c:v>0.76700000000000002</c:v>
                </c:pt>
                <c:pt idx="11">
                  <c:v>0.98599999999999999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7A-4888-9F41-A6275446B6F5}"/>
            </c:ext>
          </c:extLst>
        </c:ser>
        <c:ser>
          <c:idx val="2"/>
          <c:order val="2"/>
          <c:tx>
            <c:strRef>
              <c:f>'Partida 12'!$C$27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383177570093476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7A-4888-9F41-A6275446B6F5}"/>
                </c:ext>
              </c:extLst>
            </c:dLbl>
            <c:dLbl>
              <c:idx val="1"/>
              <c:layout>
                <c:manualLayout>
                  <c:x val="-3.7383177570093497E-2"/>
                  <c:y val="2.4496931132485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7A-4888-9F41-A6275446B6F5}"/>
                </c:ext>
              </c:extLst>
            </c:dLbl>
            <c:dLbl>
              <c:idx val="2"/>
              <c:layout>
                <c:manualLayout>
                  <c:x val="-4.2066922118897551E-2"/>
                  <c:y val="3.763601738171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7A-4888-9F41-A6275446B6F5}"/>
                </c:ext>
              </c:extLst>
            </c:dLbl>
            <c:dLbl>
              <c:idx val="3"/>
              <c:layout>
                <c:manualLayout>
                  <c:x val="-4.5690550363447636E-2"/>
                  <c:y val="2.7996492722840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7A-4888-9F41-A6275446B6F5}"/>
                </c:ext>
              </c:extLst>
            </c:dLbl>
            <c:dLbl>
              <c:idx val="4"/>
              <c:layout>
                <c:manualLayout>
                  <c:x val="-4.3613707165109108E-2"/>
                  <c:y val="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7A-4888-9F41-A6275446B6F5}"/>
                </c:ext>
              </c:extLst>
            </c:dLbl>
            <c:dLbl>
              <c:idx val="5"/>
              <c:layout>
                <c:manualLayout>
                  <c:x val="-3.1152647975077958E-2"/>
                  <c:y val="4.199473908426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7A-4888-9F41-A6275446B6F5}"/>
                </c:ext>
              </c:extLst>
            </c:dLbl>
            <c:dLbl>
              <c:idx val="6"/>
              <c:layout>
                <c:manualLayout>
                  <c:x val="-4.3613707165109032E-2"/>
                  <c:y val="2.7996492722840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7A-4888-9F41-A6275446B6F5}"/>
                </c:ext>
              </c:extLst>
            </c:dLbl>
            <c:dLbl>
              <c:idx val="7"/>
              <c:layout>
                <c:manualLayout>
                  <c:x val="-4.2066922118897579E-2"/>
                  <c:y val="3.780790603979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7A-4888-9F41-A6275446B6F5}"/>
                </c:ext>
              </c:extLst>
            </c:dLbl>
            <c:dLbl>
              <c:idx val="8"/>
              <c:layout>
                <c:manualLayout>
                  <c:x val="-3.7383177570093608E-2"/>
                  <c:y val="2.7996492722840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7A-4888-9F41-A6275446B6F5}"/>
                </c:ext>
              </c:extLst>
            </c:dLbl>
            <c:dLbl>
              <c:idx val="9"/>
              <c:layout>
                <c:manualLayout>
                  <c:x val="-3.115264797507788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7A-4888-9F41-A6275446B6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12'!$D$24:$O$24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12'!$D$27:$O$27</c:f>
              <c:numCache>
                <c:formatCode>0.0%</c:formatCode>
                <c:ptCount val="12"/>
                <c:pt idx="0">
                  <c:v>6.9664206993816383E-2</c:v>
                </c:pt>
                <c:pt idx="1">
                  <c:v>0.13178777054440402</c:v>
                </c:pt>
                <c:pt idx="2">
                  <c:v>0.19851391539741761</c:v>
                </c:pt>
                <c:pt idx="3">
                  <c:v>0.26577832622101843</c:v>
                </c:pt>
                <c:pt idx="4">
                  <c:v>0.30705253185381481</c:v>
                </c:pt>
                <c:pt idx="5">
                  <c:v>0.37949610942267253</c:v>
                </c:pt>
                <c:pt idx="6">
                  <c:v>0.43585437560218654</c:v>
                </c:pt>
                <c:pt idx="7">
                  <c:v>0.49986118534742541</c:v>
                </c:pt>
                <c:pt idx="8">
                  <c:v>0.57513577694295526</c:v>
                </c:pt>
                <c:pt idx="9">
                  <c:v>0.65224894798738786</c:v>
                </c:pt>
                <c:pt idx="10">
                  <c:v>0.7343081086037736</c:v>
                </c:pt>
                <c:pt idx="11">
                  <c:v>0.93322984519041241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97A-4888-9F41-A6275446B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505360"/>
        <c:axId val="462508104"/>
      </c:lineChart>
      <c:catAx>
        <c:axId val="46250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2508104"/>
        <c:crosses val="autoZero"/>
        <c:auto val="1"/>
        <c:lblAlgn val="ctr"/>
        <c:lblOffset val="100"/>
        <c:noMultiLvlLbl val="0"/>
      </c:catAx>
      <c:valAx>
        <c:axId val="462508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625053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11" y="0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6" y="8893296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11" y="8893296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11" y="0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02-03-2022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6" tIns="46423" rIns="92846" bIns="46423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46" tIns="46423" rIns="92846" bIns="464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6" y="8893296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11" y="8893296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879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390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984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78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124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987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1442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1284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3517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3460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83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6020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9691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1116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7665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0951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21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15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15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78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758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0108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02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730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Cuadro de texto 2"/>
          <p:cNvSpPr txBox="1">
            <a:spLocks noChangeArrowheads="1"/>
          </p:cNvSpPr>
          <p:nvPr userDrawn="1"/>
        </p:nvSpPr>
        <p:spPr bwMode="auto">
          <a:xfrm>
            <a:off x="457200" y="457199"/>
            <a:ext cx="1562100" cy="1057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45719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 de texto 2"/>
          <p:cNvSpPr txBox="1">
            <a:spLocks noChangeArrowheads="1"/>
          </p:cNvSpPr>
          <p:nvPr userDrawn="1"/>
        </p:nvSpPr>
        <p:spPr bwMode="auto">
          <a:xfrm>
            <a:off x="742950" y="476320"/>
            <a:ext cx="1562100" cy="1057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PRESUPUESTARIA DE GASTOS ACUMULADA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DICIEMBRE DE 2021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12: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enero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1467" y="6279944"/>
            <a:ext cx="7905792" cy="23800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7011" y="2017814"/>
            <a:ext cx="7860248" cy="202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97011" y="140761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BC1F44-9DB3-4FCE-B508-8FB33A72E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366696"/>
              </p:ext>
            </p:extLst>
          </p:nvPr>
        </p:nvGraphicFramePr>
        <p:xfrm>
          <a:off x="497010" y="2318668"/>
          <a:ext cx="8189788" cy="3809397"/>
        </p:xfrm>
        <a:graphic>
          <a:graphicData uri="http://schemas.openxmlformats.org/drawingml/2006/table">
            <a:tbl>
              <a:tblPr/>
              <a:tblGrid>
                <a:gridCol w="820509">
                  <a:extLst>
                    <a:ext uri="{9D8B030D-6E8A-4147-A177-3AD203B41FA5}">
                      <a16:colId xmlns:a16="http://schemas.microsoft.com/office/drawing/2014/main" val="644837856"/>
                    </a:ext>
                  </a:extLst>
                </a:gridCol>
                <a:gridCol w="303099">
                  <a:extLst>
                    <a:ext uri="{9D8B030D-6E8A-4147-A177-3AD203B41FA5}">
                      <a16:colId xmlns:a16="http://schemas.microsoft.com/office/drawing/2014/main" val="1052637428"/>
                    </a:ext>
                  </a:extLst>
                </a:gridCol>
                <a:gridCol w="303099">
                  <a:extLst>
                    <a:ext uri="{9D8B030D-6E8A-4147-A177-3AD203B41FA5}">
                      <a16:colId xmlns:a16="http://schemas.microsoft.com/office/drawing/2014/main" val="4111394906"/>
                    </a:ext>
                  </a:extLst>
                </a:gridCol>
                <a:gridCol w="2746259">
                  <a:extLst>
                    <a:ext uri="{9D8B030D-6E8A-4147-A177-3AD203B41FA5}">
                      <a16:colId xmlns:a16="http://schemas.microsoft.com/office/drawing/2014/main" val="2013535819"/>
                    </a:ext>
                  </a:extLst>
                </a:gridCol>
                <a:gridCol w="820509">
                  <a:extLst>
                    <a:ext uri="{9D8B030D-6E8A-4147-A177-3AD203B41FA5}">
                      <a16:colId xmlns:a16="http://schemas.microsoft.com/office/drawing/2014/main" val="280425151"/>
                    </a:ext>
                  </a:extLst>
                </a:gridCol>
                <a:gridCol w="820509">
                  <a:extLst>
                    <a:ext uri="{9D8B030D-6E8A-4147-A177-3AD203B41FA5}">
                      <a16:colId xmlns:a16="http://schemas.microsoft.com/office/drawing/2014/main" val="1707113020"/>
                    </a:ext>
                  </a:extLst>
                </a:gridCol>
                <a:gridCol w="820509">
                  <a:extLst>
                    <a:ext uri="{9D8B030D-6E8A-4147-A177-3AD203B41FA5}">
                      <a16:colId xmlns:a16="http://schemas.microsoft.com/office/drawing/2014/main" val="3280867437"/>
                    </a:ext>
                  </a:extLst>
                </a:gridCol>
                <a:gridCol w="820509">
                  <a:extLst>
                    <a:ext uri="{9D8B030D-6E8A-4147-A177-3AD203B41FA5}">
                      <a16:colId xmlns:a16="http://schemas.microsoft.com/office/drawing/2014/main" val="3229221639"/>
                    </a:ext>
                  </a:extLst>
                </a:gridCol>
                <a:gridCol w="734786">
                  <a:extLst>
                    <a:ext uri="{9D8B030D-6E8A-4147-A177-3AD203B41FA5}">
                      <a16:colId xmlns:a16="http://schemas.microsoft.com/office/drawing/2014/main" val="934136387"/>
                    </a:ext>
                  </a:extLst>
                </a:gridCol>
              </a:tblGrid>
              <a:tr h="15094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88153"/>
                  </a:ext>
                </a:extLst>
              </a:tr>
              <a:tr h="46225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806892"/>
                  </a:ext>
                </a:extLst>
              </a:tr>
              <a:tr h="1981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48.126.181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28.768.507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-19.357.674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21.159.817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07755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10.502.510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11.115.780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613.270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11.087.558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05107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539.491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554.844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554.709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79428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202.520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63472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202.520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75780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236.735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236.735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236.735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33949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236.735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236.735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236.735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09350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768181"/>
                  </a:ext>
                </a:extLst>
              </a:tr>
              <a:tr h="2811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143971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107.372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107.372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107.372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13752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60.839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60.839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60.839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25503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46.533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46.533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22958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25.061.381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7.501.242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-17.560.139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670403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25.061.381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7.501.242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-17.560.139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86268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11.904.427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7.205.919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-4.698.508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7.136.830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28346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480.008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621.250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141.242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601.482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431055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11.424.419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6.584.669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-4.839.750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6.535.348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57355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1.765.463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1.764.463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1.765.462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182139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1.765.463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1.764.463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1.765.462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084617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19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28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6002" y="6617617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9938" y="1939825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6002" y="134873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HIDRÁULICAS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8B5097-327A-4329-9F75-A7E99CEFE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1915"/>
              </p:ext>
            </p:extLst>
          </p:nvPr>
        </p:nvGraphicFramePr>
        <p:xfrm>
          <a:off x="476002" y="2156100"/>
          <a:ext cx="8210800" cy="4345562"/>
        </p:xfrm>
        <a:graphic>
          <a:graphicData uri="http://schemas.openxmlformats.org/drawingml/2006/table">
            <a:tbl>
              <a:tblPr/>
              <a:tblGrid>
                <a:gridCol w="822615">
                  <a:extLst>
                    <a:ext uri="{9D8B030D-6E8A-4147-A177-3AD203B41FA5}">
                      <a16:colId xmlns:a16="http://schemas.microsoft.com/office/drawing/2014/main" val="2291853641"/>
                    </a:ext>
                  </a:extLst>
                </a:gridCol>
                <a:gridCol w="303877">
                  <a:extLst>
                    <a:ext uri="{9D8B030D-6E8A-4147-A177-3AD203B41FA5}">
                      <a16:colId xmlns:a16="http://schemas.microsoft.com/office/drawing/2014/main" val="915967659"/>
                    </a:ext>
                  </a:extLst>
                </a:gridCol>
                <a:gridCol w="303877">
                  <a:extLst>
                    <a:ext uri="{9D8B030D-6E8A-4147-A177-3AD203B41FA5}">
                      <a16:colId xmlns:a16="http://schemas.microsoft.com/office/drawing/2014/main" val="588290585"/>
                    </a:ext>
                  </a:extLst>
                </a:gridCol>
                <a:gridCol w="2753302">
                  <a:extLst>
                    <a:ext uri="{9D8B030D-6E8A-4147-A177-3AD203B41FA5}">
                      <a16:colId xmlns:a16="http://schemas.microsoft.com/office/drawing/2014/main" val="452789156"/>
                    </a:ext>
                  </a:extLst>
                </a:gridCol>
                <a:gridCol w="822615">
                  <a:extLst>
                    <a:ext uri="{9D8B030D-6E8A-4147-A177-3AD203B41FA5}">
                      <a16:colId xmlns:a16="http://schemas.microsoft.com/office/drawing/2014/main" val="4207337362"/>
                    </a:ext>
                  </a:extLst>
                </a:gridCol>
                <a:gridCol w="822615">
                  <a:extLst>
                    <a:ext uri="{9D8B030D-6E8A-4147-A177-3AD203B41FA5}">
                      <a16:colId xmlns:a16="http://schemas.microsoft.com/office/drawing/2014/main" val="397889827"/>
                    </a:ext>
                  </a:extLst>
                </a:gridCol>
                <a:gridCol w="822615">
                  <a:extLst>
                    <a:ext uri="{9D8B030D-6E8A-4147-A177-3AD203B41FA5}">
                      <a16:colId xmlns:a16="http://schemas.microsoft.com/office/drawing/2014/main" val="1049340154"/>
                    </a:ext>
                  </a:extLst>
                </a:gridCol>
                <a:gridCol w="822615">
                  <a:extLst>
                    <a:ext uri="{9D8B030D-6E8A-4147-A177-3AD203B41FA5}">
                      <a16:colId xmlns:a16="http://schemas.microsoft.com/office/drawing/2014/main" val="2976606671"/>
                    </a:ext>
                  </a:extLst>
                </a:gridCol>
                <a:gridCol w="736669">
                  <a:extLst>
                    <a:ext uri="{9D8B030D-6E8A-4147-A177-3AD203B41FA5}">
                      <a16:colId xmlns:a16="http://schemas.microsoft.com/office/drawing/2014/main" val="1358830954"/>
                    </a:ext>
                  </a:extLst>
                </a:gridCol>
              </a:tblGrid>
              <a:tr h="15450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51571"/>
                  </a:ext>
                </a:extLst>
              </a:tr>
              <a:tr h="47318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46351"/>
                  </a:ext>
                </a:extLst>
              </a:tr>
              <a:tr h="1641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258.323.603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182.100.328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-76.223.275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171.207.759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45815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15.640.480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16.485.687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845.207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16.485.600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72652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1.032.722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991.877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-40.845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991.356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987111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7.999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231859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7.999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22141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124.431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5672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098343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142.684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51890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714.700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714.700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714.685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038982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95575"/>
                  </a:ext>
                </a:extLst>
              </a:tr>
              <a:tr h="309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714.700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714.700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714.684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91473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128.859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708.689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579.830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703.694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61358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71365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49.422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49.404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03873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79.437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79.437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20188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100.700.947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8.520.124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-92.180.823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26587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100.700.947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8.520.124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-92.180.823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488782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140.801.596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131.504.761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-9.296.835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129.806.818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413621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464.423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546.455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499.248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563990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140.337.173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130.958.306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-9.378.867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129.307.570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68949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22.887.375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22.886.375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22.238.491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996499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22.887.375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22.886.375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22.238.491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894450"/>
                  </a:ext>
                </a:extLst>
              </a:tr>
              <a:tr h="154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46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52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0872" y="6296432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07132" y="213191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1 de 2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62318" y="1465383"/>
            <a:ext cx="80877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5B8C34-D09A-437C-B62B-6F544DA26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71362"/>
              </p:ext>
            </p:extLst>
          </p:nvPr>
        </p:nvGraphicFramePr>
        <p:xfrm>
          <a:off x="590872" y="2420887"/>
          <a:ext cx="8059147" cy="3438216"/>
        </p:xfrm>
        <a:graphic>
          <a:graphicData uri="http://schemas.openxmlformats.org/drawingml/2006/table">
            <a:tbl>
              <a:tblPr/>
              <a:tblGrid>
                <a:gridCol w="807421">
                  <a:extLst>
                    <a:ext uri="{9D8B030D-6E8A-4147-A177-3AD203B41FA5}">
                      <a16:colId xmlns:a16="http://schemas.microsoft.com/office/drawing/2014/main" val="2039180660"/>
                    </a:ext>
                  </a:extLst>
                </a:gridCol>
                <a:gridCol w="298264">
                  <a:extLst>
                    <a:ext uri="{9D8B030D-6E8A-4147-A177-3AD203B41FA5}">
                      <a16:colId xmlns:a16="http://schemas.microsoft.com/office/drawing/2014/main" val="661463287"/>
                    </a:ext>
                  </a:extLst>
                </a:gridCol>
                <a:gridCol w="298264">
                  <a:extLst>
                    <a:ext uri="{9D8B030D-6E8A-4147-A177-3AD203B41FA5}">
                      <a16:colId xmlns:a16="http://schemas.microsoft.com/office/drawing/2014/main" val="203095509"/>
                    </a:ext>
                  </a:extLst>
                </a:gridCol>
                <a:gridCol w="2702451">
                  <a:extLst>
                    <a:ext uri="{9D8B030D-6E8A-4147-A177-3AD203B41FA5}">
                      <a16:colId xmlns:a16="http://schemas.microsoft.com/office/drawing/2014/main" val="1367172894"/>
                    </a:ext>
                  </a:extLst>
                </a:gridCol>
                <a:gridCol w="807421">
                  <a:extLst>
                    <a:ext uri="{9D8B030D-6E8A-4147-A177-3AD203B41FA5}">
                      <a16:colId xmlns:a16="http://schemas.microsoft.com/office/drawing/2014/main" val="3480212066"/>
                    </a:ext>
                  </a:extLst>
                </a:gridCol>
                <a:gridCol w="807421">
                  <a:extLst>
                    <a:ext uri="{9D8B030D-6E8A-4147-A177-3AD203B41FA5}">
                      <a16:colId xmlns:a16="http://schemas.microsoft.com/office/drawing/2014/main" val="938010587"/>
                    </a:ext>
                  </a:extLst>
                </a:gridCol>
                <a:gridCol w="807421">
                  <a:extLst>
                    <a:ext uri="{9D8B030D-6E8A-4147-A177-3AD203B41FA5}">
                      <a16:colId xmlns:a16="http://schemas.microsoft.com/office/drawing/2014/main" val="239382339"/>
                    </a:ext>
                  </a:extLst>
                </a:gridCol>
                <a:gridCol w="807421">
                  <a:extLst>
                    <a:ext uri="{9D8B030D-6E8A-4147-A177-3AD203B41FA5}">
                      <a16:colId xmlns:a16="http://schemas.microsoft.com/office/drawing/2014/main" val="3590890508"/>
                    </a:ext>
                  </a:extLst>
                </a:gridCol>
                <a:gridCol w="723063">
                  <a:extLst>
                    <a:ext uri="{9D8B030D-6E8A-4147-A177-3AD203B41FA5}">
                      <a16:colId xmlns:a16="http://schemas.microsoft.com/office/drawing/2014/main" val="37988775"/>
                    </a:ext>
                  </a:extLst>
                </a:gridCol>
              </a:tblGrid>
              <a:tr h="19263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112873"/>
                  </a:ext>
                </a:extLst>
              </a:tr>
              <a:tr h="23941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78069"/>
                  </a:ext>
                </a:extLst>
              </a:tr>
              <a:tr h="2528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1.717.781.702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1.339.961.977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-377.819.725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1.196.957.590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16971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101.650.511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109.110.926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7.460.415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109.110.920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108268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7.222.002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7.146.931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-75.071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7.136.976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23588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758.214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3.073.741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2.315.527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3.027.669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455832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758.214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172.825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-585.389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172.826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88783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2.900.916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2.900.916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2.854.843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760004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891.722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1.027.399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1.027.398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880217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891.722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1.027.399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1.027.398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714801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Tránsito con Sobrepeso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891.722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1.027.399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1.027.398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087902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863.067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863.067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863.067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938786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863.067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863.067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863.067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23747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523808"/>
                  </a:ext>
                </a:extLst>
              </a:tr>
              <a:tr h="1926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45.716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45.716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15.020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3159"/>
                  </a:ext>
                </a:extLst>
              </a:tr>
              <a:tr h="3973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796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60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0872" y="6296432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90872" y="1999170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 2 de 2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81802" y="1359288"/>
            <a:ext cx="80877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420E3C-9F6D-4F52-82C7-FA487CF38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67888"/>
              </p:ext>
            </p:extLst>
          </p:nvPr>
        </p:nvGraphicFramePr>
        <p:xfrm>
          <a:off x="505469" y="2334216"/>
          <a:ext cx="8087698" cy="3744408"/>
        </p:xfrm>
        <a:graphic>
          <a:graphicData uri="http://schemas.openxmlformats.org/drawingml/2006/table">
            <a:tbl>
              <a:tblPr/>
              <a:tblGrid>
                <a:gridCol w="810281">
                  <a:extLst>
                    <a:ext uri="{9D8B030D-6E8A-4147-A177-3AD203B41FA5}">
                      <a16:colId xmlns:a16="http://schemas.microsoft.com/office/drawing/2014/main" val="3280866622"/>
                    </a:ext>
                  </a:extLst>
                </a:gridCol>
                <a:gridCol w="299321">
                  <a:extLst>
                    <a:ext uri="{9D8B030D-6E8A-4147-A177-3AD203B41FA5}">
                      <a16:colId xmlns:a16="http://schemas.microsoft.com/office/drawing/2014/main" val="2029840420"/>
                    </a:ext>
                  </a:extLst>
                </a:gridCol>
                <a:gridCol w="299321">
                  <a:extLst>
                    <a:ext uri="{9D8B030D-6E8A-4147-A177-3AD203B41FA5}">
                      <a16:colId xmlns:a16="http://schemas.microsoft.com/office/drawing/2014/main" val="3344895549"/>
                    </a:ext>
                  </a:extLst>
                </a:gridCol>
                <a:gridCol w="2712026">
                  <a:extLst>
                    <a:ext uri="{9D8B030D-6E8A-4147-A177-3AD203B41FA5}">
                      <a16:colId xmlns:a16="http://schemas.microsoft.com/office/drawing/2014/main" val="2385027450"/>
                    </a:ext>
                  </a:extLst>
                </a:gridCol>
                <a:gridCol w="810281">
                  <a:extLst>
                    <a:ext uri="{9D8B030D-6E8A-4147-A177-3AD203B41FA5}">
                      <a16:colId xmlns:a16="http://schemas.microsoft.com/office/drawing/2014/main" val="4078443050"/>
                    </a:ext>
                  </a:extLst>
                </a:gridCol>
                <a:gridCol w="810281">
                  <a:extLst>
                    <a:ext uri="{9D8B030D-6E8A-4147-A177-3AD203B41FA5}">
                      <a16:colId xmlns:a16="http://schemas.microsoft.com/office/drawing/2014/main" val="3368060696"/>
                    </a:ext>
                  </a:extLst>
                </a:gridCol>
                <a:gridCol w="810281">
                  <a:extLst>
                    <a:ext uri="{9D8B030D-6E8A-4147-A177-3AD203B41FA5}">
                      <a16:colId xmlns:a16="http://schemas.microsoft.com/office/drawing/2014/main" val="1303262133"/>
                    </a:ext>
                  </a:extLst>
                </a:gridCol>
                <a:gridCol w="810281">
                  <a:extLst>
                    <a:ext uri="{9D8B030D-6E8A-4147-A177-3AD203B41FA5}">
                      <a16:colId xmlns:a16="http://schemas.microsoft.com/office/drawing/2014/main" val="2246063437"/>
                    </a:ext>
                  </a:extLst>
                </a:gridCol>
                <a:gridCol w="725625">
                  <a:extLst>
                    <a:ext uri="{9D8B030D-6E8A-4147-A177-3AD203B41FA5}">
                      <a16:colId xmlns:a16="http://schemas.microsoft.com/office/drawing/2014/main" val="192169898"/>
                    </a:ext>
                  </a:extLst>
                </a:gridCol>
              </a:tblGrid>
              <a:tr h="17777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14034"/>
                  </a:ext>
                </a:extLst>
              </a:tr>
              <a:tr h="35555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964723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1.930.914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4.819.159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2.888.245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4.799.532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52089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0180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446.613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446.613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443.668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716457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928.151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928.151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921.619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96073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31.406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31.406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85041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1.513.300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2.914.799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1.401.499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2.910.895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900159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52.251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121.953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69.702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116.016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00478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365.363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374.637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374.452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70356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380.805.877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130.932.798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-249.873.079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673973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380.805.877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130.932.798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-249.873.079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23469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1.224.421.462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991.797.481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-232.623.981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979.979.167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801213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4.731.644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2.075.615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-2.656.029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2.071.584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38612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1.219.689.818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989.721.866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-229.967.952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977.907.583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224586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11.918.010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11.918.010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11.871.096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415684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11.918.010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11.918.010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11.871.096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898451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79.095.723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79.094.723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79.095.719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39682"/>
                  </a:ext>
                </a:extLst>
              </a:tr>
              <a:tr h="1777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79.095.723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79.094.723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79.095.719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989177"/>
                  </a:ext>
                </a:extLst>
              </a:tr>
              <a:tr h="1888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1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03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0210" y="6501654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674" y="208796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87674" y="1497129"/>
            <a:ext cx="817733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0B24346-4CB7-44C0-BED1-F41021EDB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38911"/>
              </p:ext>
            </p:extLst>
          </p:nvPr>
        </p:nvGraphicFramePr>
        <p:xfrm>
          <a:off x="487675" y="2458151"/>
          <a:ext cx="8177336" cy="3754794"/>
        </p:xfrm>
        <a:graphic>
          <a:graphicData uri="http://schemas.openxmlformats.org/drawingml/2006/table">
            <a:tbl>
              <a:tblPr/>
              <a:tblGrid>
                <a:gridCol w="819262">
                  <a:extLst>
                    <a:ext uri="{9D8B030D-6E8A-4147-A177-3AD203B41FA5}">
                      <a16:colId xmlns:a16="http://schemas.microsoft.com/office/drawing/2014/main" val="2852447026"/>
                    </a:ext>
                  </a:extLst>
                </a:gridCol>
                <a:gridCol w="302638">
                  <a:extLst>
                    <a:ext uri="{9D8B030D-6E8A-4147-A177-3AD203B41FA5}">
                      <a16:colId xmlns:a16="http://schemas.microsoft.com/office/drawing/2014/main" val="1810711328"/>
                    </a:ext>
                  </a:extLst>
                </a:gridCol>
                <a:gridCol w="302638">
                  <a:extLst>
                    <a:ext uri="{9D8B030D-6E8A-4147-A177-3AD203B41FA5}">
                      <a16:colId xmlns:a16="http://schemas.microsoft.com/office/drawing/2014/main" val="2198463776"/>
                    </a:ext>
                  </a:extLst>
                </a:gridCol>
                <a:gridCol w="2742083">
                  <a:extLst>
                    <a:ext uri="{9D8B030D-6E8A-4147-A177-3AD203B41FA5}">
                      <a16:colId xmlns:a16="http://schemas.microsoft.com/office/drawing/2014/main" val="3847298508"/>
                    </a:ext>
                  </a:extLst>
                </a:gridCol>
                <a:gridCol w="819262">
                  <a:extLst>
                    <a:ext uri="{9D8B030D-6E8A-4147-A177-3AD203B41FA5}">
                      <a16:colId xmlns:a16="http://schemas.microsoft.com/office/drawing/2014/main" val="4244900918"/>
                    </a:ext>
                  </a:extLst>
                </a:gridCol>
                <a:gridCol w="819262">
                  <a:extLst>
                    <a:ext uri="{9D8B030D-6E8A-4147-A177-3AD203B41FA5}">
                      <a16:colId xmlns:a16="http://schemas.microsoft.com/office/drawing/2014/main" val="3733373963"/>
                    </a:ext>
                  </a:extLst>
                </a:gridCol>
                <a:gridCol w="819262">
                  <a:extLst>
                    <a:ext uri="{9D8B030D-6E8A-4147-A177-3AD203B41FA5}">
                      <a16:colId xmlns:a16="http://schemas.microsoft.com/office/drawing/2014/main" val="774867743"/>
                    </a:ext>
                  </a:extLst>
                </a:gridCol>
                <a:gridCol w="819262">
                  <a:extLst>
                    <a:ext uri="{9D8B030D-6E8A-4147-A177-3AD203B41FA5}">
                      <a16:colId xmlns:a16="http://schemas.microsoft.com/office/drawing/2014/main" val="3251895274"/>
                    </a:ext>
                  </a:extLst>
                </a:gridCol>
                <a:gridCol w="733667">
                  <a:extLst>
                    <a:ext uri="{9D8B030D-6E8A-4147-A177-3AD203B41FA5}">
                      <a16:colId xmlns:a16="http://schemas.microsoft.com/office/drawing/2014/main" val="1029584354"/>
                    </a:ext>
                  </a:extLst>
                </a:gridCol>
              </a:tblGrid>
              <a:tr h="16063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376777"/>
                  </a:ext>
                </a:extLst>
              </a:tr>
              <a:tr h="49193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84235"/>
                  </a:ext>
                </a:extLst>
              </a:tr>
              <a:tr h="2108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95.609.082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88.050.377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-7.558.705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87.698.035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275122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7.916.733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8.048.774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132.041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8.034.683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27518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601.007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589.934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-11.073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580.304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896928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932274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14334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187.028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90255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187.028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48892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2.902.086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486.360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-2.415.726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485.917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843795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2.855.364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439.638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-2.415.726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439.638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000394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17.641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17.641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09858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29.081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29.081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80952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10.507.533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-10.445.533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1384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10.507.533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-10.445.533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872324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73.670.723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73.116.242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-554.481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72.860.066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76921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386.882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-231.387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155.460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97510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73.283.841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72.960.747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-323.094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72.704.606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87536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5.430.410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5.429.410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5.430.408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910621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5.430.410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5.429.410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5.430.408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11490"/>
                  </a:ext>
                </a:extLst>
              </a:tr>
              <a:tr h="1606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9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06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0872" y="6499354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64" y="1974576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90872" y="1306812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079403-E24C-49A8-B72A-E69E75577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47195"/>
              </p:ext>
            </p:extLst>
          </p:nvPr>
        </p:nvGraphicFramePr>
        <p:xfrm>
          <a:off x="590872" y="2263548"/>
          <a:ext cx="7886701" cy="4189797"/>
        </p:xfrm>
        <a:graphic>
          <a:graphicData uri="http://schemas.openxmlformats.org/drawingml/2006/table">
            <a:tbl>
              <a:tblPr/>
              <a:tblGrid>
                <a:gridCol w="790144">
                  <a:extLst>
                    <a:ext uri="{9D8B030D-6E8A-4147-A177-3AD203B41FA5}">
                      <a16:colId xmlns:a16="http://schemas.microsoft.com/office/drawing/2014/main" val="2480771961"/>
                    </a:ext>
                  </a:extLst>
                </a:gridCol>
                <a:gridCol w="291882">
                  <a:extLst>
                    <a:ext uri="{9D8B030D-6E8A-4147-A177-3AD203B41FA5}">
                      <a16:colId xmlns:a16="http://schemas.microsoft.com/office/drawing/2014/main" val="1228579869"/>
                    </a:ext>
                  </a:extLst>
                </a:gridCol>
                <a:gridCol w="291882">
                  <a:extLst>
                    <a:ext uri="{9D8B030D-6E8A-4147-A177-3AD203B41FA5}">
                      <a16:colId xmlns:a16="http://schemas.microsoft.com/office/drawing/2014/main" val="2464983055"/>
                    </a:ext>
                  </a:extLst>
                </a:gridCol>
                <a:gridCol w="2644625">
                  <a:extLst>
                    <a:ext uri="{9D8B030D-6E8A-4147-A177-3AD203B41FA5}">
                      <a16:colId xmlns:a16="http://schemas.microsoft.com/office/drawing/2014/main" val="3083710416"/>
                    </a:ext>
                  </a:extLst>
                </a:gridCol>
                <a:gridCol w="790144">
                  <a:extLst>
                    <a:ext uri="{9D8B030D-6E8A-4147-A177-3AD203B41FA5}">
                      <a16:colId xmlns:a16="http://schemas.microsoft.com/office/drawing/2014/main" val="2778898353"/>
                    </a:ext>
                  </a:extLst>
                </a:gridCol>
                <a:gridCol w="790144">
                  <a:extLst>
                    <a:ext uri="{9D8B030D-6E8A-4147-A177-3AD203B41FA5}">
                      <a16:colId xmlns:a16="http://schemas.microsoft.com/office/drawing/2014/main" val="1887910265"/>
                    </a:ext>
                  </a:extLst>
                </a:gridCol>
                <a:gridCol w="790144">
                  <a:extLst>
                    <a:ext uri="{9D8B030D-6E8A-4147-A177-3AD203B41FA5}">
                      <a16:colId xmlns:a16="http://schemas.microsoft.com/office/drawing/2014/main" val="3662404147"/>
                    </a:ext>
                  </a:extLst>
                </a:gridCol>
                <a:gridCol w="790144">
                  <a:extLst>
                    <a:ext uri="{9D8B030D-6E8A-4147-A177-3AD203B41FA5}">
                      <a16:colId xmlns:a16="http://schemas.microsoft.com/office/drawing/2014/main" val="2395285289"/>
                    </a:ext>
                  </a:extLst>
                </a:gridCol>
                <a:gridCol w="707592">
                  <a:extLst>
                    <a:ext uri="{9D8B030D-6E8A-4147-A177-3AD203B41FA5}">
                      <a16:colId xmlns:a16="http://schemas.microsoft.com/office/drawing/2014/main" val="585057461"/>
                    </a:ext>
                  </a:extLst>
                </a:gridCol>
              </a:tblGrid>
              <a:tr h="158855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805371"/>
                  </a:ext>
                </a:extLst>
              </a:tr>
              <a:tr h="48649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235661"/>
                  </a:ext>
                </a:extLst>
              </a:tr>
              <a:tr h="2084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113.299.292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78.705.297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-34.593.995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78.211.954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48933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5.839.459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6.015.083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175.624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6.013.974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85089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359.126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-6.584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350.817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261106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11.809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69.807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66.573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123671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11.809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874699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57.997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503215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19046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65.980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724950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103.404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103.404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101.089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130261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53.428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53.399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522476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27.811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27.811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151432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22.165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870162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46.830.346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-46.756.346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45400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46.830.346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-46.756.346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33225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60.144.148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57.087.148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-3.057.000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56.686.190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491308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1.185.335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1.343.219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157.884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1.339.551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145537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58.958.813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55.743.929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-3.214.884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55.346.639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805188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4.337.085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4.337.085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4.337.085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866387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4.337.085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4.337.085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4.337.085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468217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10.590.248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10.589.248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10.590.246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056538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10.590.248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10.589.248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10.590.246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41322"/>
                  </a:ext>
                </a:extLst>
              </a:tr>
              <a:tr h="1588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14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104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0039" y="6198078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8031" y="1979208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8864" y="1353718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474518-9F70-4F68-80BA-D9BE00E08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12436"/>
              </p:ext>
            </p:extLst>
          </p:nvPr>
        </p:nvGraphicFramePr>
        <p:xfrm>
          <a:off x="645789" y="2305278"/>
          <a:ext cx="7869561" cy="3727703"/>
        </p:xfrm>
        <a:graphic>
          <a:graphicData uri="http://schemas.openxmlformats.org/drawingml/2006/table">
            <a:tbl>
              <a:tblPr/>
              <a:tblGrid>
                <a:gridCol w="781706">
                  <a:extLst>
                    <a:ext uri="{9D8B030D-6E8A-4147-A177-3AD203B41FA5}">
                      <a16:colId xmlns:a16="http://schemas.microsoft.com/office/drawing/2014/main" val="2382050547"/>
                    </a:ext>
                  </a:extLst>
                </a:gridCol>
                <a:gridCol w="288765">
                  <a:extLst>
                    <a:ext uri="{9D8B030D-6E8A-4147-A177-3AD203B41FA5}">
                      <a16:colId xmlns:a16="http://schemas.microsoft.com/office/drawing/2014/main" val="3005002962"/>
                    </a:ext>
                  </a:extLst>
                </a:gridCol>
                <a:gridCol w="288765">
                  <a:extLst>
                    <a:ext uri="{9D8B030D-6E8A-4147-A177-3AD203B41FA5}">
                      <a16:colId xmlns:a16="http://schemas.microsoft.com/office/drawing/2014/main" val="589772180"/>
                    </a:ext>
                  </a:extLst>
                </a:gridCol>
                <a:gridCol w="2683467">
                  <a:extLst>
                    <a:ext uri="{9D8B030D-6E8A-4147-A177-3AD203B41FA5}">
                      <a16:colId xmlns:a16="http://schemas.microsoft.com/office/drawing/2014/main" val="1197445986"/>
                    </a:ext>
                  </a:extLst>
                </a:gridCol>
                <a:gridCol w="781706">
                  <a:extLst>
                    <a:ext uri="{9D8B030D-6E8A-4147-A177-3AD203B41FA5}">
                      <a16:colId xmlns:a16="http://schemas.microsoft.com/office/drawing/2014/main" val="1188397195"/>
                    </a:ext>
                  </a:extLst>
                </a:gridCol>
                <a:gridCol w="781706">
                  <a:extLst>
                    <a:ext uri="{9D8B030D-6E8A-4147-A177-3AD203B41FA5}">
                      <a16:colId xmlns:a16="http://schemas.microsoft.com/office/drawing/2014/main" val="3099185693"/>
                    </a:ext>
                  </a:extLst>
                </a:gridCol>
                <a:gridCol w="781706">
                  <a:extLst>
                    <a:ext uri="{9D8B030D-6E8A-4147-A177-3AD203B41FA5}">
                      <a16:colId xmlns:a16="http://schemas.microsoft.com/office/drawing/2014/main" val="456463775"/>
                    </a:ext>
                  </a:extLst>
                </a:gridCol>
                <a:gridCol w="781706">
                  <a:extLst>
                    <a:ext uri="{9D8B030D-6E8A-4147-A177-3AD203B41FA5}">
                      <a16:colId xmlns:a16="http://schemas.microsoft.com/office/drawing/2014/main" val="978015713"/>
                    </a:ext>
                  </a:extLst>
                </a:gridCol>
                <a:gridCol w="700034">
                  <a:extLst>
                    <a:ext uri="{9D8B030D-6E8A-4147-A177-3AD203B41FA5}">
                      <a16:colId xmlns:a16="http://schemas.microsoft.com/office/drawing/2014/main" val="1961532854"/>
                    </a:ext>
                  </a:extLst>
                </a:gridCol>
              </a:tblGrid>
              <a:tr h="17483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344" marR="9344" marT="9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344" marR="9344" marT="9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606595"/>
                  </a:ext>
                </a:extLst>
              </a:tr>
              <a:tr h="29650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698262"/>
                  </a:ext>
                </a:extLst>
              </a:tr>
              <a:tr h="2294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5.380.940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7.903.086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2.522.146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7.770.943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082486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4.740.470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4.663.196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-77.274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4.662.550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929188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208.922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207.195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-1.727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207.200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41686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172.462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172.462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172.462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230689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172.462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172.462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172.462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48694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2.390.861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2.390.861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2.390.861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00382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2.390.861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2.390.861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2.390.861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286146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35.385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42.750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7.365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36.313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230726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2.142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2.142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70014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9.335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19.958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10.623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740250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26.050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20.650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-5.400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20.410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33400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180.749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115.000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-65.749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25161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180.749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115.000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-65.749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92841"/>
                  </a:ext>
                </a:extLst>
              </a:tr>
              <a:tr h="2294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204.414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197.049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-7.365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196.986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9241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204.414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197.049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-7.365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196.986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403528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104.573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103.573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104.571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52296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104.573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103.573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104.571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26816"/>
                  </a:ext>
                </a:extLst>
              </a:tr>
              <a:tr h="1748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68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6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2" y="6246439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62" y="2062692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24604" y="1361688"/>
            <a:ext cx="80938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C22654-03A5-4043-B090-685481DA3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47944"/>
              </p:ext>
            </p:extLst>
          </p:nvPr>
        </p:nvGraphicFramePr>
        <p:xfrm>
          <a:off x="518862" y="2351664"/>
          <a:ext cx="8093814" cy="3605807"/>
        </p:xfrm>
        <a:graphic>
          <a:graphicData uri="http://schemas.openxmlformats.org/drawingml/2006/table">
            <a:tbl>
              <a:tblPr/>
              <a:tblGrid>
                <a:gridCol w="810894">
                  <a:extLst>
                    <a:ext uri="{9D8B030D-6E8A-4147-A177-3AD203B41FA5}">
                      <a16:colId xmlns:a16="http://schemas.microsoft.com/office/drawing/2014/main" val="4002671135"/>
                    </a:ext>
                  </a:extLst>
                </a:gridCol>
                <a:gridCol w="299547">
                  <a:extLst>
                    <a:ext uri="{9D8B030D-6E8A-4147-A177-3AD203B41FA5}">
                      <a16:colId xmlns:a16="http://schemas.microsoft.com/office/drawing/2014/main" val="701496520"/>
                    </a:ext>
                  </a:extLst>
                </a:gridCol>
                <a:gridCol w="299547">
                  <a:extLst>
                    <a:ext uri="{9D8B030D-6E8A-4147-A177-3AD203B41FA5}">
                      <a16:colId xmlns:a16="http://schemas.microsoft.com/office/drawing/2014/main" val="1652339224"/>
                    </a:ext>
                  </a:extLst>
                </a:gridCol>
                <a:gridCol w="2714076">
                  <a:extLst>
                    <a:ext uri="{9D8B030D-6E8A-4147-A177-3AD203B41FA5}">
                      <a16:colId xmlns:a16="http://schemas.microsoft.com/office/drawing/2014/main" val="2770307651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596767737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345596707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1591466581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731125787"/>
                    </a:ext>
                  </a:extLst>
                </a:gridCol>
                <a:gridCol w="726174">
                  <a:extLst>
                    <a:ext uri="{9D8B030D-6E8A-4147-A177-3AD203B41FA5}">
                      <a16:colId xmlns:a16="http://schemas.microsoft.com/office/drawing/2014/main" val="897854680"/>
                    </a:ext>
                  </a:extLst>
                </a:gridCol>
              </a:tblGrid>
              <a:tr h="16869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46446"/>
                  </a:ext>
                </a:extLst>
              </a:tr>
              <a:tr h="51661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67281"/>
                  </a:ext>
                </a:extLst>
              </a:tr>
              <a:tr h="2214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253.915.311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190.103.563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-63.811.748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165.583.131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02825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6.378.749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5.501.952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-876.797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5.497.741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78537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773.148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761.336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-11.812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751.395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776756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52.499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70534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52.499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51998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160.447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160.447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160.231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35269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26.442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25298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48.385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48.385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65748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85.620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85.436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24881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104.543.895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21.041.416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-83.502.479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64837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104.543.895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21.041.416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-83.502.479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771685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142.048.072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142.300.803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252.731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138.846.156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458628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12675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142.048.072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142.300.804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252.732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138.846.156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82452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20.275.110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20.274.110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20.275.109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49571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20.275.110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20.274.110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20.275.109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851896"/>
                  </a:ext>
                </a:extLst>
              </a:tr>
              <a:tr h="1686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21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4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8650" y="5869625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5663" y="272956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2420" y="1694498"/>
            <a:ext cx="809381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PROGRAMA ADMINISTRACIÓN Y EJECUCIÓN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OBRAS PÚBLICAS FET COVID-19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589357C-5A70-4AE3-9351-5D3B6DCA0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57126"/>
              </p:ext>
            </p:extLst>
          </p:nvPr>
        </p:nvGraphicFramePr>
        <p:xfrm>
          <a:off x="628650" y="3218282"/>
          <a:ext cx="7886701" cy="2010920"/>
        </p:xfrm>
        <a:graphic>
          <a:graphicData uri="http://schemas.openxmlformats.org/drawingml/2006/table">
            <a:tbl>
              <a:tblPr/>
              <a:tblGrid>
                <a:gridCol w="790144">
                  <a:extLst>
                    <a:ext uri="{9D8B030D-6E8A-4147-A177-3AD203B41FA5}">
                      <a16:colId xmlns:a16="http://schemas.microsoft.com/office/drawing/2014/main" val="3894378649"/>
                    </a:ext>
                  </a:extLst>
                </a:gridCol>
                <a:gridCol w="291882">
                  <a:extLst>
                    <a:ext uri="{9D8B030D-6E8A-4147-A177-3AD203B41FA5}">
                      <a16:colId xmlns:a16="http://schemas.microsoft.com/office/drawing/2014/main" val="1737958878"/>
                    </a:ext>
                  </a:extLst>
                </a:gridCol>
                <a:gridCol w="291882">
                  <a:extLst>
                    <a:ext uri="{9D8B030D-6E8A-4147-A177-3AD203B41FA5}">
                      <a16:colId xmlns:a16="http://schemas.microsoft.com/office/drawing/2014/main" val="2889404494"/>
                    </a:ext>
                  </a:extLst>
                </a:gridCol>
                <a:gridCol w="2644625">
                  <a:extLst>
                    <a:ext uri="{9D8B030D-6E8A-4147-A177-3AD203B41FA5}">
                      <a16:colId xmlns:a16="http://schemas.microsoft.com/office/drawing/2014/main" val="3924032561"/>
                    </a:ext>
                  </a:extLst>
                </a:gridCol>
                <a:gridCol w="790144">
                  <a:extLst>
                    <a:ext uri="{9D8B030D-6E8A-4147-A177-3AD203B41FA5}">
                      <a16:colId xmlns:a16="http://schemas.microsoft.com/office/drawing/2014/main" val="1019896312"/>
                    </a:ext>
                  </a:extLst>
                </a:gridCol>
                <a:gridCol w="790144">
                  <a:extLst>
                    <a:ext uri="{9D8B030D-6E8A-4147-A177-3AD203B41FA5}">
                      <a16:colId xmlns:a16="http://schemas.microsoft.com/office/drawing/2014/main" val="1582180891"/>
                    </a:ext>
                  </a:extLst>
                </a:gridCol>
                <a:gridCol w="790144">
                  <a:extLst>
                    <a:ext uri="{9D8B030D-6E8A-4147-A177-3AD203B41FA5}">
                      <a16:colId xmlns:a16="http://schemas.microsoft.com/office/drawing/2014/main" val="674081727"/>
                    </a:ext>
                  </a:extLst>
                </a:gridCol>
                <a:gridCol w="790144">
                  <a:extLst>
                    <a:ext uri="{9D8B030D-6E8A-4147-A177-3AD203B41FA5}">
                      <a16:colId xmlns:a16="http://schemas.microsoft.com/office/drawing/2014/main" val="2939646514"/>
                    </a:ext>
                  </a:extLst>
                </a:gridCol>
                <a:gridCol w="707592">
                  <a:extLst>
                    <a:ext uri="{9D8B030D-6E8A-4147-A177-3AD203B41FA5}">
                      <a16:colId xmlns:a16="http://schemas.microsoft.com/office/drawing/2014/main" val="2743760356"/>
                    </a:ext>
                  </a:extLst>
                </a:gridCol>
              </a:tblGrid>
              <a:tr h="21491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597949"/>
                  </a:ext>
                </a:extLst>
              </a:tr>
              <a:tr h="43933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47506"/>
                  </a:ext>
                </a:extLst>
              </a:tr>
              <a:tr h="2820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308.251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308.251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288.771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906298"/>
                  </a:ext>
                </a:extLst>
              </a:tr>
              <a:tr h="214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237.861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237.861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236.235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53356"/>
                  </a:ext>
                </a:extLst>
              </a:tr>
              <a:tr h="214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63.409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46.208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848202"/>
                  </a:ext>
                </a:extLst>
              </a:tr>
              <a:tr h="214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31658"/>
                  </a:ext>
                </a:extLst>
              </a:tr>
              <a:tr h="214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744402"/>
                  </a:ext>
                </a:extLst>
              </a:tr>
              <a:tr h="214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153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71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4867" y="5949280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63" y="2174471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8863" y="1429895"/>
            <a:ext cx="80938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PROGRAMA: DIRECCIÓN DE ARQUITECTURA FET COVID-19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7EF35A-ED69-49B9-9562-6F734249C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384668"/>
              </p:ext>
            </p:extLst>
          </p:nvPr>
        </p:nvGraphicFramePr>
        <p:xfrm>
          <a:off x="554867" y="2650693"/>
          <a:ext cx="8057805" cy="2186321"/>
        </p:xfrm>
        <a:graphic>
          <a:graphicData uri="http://schemas.openxmlformats.org/drawingml/2006/table">
            <a:tbl>
              <a:tblPr/>
              <a:tblGrid>
                <a:gridCol w="807286">
                  <a:extLst>
                    <a:ext uri="{9D8B030D-6E8A-4147-A177-3AD203B41FA5}">
                      <a16:colId xmlns:a16="http://schemas.microsoft.com/office/drawing/2014/main" val="4226281564"/>
                    </a:ext>
                  </a:extLst>
                </a:gridCol>
                <a:gridCol w="298215">
                  <a:extLst>
                    <a:ext uri="{9D8B030D-6E8A-4147-A177-3AD203B41FA5}">
                      <a16:colId xmlns:a16="http://schemas.microsoft.com/office/drawing/2014/main" val="2900765555"/>
                    </a:ext>
                  </a:extLst>
                </a:gridCol>
                <a:gridCol w="298215">
                  <a:extLst>
                    <a:ext uri="{9D8B030D-6E8A-4147-A177-3AD203B41FA5}">
                      <a16:colId xmlns:a16="http://schemas.microsoft.com/office/drawing/2014/main" val="1206096142"/>
                    </a:ext>
                  </a:extLst>
                </a:gridCol>
                <a:gridCol w="2702001">
                  <a:extLst>
                    <a:ext uri="{9D8B030D-6E8A-4147-A177-3AD203B41FA5}">
                      <a16:colId xmlns:a16="http://schemas.microsoft.com/office/drawing/2014/main" val="2042389383"/>
                    </a:ext>
                  </a:extLst>
                </a:gridCol>
                <a:gridCol w="807286">
                  <a:extLst>
                    <a:ext uri="{9D8B030D-6E8A-4147-A177-3AD203B41FA5}">
                      <a16:colId xmlns:a16="http://schemas.microsoft.com/office/drawing/2014/main" val="4021285588"/>
                    </a:ext>
                  </a:extLst>
                </a:gridCol>
                <a:gridCol w="807286">
                  <a:extLst>
                    <a:ext uri="{9D8B030D-6E8A-4147-A177-3AD203B41FA5}">
                      <a16:colId xmlns:a16="http://schemas.microsoft.com/office/drawing/2014/main" val="3360058459"/>
                    </a:ext>
                  </a:extLst>
                </a:gridCol>
                <a:gridCol w="807286">
                  <a:extLst>
                    <a:ext uri="{9D8B030D-6E8A-4147-A177-3AD203B41FA5}">
                      <a16:colId xmlns:a16="http://schemas.microsoft.com/office/drawing/2014/main" val="2881696185"/>
                    </a:ext>
                  </a:extLst>
                </a:gridCol>
                <a:gridCol w="807286">
                  <a:extLst>
                    <a:ext uri="{9D8B030D-6E8A-4147-A177-3AD203B41FA5}">
                      <a16:colId xmlns:a16="http://schemas.microsoft.com/office/drawing/2014/main" val="1801680821"/>
                    </a:ext>
                  </a:extLst>
                </a:gridCol>
                <a:gridCol w="722944">
                  <a:extLst>
                    <a:ext uri="{9D8B030D-6E8A-4147-A177-3AD203B41FA5}">
                      <a16:colId xmlns:a16="http://schemas.microsoft.com/office/drawing/2014/main" val="3611594428"/>
                    </a:ext>
                  </a:extLst>
                </a:gridCol>
              </a:tblGrid>
              <a:tr h="19933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160649"/>
                  </a:ext>
                </a:extLst>
              </a:tr>
              <a:tr h="33003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594705"/>
                  </a:ext>
                </a:extLst>
              </a:tr>
              <a:tr h="261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2.098.236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2.098.236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1.898.704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66931"/>
                  </a:ext>
                </a:extLst>
              </a:tr>
              <a:tr h="2491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182.580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182.580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182.579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409647"/>
                  </a:ext>
                </a:extLst>
              </a:tr>
              <a:tr h="2491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85142"/>
                  </a:ext>
                </a:extLst>
              </a:tr>
              <a:tr h="2491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63389"/>
                  </a:ext>
                </a:extLst>
              </a:tr>
              <a:tr h="2491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540249"/>
                  </a:ext>
                </a:extLst>
              </a:tr>
              <a:tr h="19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1.897.736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1.897.736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1.698.403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35349"/>
                  </a:ext>
                </a:extLst>
              </a:tr>
              <a:tr h="1993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1.897.736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1.897.736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1.698.403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4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1041" y="141610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52F03-F775-4AB4-A3E9-A5A78C748C6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2499" y="2331124"/>
            <a:ext cx="8229600" cy="4027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8FFBFB1-DDD6-4BFF-A431-848CA6709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747"/>
              </p:ext>
            </p:extLst>
          </p:nvPr>
        </p:nvGraphicFramePr>
        <p:xfrm>
          <a:off x="528176" y="2331125"/>
          <a:ext cx="8078247" cy="402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53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4" y="5787200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472" y="210494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8864" y="1348985"/>
            <a:ext cx="80938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PROGRAMA: DIRECCIÓN DE OBRAS HIDRAULICAS FET COVID-19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B66902-7C45-407F-8791-2D3CAE812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197000"/>
              </p:ext>
            </p:extLst>
          </p:nvPr>
        </p:nvGraphicFramePr>
        <p:xfrm>
          <a:off x="518864" y="2613737"/>
          <a:ext cx="7996486" cy="2824138"/>
        </p:xfrm>
        <a:graphic>
          <a:graphicData uri="http://schemas.openxmlformats.org/drawingml/2006/table">
            <a:tbl>
              <a:tblPr/>
              <a:tblGrid>
                <a:gridCol w="801143">
                  <a:extLst>
                    <a:ext uri="{9D8B030D-6E8A-4147-A177-3AD203B41FA5}">
                      <a16:colId xmlns:a16="http://schemas.microsoft.com/office/drawing/2014/main" val="2252784890"/>
                    </a:ext>
                  </a:extLst>
                </a:gridCol>
                <a:gridCol w="295945">
                  <a:extLst>
                    <a:ext uri="{9D8B030D-6E8A-4147-A177-3AD203B41FA5}">
                      <a16:colId xmlns:a16="http://schemas.microsoft.com/office/drawing/2014/main" val="1949272568"/>
                    </a:ext>
                  </a:extLst>
                </a:gridCol>
                <a:gridCol w="295945">
                  <a:extLst>
                    <a:ext uri="{9D8B030D-6E8A-4147-A177-3AD203B41FA5}">
                      <a16:colId xmlns:a16="http://schemas.microsoft.com/office/drawing/2014/main" val="793309970"/>
                    </a:ext>
                  </a:extLst>
                </a:gridCol>
                <a:gridCol w="2681439">
                  <a:extLst>
                    <a:ext uri="{9D8B030D-6E8A-4147-A177-3AD203B41FA5}">
                      <a16:colId xmlns:a16="http://schemas.microsoft.com/office/drawing/2014/main" val="2270097812"/>
                    </a:ext>
                  </a:extLst>
                </a:gridCol>
                <a:gridCol w="801143">
                  <a:extLst>
                    <a:ext uri="{9D8B030D-6E8A-4147-A177-3AD203B41FA5}">
                      <a16:colId xmlns:a16="http://schemas.microsoft.com/office/drawing/2014/main" val="3386522317"/>
                    </a:ext>
                  </a:extLst>
                </a:gridCol>
                <a:gridCol w="801143">
                  <a:extLst>
                    <a:ext uri="{9D8B030D-6E8A-4147-A177-3AD203B41FA5}">
                      <a16:colId xmlns:a16="http://schemas.microsoft.com/office/drawing/2014/main" val="1575450362"/>
                    </a:ext>
                  </a:extLst>
                </a:gridCol>
                <a:gridCol w="801143">
                  <a:extLst>
                    <a:ext uri="{9D8B030D-6E8A-4147-A177-3AD203B41FA5}">
                      <a16:colId xmlns:a16="http://schemas.microsoft.com/office/drawing/2014/main" val="3226646649"/>
                    </a:ext>
                  </a:extLst>
                </a:gridCol>
                <a:gridCol w="801143">
                  <a:extLst>
                    <a:ext uri="{9D8B030D-6E8A-4147-A177-3AD203B41FA5}">
                      <a16:colId xmlns:a16="http://schemas.microsoft.com/office/drawing/2014/main" val="630785601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161096683"/>
                    </a:ext>
                  </a:extLst>
                </a:gridCol>
              </a:tblGrid>
              <a:tr h="21133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54782"/>
                  </a:ext>
                </a:extLst>
              </a:tr>
              <a:tr h="42016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37350"/>
                  </a:ext>
                </a:extLst>
              </a:tr>
              <a:tr h="2773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93.127.923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93.127.923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91.460.923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696122"/>
                  </a:ext>
                </a:extLst>
              </a:tr>
              <a:tr h="211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462.270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462.270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452.818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495579"/>
                  </a:ext>
                </a:extLst>
              </a:tr>
              <a:tr h="211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108.325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108.325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108.207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4549"/>
                  </a:ext>
                </a:extLst>
              </a:tr>
              <a:tr h="211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1.050.426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1.050.426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815.176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24526"/>
                  </a:ext>
                </a:extLst>
              </a:tr>
              <a:tr h="211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10.739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095316"/>
                  </a:ext>
                </a:extLst>
              </a:tr>
              <a:tr h="211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787.305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69613"/>
                  </a:ext>
                </a:extLst>
              </a:tr>
              <a:tr h="211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17.132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844732"/>
                  </a:ext>
                </a:extLst>
              </a:tr>
              <a:tr h="211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91.506.902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91.506.902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90.084.722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532262"/>
                  </a:ext>
                </a:extLst>
              </a:tr>
              <a:tr h="211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133.196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133.196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127.478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95,7%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927889"/>
                  </a:ext>
                </a:extLst>
              </a:tr>
              <a:tr h="224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91.373.706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91.373.706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89.957.244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32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191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5937" y="5910707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64" y="2233421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8904" y="1457342"/>
            <a:ext cx="80938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PROGRAMA: DIRECCIÓN DE VIALIDAD FET COVID-19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D726888-5A63-423F-81F9-D541CE024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516922"/>
              </p:ext>
            </p:extLst>
          </p:nvPr>
        </p:nvGraphicFramePr>
        <p:xfrm>
          <a:off x="590872" y="2636912"/>
          <a:ext cx="8021845" cy="2880316"/>
        </p:xfrm>
        <a:graphic>
          <a:graphicData uri="http://schemas.openxmlformats.org/drawingml/2006/table">
            <a:tbl>
              <a:tblPr/>
              <a:tblGrid>
                <a:gridCol w="803684">
                  <a:extLst>
                    <a:ext uri="{9D8B030D-6E8A-4147-A177-3AD203B41FA5}">
                      <a16:colId xmlns:a16="http://schemas.microsoft.com/office/drawing/2014/main" val="2291404442"/>
                    </a:ext>
                  </a:extLst>
                </a:gridCol>
                <a:gridCol w="296883">
                  <a:extLst>
                    <a:ext uri="{9D8B030D-6E8A-4147-A177-3AD203B41FA5}">
                      <a16:colId xmlns:a16="http://schemas.microsoft.com/office/drawing/2014/main" val="1446130872"/>
                    </a:ext>
                  </a:extLst>
                </a:gridCol>
                <a:gridCol w="296883">
                  <a:extLst>
                    <a:ext uri="{9D8B030D-6E8A-4147-A177-3AD203B41FA5}">
                      <a16:colId xmlns:a16="http://schemas.microsoft.com/office/drawing/2014/main" val="988196826"/>
                    </a:ext>
                  </a:extLst>
                </a:gridCol>
                <a:gridCol w="2689942">
                  <a:extLst>
                    <a:ext uri="{9D8B030D-6E8A-4147-A177-3AD203B41FA5}">
                      <a16:colId xmlns:a16="http://schemas.microsoft.com/office/drawing/2014/main" val="4255936067"/>
                    </a:ext>
                  </a:extLst>
                </a:gridCol>
                <a:gridCol w="803684">
                  <a:extLst>
                    <a:ext uri="{9D8B030D-6E8A-4147-A177-3AD203B41FA5}">
                      <a16:colId xmlns:a16="http://schemas.microsoft.com/office/drawing/2014/main" val="426609784"/>
                    </a:ext>
                  </a:extLst>
                </a:gridCol>
                <a:gridCol w="803684">
                  <a:extLst>
                    <a:ext uri="{9D8B030D-6E8A-4147-A177-3AD203B41FA5}">
                      <a16:colId xmlns:a16="http://schemas.microsoft.com/office/drawing/2014/main" val="3109805863"/>
                    </a:ext>
                  </a:extLst>
                </a:gridCol>
                <a:gridCol w="803684">
                  <a:extLst>
                    <a:ext uri="{9D8B030D-6E8A-4147-A177-3AD203B41FA5}">
                      <a16:colId xmlns:a16="http://schemas.microsoft.com/office/drawing/2014/main" val="2478802943"/>
                    </a:ext>
                  </a:extLst>
                </a:gridCol>
                <a:gridCol w="803684">
                  <a:extLst>
                    <a:ext uri="{9D8B030D-6E8A-4147-A177-3AD203B41FA5}">
                      <a16:colId xmlns:a16="http://schemas.microsoft.com/office/drawing/2014/main" val="1530147524"/>
                    </a:ext>
                  </a:extLst>
                </a:gridCol>
                <a:gridCol w="719717">
                  <a:extLst>
                    <a:ext uri="{9D8B030D-6E8A-4147-A177-3AD203B41FA5}">
                      <a16:colId xmlns:a16="http://schemas.microsoft.com/office/drawing/2014/main" val="829033686"/>
                    </a:ext>
                  </a:extLst>
                </a:gridCol>
              </a:tblGrid>
              <a:tr h="20461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802088"/>
                  </a:ext>
                </a:extLst>
              </a:tr>
              <a:tr h="34816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76006"/>
                  </a:ext>
                </a:extLst>
              </a:tr>
              <a:tr h="2685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351.880.553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351.880.553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347.255.492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97175"/>
                  </a:ext>
                </a:extLst>
              </a:tr>
              <a:tr h="204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3.101.094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3.101.094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3.063.935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40772"/>
                  </a:ext>
                </a:extLst>
              </a:tr>
              <a:tr h="204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599.583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599.583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592.070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62703"/>
                  </a:ext>
                </a:extLst>
              </a:tr>
              <a:tr h="204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9.008.131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9.008.131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8.708.695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44098"/>
                  </a:ext>
                </a:extLst>
              </a:tr>
              <a:tr h="204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977.605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977.605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773.498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41761"/>
                  </a:ext>
                </a:extLst>
              </a:tr>
              <a:tr h="204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50.160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50.160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48.966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69556"/>
                  </a:ext>
                </a:extLst>
              </a:tr>
              <a:tr h="204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7.774.802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7.774.802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7.695.011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27162"/>
                  </a:ext>
                </a:extLst>
              </a:tr>
              <a:tr h="204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205.564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205.564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191.220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52806"/>
                  </a:ext>
                </a:extLst>
              </a:tr>
              <a:tr h="204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339.171.745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339.171.745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334.890.792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379704"/>
                  </a:ext>
                </a:extLst>
              </a:tr>
              <a:tr h="204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53342"/>
                  </a:ext>
                </a:extLst>
              </a:tr>
              <a:tr h="2174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339.171.550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339.171.550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334.890.618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44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498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2920" y="5406131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616" y="2117107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2920" y="1433730"/>
            <a:ext cx="80938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PROGRAMA: DIRECCIÓN DE OBRAS PORTUARIAS FET COVID-19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47B074-F644-4A04-8F81-246B92BC2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12781"/>
              </p:ext>
            </p:extLst>
          </p:nvPr>
        </p:nvGraphicFramePr>
        <p:xfrm>
          <a:off x="542920" y="2564904"/>
          <a:ext cx="7972432" cy="2520281"/>
        </p:xfrm>
        <a:graphic>
          <a:graphicData uri="http://schemas.openxmlformats.org/drawingml/2006/table">
            <a:tbl>
              <a:tblPr/>
              <a:tblGrid>
                <a:gridCol w="798733">
                  <a:extLst>
                    <a:ext uri="{9D8B030D-6E8A-4147-A177-3AD203B41FA5}">
                      <a16:colId xmlns:a16="http://schemas.microsoft.com/office/drawing/2014/main" val="1607676860"/>
                    </a:ext>
                  </a:extLst>
                </a:gridCol>
                <a:gridCol w="295055">
                  <a:extLst>
                    <a:ext uri="{9D8B030D-6E8A-4147-A177-3AD203B41FA5}">
                      <a16:colId xmlns:a16="http://schemas.microsoft.com/office/drawing/2014/main" val="2267835689"/>
                    </a:ext>
                  </a:extLst>
                </a:gridCol>
                <a:gridCol w="295055">
                  <a:extLst>
                    <a:ext uri="{9D8B030D-6E8A-4147-A177-3AD203B41FA5}">
                      <a16:colId xmlns:a16="http://schemas.microsoft.com/office/drawing/2014/main" val="3083183584"/>
                    </a:ext>
                  </a:extLst>
                </a:gridCol>
                <a:gridCol w="2673373">
                  <a:extLst>
                    <a:ext uri="{9D8B030D-6E8A-4147-A177-3AD203B41FA5}">
                      <a16:colId xmlns:a16="http://schemas.microsoft.com/office/drawing/2014/main" val="2821931324"/>
                    </a:ext>
                  </a:extLst>
                </a:gridCol>
                <a:gridCol w="798733">
                  <a:extLst>
                    <a:ext uri="{9D8B030D-6E8A-4147-A177-3AD203B41FA5}">
                      <a16:colId xmlns:a16="http://schemas.microsoft.com/office/drawing/2014/main" val="402507957"/>
                    </a:ext>
                  </a:extLst>
                </a:gridCol>
                <a:gridCol w="798733">
                  <a:extLst>
                    <a:ext uri="{9D8B030D-6E8A-4147-A177-3AD203B41FA5}">
                      <a16:colId xmlns:a16="http://schemas.microsoft.com/office/drawing/2014/main" val="1501222731"/>
                    </a:ext>
                  </a:extLst>
                </a:gridCol>
                <a:gridCol w="798733">
                  <a:extLst>
                    <a:ext uri="{9D8B030D-6E8A-4147-A177-3AD203B41FA5}">
                      <a16:colId xmlns:a16="http://schemas.microsoft.com/office/drawing/2014/main" val="4105730800"/>
                    </a:ext>
                  </a:extLst>
                </a:gridCol>
                <a:gridCol w="798733">
                  <a:extLst>
                    <a:ext uri="{9D8B030D-6E8A-4147-A177-3AD203B41FA5}">
                      <a16:colId xmlns:a16="http://schemas.microsoft.com/office/drawing/2014/main" val="4132021639"/>
                    </a:ext>
                  </a:extLst>
                </a:gridCol>
                <a:gridCol w="715284">
                  <a:extLst>
                    <a:ext uri="{9D8B030D-6E8A-4147-A177-3AD203B41FA5}">
                      <a16:colId xmlns:a16="http://schemas.microsoft.com/office/drawing/2014/main" val="3958825392"/>
                    </a:ext>
                  </a:extLst>
                </a:gridCol>
              </a:tblGrid>
              <a:tr h="23349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60528"/>
                  </a:ext>
                </a:extLst>
              </a:tr>
              <a:tr h="34589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031453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10.302.318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10.302.318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10.265.217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17949"/>
                  </a:ext>
                </a:extLst>
              </a:tr>
              <a:tr h="233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298.997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298.997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297.261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423005"/>
                  </a:ext>
                </a:extLst>
              </a:tr>
              <a:tr h="233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33.126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33.126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32.716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33550"/>
                  </a:ext>
                </a:extLst>
              </a:tr>
              <a:tr h="233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18.614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915940"/>
                  </a:ext>
                </a:extLst>
              </a:tr>
              <a:tr h="233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70941"/>
                  </a:ext>
                </a:extLst>
              </a:tr>
              <a:tr h="233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49411"/>
                  </a:ext>
                </a:extLst>
              </a:tr>
              <a:tr h="233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9.951.577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9.951.577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9.916.626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112587"/>
                  </a:ext>
                </a:extLst>
              </a:tr>
              <a:tr h="233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9.951.577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9.951.577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9.916.626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19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133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4" y="6246439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332" y="233282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8864" y="1490074"/>
            <a:ext cx="80938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PROGRAMA: DIRECCIÓN DE AEROPUERTOS FET COVID-19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221A706-AE76-43C8-A723-946AD0D76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5608"/>
              </p:ext>
            </p:extLst>
          </p:nvPr>
        </p:nvGraphicFramePr>
        <p:xfrm>
          <a:off x="518864" y="2731708"/>
          <a:ext cx="8093813" cy="2624031"/>
        </p:xfrm>
        <a:graphic>
          <a:graphicData uri="http://schemas.openxmlformats.org/drawingml/2006/table">
            <a:tbl>
              <a:tblPr/>
              <a:tblGrid>
                <a:gridCol w="810894">
                  <a:extLst>
                    <a:ext uri="{9D8B030D-6E8A-4147-A177-3AD203B41FA5}">
                      <a16:colId xmlns:a16="http://schemas.microsoft.com/office/drawing/2014/main" val="4191819406"/>
                    </a:ext>
                  </a:extLst>
                </a:gridCol>
                <a:gridCol w="299547">
                  <a:extLst>
                    <a:ext uri="{9D8B030D-6E8A-4147-A177-3AD203B41FA5}">
                      <a16:colId xmlns:a16="http://schemas.microsoft.com/office/drawing/2014/main" val="2559078549"/>
                    </a:ext>
                  </a:extLst>
                </a:gridCol>
                <a:gridCol w="299547">
                  <a:extLst>
                    <a:ext uri="{9D8B030D-6E8A-4147-A177-3AD203B41FA5}">
                      <a16:colId xmlns:a16="http://schemas.microsoft.com/office/drawing/2014/main" val="119159008"/>
                    </a:ext>
                  </a:extLst>
                </a:gridCol>
                <a:gridCol w="2714075">
                  <a:extLst>
                    <a:ext uri="{9D8B030D-6E8A-4147-A177-3AD203B41FA5}">
                      <a16:colId xmlns:a16="http://schemas.microsoft.com/office/drawing/2014/main" val="2010713066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1910830814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691596718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3753615043"/>
                    </a:ext>
                  </a:extLst>
                </a:gridCol>
                <a:gridCol w="810894">
                  <a:extLst>
                    <a:ext uri="{9D8B030D-6E8A-4147-A177-3AD203B41FA5}">
                      <a16:colId xmlns:a16="http://schemas.microsoft.com/office/drawing/2014/main" val="4204704055"/>
                    </a:ext>
                  </a:extLst>
                </a:gridCol>
                <a:gridCol w="726174">
                  <a:extLst>
                    <a:ext uri="{9D8B030D-6E8A-4147-A177-3AD203B41FA5}">
                      <a16:colId xmlns:a16="http://schemas.microsoft.com/office/drawing/2014/main" val="178719131"/>
                    </a:ext>
                  </a:extLst>
                </a:gridCol>
              </a:tblGrid>
              <a:tr h="22236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222020"/>
                  </a:ext>
                </a:extLst>
              </a:tr>
              <a:tr h="33091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50390"/>
                  </a:ext>
                </a:extLst>
              </a:tr>
              <a:tr h="291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50.068.480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50.068.480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49.327.435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817347"/>
                  </a:ext>
                </a:extLst>
              </a:tr>
              <a:tr h="222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402.997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402.997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398.503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44778"/>
                  </a:ext>
                </a:extLst>
              </a:tr>
              <a:tr h="222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52.842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52.842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51.958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57448"/>
                  </a:ext>
                </a:extLst>
              </a:tr>
              <a:tr h="222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17.310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75017"/>
                  </a:ext>
                </a:extLst>
              </a:tr>
              <a:tr h="222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659520"/>
                  </a:ext>
                </a:extLst>
              </a:tr>
              <a:tr h="222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69996"/>
                  </a:ext>
                </a:extLst>
              </a:tr>
              <a:tr h="222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49.594.023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49.594.023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48.859.664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718544"/>
                  </a:ext>
                </a:extLst>
              </a:tr>
              <a:tr h="222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925.468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925.468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924.136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84564"/>
                  </a:ext>
                </a:extLst>
              </a:tr>
              <a:tr h="222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48.668.555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48.668.555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47.935.528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521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58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7054" y="5544880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0789" y="2537027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8856" y="1682052"/>
            <a:ext cx="80938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PROGRAMA: DIRECCIÓN DE PLANEAMIENTO FET COVID-19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6DB006-0E2E-4B5B-AE05-EA9918F86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42153"/>
              </p:ext>
            </p:extLst>
          </p:nvPr>
        </p:nvGraphicFramePr>
        <p:xfrm>
          <a:off x="645791" y="2924944"/>
          <a:ext cx="7869562" cy="2187958"/>
        </p:xfrm>
        <a:graphic>
          <a:graphicData uri="http://schemas.openxmlformats.org/drawingml/2006/table">
            <a:tbl>
              <a:tblPr/>
              <a:tblGrid>
                <a:gridCol w="788427">
                  <a:extLst>
                    <a:ext uri="{9D8B030D-6E8A-4147-A177-3AD203B41FA5}">
                      <a16:colId xmlns:a16="http://schemas.microsoft.com/office/drawing/2014/main" val="207789948"/>
                    </a:ext>
                  </a:extLst>
                </a:gridCol>
                <a:gridCol w="291248">
                  <a:extLst>
                    <a:ext uri="{9D8B030D-6E8A-4147-A177-3AD203B41FA5}">
                      <a16:colId xmlns:a16="http://schemas.microsoft.com/office/drawing/2014/main" val="1007551785"/>
                    </a:ext>
                  </a:extLst>
                </a:gridCol>
                <a:gridCol w="291248">
                  <a:extLst>
                    <a:ext uri="{9D8B030D-6E8A-4147-A177-3AD203B41FA5}">
                      <a16:colId xmlns:a16="http://schemas.microsoft.com/office/drawing/2014/main" val="4137881912"/>
                    </a:ext>
                  </a:extLst>
                </a:gridCol>
                <a:gridCol w="2638877">
                  <a:extLst>
                    <a:ext uri="{9D8B030D-6E8A-4147-A177-3AD203B41FA5}">
                      <a16:colId xmlns:a16="http://schemas.microsoft.com/office/drawing/2014/main" val="1992476619"/>
                    </a:ext>
                  </a:extLst>
                </a:gridCol>
                <a:gridCol w="788427">
                  <a:extLst>
                    <a:ext uri="{9D8B030D-6E8A-4147-A177-3AD203B41FA5}">
                      <a16:colId xmlns:a16="http://schemas.microsoft.com/office/drawing/2014/main" val="889018469"/>
                    </a:ext>
                  </a:extLst>
                </a:gridCol>
                <a:gridCol w="788427">
                  <a:extLst>
                    <a:ext uri="{9D8B030D-6E8A-4147-A177-3AD203B41FA5}">
                      <a16:colId xmlns:a16="http://schemas.microsoft.com/office/drawing/2014/main" val="2091610400"/>
                    </a:ext>
                  </a:extLst>
                </a:gridCol>
                <a:gridCol w="788427">
                  <a:extLst>
                    <a:ext uri="{9D8B030D-6E8A-4147-A177-3AD203B41FA5}">
                      <a16:colId xmlns:a16="http://schemas.microsoft.com/office/drawing/2014/main" val="4029128373"/>
                    </a:ext>
                  </a:extLst>
                </a:gridCol>
                <a:gridCol w="788427">
                  <a:extLst>
                    <a:ext uri="{9D8B030D-6E8A-4147-A177-3AD203B41FA5}">
                      <a16:colId xmlns:a16="http://schemas.microsoft.com/office/drawing/2014/main" val="3393379902"/>
                    </a:ext>
                  </a:extLst>
                </a:gridCol>
                <a:gridCol w="706054">
                  <a:extLst>
                    <a:ext uri="{9D8B030D-6E8A-4147-A177-3AD203B41FA5}">
                      <a16:colId xmlns:a16="http://schemas.microsoft.com/office/drawing/2014/main" val="2710729646"/>
                    </a:ext>
                  </a:extLst>
                </a:gridCol>
              </a:tblGrid>
              <a:tr h="26040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22096"/>
                  </a:ext>
                </a:extLst>
              </a:tr>
              <a:tr h="17164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185987"/>
                  </a:ext>
                </a:extLst>
              </a:tr>
              <a:tr h="3417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91.033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91.033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90.457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621444"/>
                  </a:ext>
                </a:extLst>
              </a:tr>
              <a:tr h="260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62.915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62.915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62.494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207970"/>
                  </a:ext>
                </a:extLst>
              </a:tr>
              <a:tr h="260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742044"/>
                  </a:ext>
                </a:extLst>
              </a:tr>
              <a:tr h="260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00980"/>
                  </a:ext>
                </a:extLst>
              </a:tr>
              <a:tr h="260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755104"/>
                  </a:ext>
                </a:extLst>
              </a:tr>
              <a:tr h="260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5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338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3" y="5015136"/>
            <a:ext cx="7906650" cy="24155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64" y="2400988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8864" y="1554611"/>
            <a:ext cx="80938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PROGRAMA: AGUA POTABLE RURAL FET COVID-19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842FCD-C491-4E83-B4A9-F02D6CE83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81509"/>
              </p:ext>
            </p:extLst>
          </p:nvPr>
        </p:nvGraphicFramePr>
        <p:xfrm>
          <a:off x="608702" y="2852936"/>
          <a:ext cx="7906651" cy="1728192"/>
        </p:xfrm>
        <a:graphic>
          <a:graphicData uri="http://schemas.openxmlformats.org/drawingml/2006/table">
            <a:tbl>
              <a:tblPr/>
              <a:tblGrid>
                <a:gridCol w="792143">
                  <a:extLst>
                    <a:ext uri="{9D8B030D-6E8A-4147-A177-3AD203B41FA5}">
                      <a16:colId xmlns:a16="http://schemas.microsoft.com/office/drawing/2014/main" val="725769969"/>
                    </a:ext>
                  </a:extLst>
                </a:gridCol>
                <a:gridCol w="292620">
                  <a:extLst>
                    <a:ext uri="{9D8B030D-6E8A-4147-A177-3AD203B41FA5}">
                      <a16:colId xmlns:a16="http://schemas.microsoft.com/office/drawing/2014/main" val="3445605552"/>
                    </a:ext>
                  </a:extLst>
                </a:gridCol>
                <a:gridCol w="292620">
                  <a:extLst>
                    <a:ext uri="{9D8B030D-6E8A-4147-A177-3AD203B41FA5}">
                      <a16:colId xmlns:a16="http://schemas.microsoft.com/office/drawing/2014/main" val="684757673"/>
                    </a:ext>
                  </a:extLst>
                </a:gridCol>
                <a:gridCol w="2651314">
                  <a:extLst>
                    <a:ext uri="{9D8B030D-6E8A-4147-A177-3AD203B41FA5}">
                      <a16:colId xmlns:a16="http://schemas.microsoft.com/office/drawing/2014/main" val="3532924717"/>
                    </a:ext>
                  </a:extLst>
                </a:gridCol>
                <a:gridCol w="792143">
                  <a:extLst>
                    <a:ext uri="{9D8B030D-6E8A-4147-A177-3AD203B41FA5}">
                      <a16:colId xmlns:a16="http://schemas.microsoft.com/office/drawing/2014/main" val="3740143746"/>
                    </a:ext>
                  </a:extLst>
                </a:gridCol>
                <a:gridCol w="792143">
                  <a:extLst>
                    <a:ext uri="{9D8B030D-6E8A-4147-A177-3AD203B41FA5}">
                      <a16:colId xmlns:a16="http://schemas.microsoft.com/office/drawing/2014/main" val="3343998236"/>
                    </a:ext>
                  </a:extLst>
                </a:gridCol>
                <a:gridCol w="792143">
                  <a:extLst>
                    <a:ext uri="{9D8B030D-6E8A-4147-A177-3AD203B41FA5}">
                      <a16:colId xmlns:a16="http://schemas.microsoft.com/office/drawing/2014/main" val="2953542847"/>
                    </a:ext>
                  </a:extLst>
                </a:gridCol>
                <a:gridCol w="792143">
                  <a:extLst>
                    <a:ext uri="{9D8B030D-6E8A-4147-A177-3AD203B41FA5}">
                      <a16:colId xmlns:a16="http://schemas.microsoft.com/office/drawing/2014/main" val="3330286752"/>
                    </a:ext>
                  </a:extLst>
                </a:gridCol>
                <a:gridCol w="709382">
                  <a:extLst>
                    <a:ext uri="{9D8B030D-6E8A-4147-A177-3AD203B41FA5}">
                      <a16:colId xmlns:a16="http://schemas.microsoft.com/office/drawing/2014/main" val="1840125256"/>
                    </a:ext>
                  </a:extLst>
                </a:gridCol>
              </a:tblGrid>
              <a:tr h="32723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82229"/>
                  </a:ext>
                </a:extLst>
              </a:tr>
              <a:tr h="31700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17102"/>
                  </a:ext>
                </a:extLst>
              </a:tr>
              <a:tr h="4294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61.526.700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61.526.700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59.542.248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02278"/>
                  </a:ext>
                </a:extLst>
              </a:tr>
              <a:tr h="327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61.526.700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61.526.700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59.542.248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53023"/>
                  </a:ext>
                </a:extLst>
              </a:tr>
              <a:tr h="3272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61.526.700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61.526.700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59.542.248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08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21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5998" y="6624614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2656" y="206548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89523" y="1248879"/>
            <a:ext cx="816793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03. PROGRAMA 01: DIRECCIÓN GENERAL DE CONCESIONES DE OBRAS PÚBLICAS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DCB988-2BE1-4E1D-B2F8-1DF4B068C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97308"/>
              </p:ext>
            </p:extLst>
          </p:nvPr>
        </p:nvGraphicFramePr>
        <p:xfrm>
          <a:off x="502657" y="2313863"/>
          <a:ext cx="8165344" cy="4351345"/>
        </p:xfrm>
        <a:graphic>
          <a:graphicData uri="http://schemas.openxmlformats.org/drawingml/2006/table">
            <a:tbl>
              <a:tblPr/>
              <a:tblGrid>
                <a:gridCol w="825466">
                  <a:extLst>
                    <a:ext uri="{9D8B030D-6E8A-4147-A177-3AD203B41FA5}">
                      <a16:colId xmlns:a16="http://schemas.microsoft.com/office/drawing/2014/main" val="2537244679"/>
                    </a:ext>
                  </a:extLst>
                </a:gridCol>
                <a:gridCol w="304930">
                  <a:extLst>
                    <a:ext uri="{9D8B030D-6E8A-4147-A177-3AD203B41FA5}">
                      <a16:colId xmlns:a16="http://schemas.microsoft.com/office/drawing/2014/main" val="2621695289"/>
                    </a:ext>
                  </a:extLst>
                </a:gridCol>
                <a:gridCol w="304930">
                  <a:extLst>
                    <a:ext uri="{9D8B030D-6E8A-4147-A177-3AD203B41FA5}">
                      <a16:colId xmlns:a16="http://schemas.microsoft.com/office/drawing/2014/main" val="833432513"/>
                    </a:ext>
                  </a:extLst>
                </a:gridCol>
                <a:gridCol w="2688929">
                  <a:extLst>
                    <a:ext uri="{9D8B030D-6E8A-4147-A177-3AD203B41FA5}">
                      <a16:colId xmlns:a16="http://schemas.microsoft.com/office/drawing/2014/main" val="1826710802"/>
                    </a:ext>
                  </a:extLst>
                </a:gridCol>
                <a:gridCol w="825466">
                  <a:extLst>
                    <a:ext uri="{9D8B030D-6E8A-4147-A177-3AD203B41FA5}">
                      <a16:colId xmlns:a16="http://schemas.microsoft.com/office/drawing/2014/main" val="3936112477"/>
                    </a:ext>
                  </a:extLst>
                </a:gridCol>
                <a:gridCol w="825466">
                  <a:extLst>
                    <a:ext uri="{9D8B030D-6E8A-4147-A177-3AD203B41FA5}">
                      <a16:colId xmlns:a16="http://schemas.microsoft.com/office/drawing/2014/main" val="1597221626"/>
                    </a:ext>
                  </a:extLst>
                </a:gridCol>
                <a:gridCol w="825466">
                  <a:extLst>
                    <a:ext uri="{9D8B030D-6E8A-4147-A177-3AD203B41FA5}">
                      <a16:colId xmlns:a16="http://schemas.microsoft.com/office/drawing/2014/main" val="90784039"/>
                    </a:ext>
                  </a:extLst>
                </a:gridCol>
                <a:gridCol w="825466">
                  <a:extLst>
                    <a:ext uri="{9D8B030D-6E8A-4147-A177-3AD203B41FA5}">
                      <a16:colId xmlns:a16="http://schemas.microsoft.com/office/drawing/2014/main" val="140808310"/>
                    </a:ext>
                  </a:extLst>
                </a:gridCol>
                <a:gridCol w="739225">
                  <a:extLst>
                    <a:ext uri="{9D8B030D-6E8A-4147-A177-3AD203B41FA5}">
                      <a16:colId xmlns:a16="http://schemas.microsoft.com/office/drawing/2014/main" val="3465877354"/>
                    </a:ext>
                  </a:extLst>
                </a:gridCol>
              </a:tblGrid>
              <a:tr h="14813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258" marR="9258" marT="9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258" marR="9258" marT="92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594898"/>
                  </a:ext>
                </a:extLst>
              </a:tr>
              <a:tr h="45365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79350"/>
                  </a:ext>
                </a:extLst>
              </a:tr>
              <a:tr h="194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823.721.774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846.667.707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22.945.933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818.534.221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7427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11.736.865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12.239.953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503.088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12.207.540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87890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966.699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956.229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-10.470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956.212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222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27.139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93176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723.052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686.488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-36.564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635.786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70833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723.052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686.488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-36.564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635.786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80498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Concesiones 2020-2022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723.052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686.488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-36.564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635.786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35284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57243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111.255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111.255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74468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96029"/>
                  </a:ext>
                </a:extLst>
              </a:tr>
              <a:tr h="296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876098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34.888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71.452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36.564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67.791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261806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128698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17.228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31.660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30.932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65637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17.660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27.784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045760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109.051.279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23.346.337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-85.704.942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90741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109.051.279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23.346.337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-85.704.942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285189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307.696.463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392.126.119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84.429.656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387.436.870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60786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307.696.463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392.126.119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84.429.656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387.436.870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05356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393.501.528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393.501.528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393.500.423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36158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393.501.528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393.501.528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393.500.423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215446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- I.V.A. Concesiones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393.501.528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393.501.528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393.500.423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38384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23.591.208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23.590.208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23.591.205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53959"/>
                  </a:ext>
                </a:extLst>
              </a:tr>
              <a:tr h="1481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9.999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8" marR="9258" marT="9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258" marR="9258" marT="9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31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407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6001" y="5110395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1" y="2457836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4317" y="1400701"/>
            <a:ext cx="816793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03. PROGRAMA: DIRECCIÓN GENERAL DE CONCESIONES DE OBRAS PÚBLICAS FET COVID-19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08E531-5B4E-423B-ACFC-13397244A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38863"/>
              </p:ext>
            </p:extLst>
          </p:nvPr>
        </p:nvGraphicFramePr>
        <p:xfrm>
          <a:off x="539551" y="2852936"/>
          <a:ext cx="8082702" cy="1573894"/>
        </p:xfrm>
        <a:graphic>
          <a:graphicData uri="http://schemas.openxmlformats.org/drawingml/2006/table">
            <a:tbl>
              <a:tblPr/>
              <a:tblGrid>
                <a:gridCol w="817112">
                  <a:extLst>
                    <a:ext uri="{9D8B030D-6E8A-4147-A177-3AD203B41FA5}">
                      <a16:colId xmlns:a16="http://schemas.microsoft.com/office/drawing/2014/main" val="112262819"/>
                    </a:ext>
                  </a:extLst>
                </a:gridCol>
                <a:gridCol w="301843">
                  <a:extLst>
                    <a:ext uri="{9D8B030D-6E8A-4147-A177-3AD203B41FA5}">
                      <a16:colId xmlns:a16="http://schemas.microsoft.com/office/drawing/2014/main" val="2962195030"/>
                    </a:ext>
                  </a:extLst>
                </a:gridCol>
                <a:gridCol w="301843">
                  <a:extLst>
                    <a:ext uri="{9D8B030D-6E8A-4147-A177-3AD203B41FA5}">
                      <a16:colId xmlns:a16="http://schemas.microsoft.com/office/drawing/2014/main" val="2095462766"/>
                    </a:ext>
                  </a:extLst>
                </a:gridCol>
                <a:gridCol w="2661714">
                  <a:extLst>
                    <a:ext uri="{9D8B030D-6E8A-4147-A177-3AD203B41FA5}">
                      <a16:colId xmlns:a16="http://schemas.microsoft.com/office/drawing/2014/main" val="2793037245"/>
                    </a:ext>
                  </a:extLst>
                </a:gridCol>
                <a:gridCol w="817112">
                  <a:extLst>
                    <a:ext uri="{9D8B030D-6E8A-4147-A177-3AD203B41FA5}">
                      <a16:colId xmlns:a16="http://schemas.microsoft.com/office/drawing/2014/main" val="1457284147"/>
                    </a:ext>
                  </a:extLst>
                </a:gridCol>
                <a:gridCol w="817112">
                  <a:extLst>
                    <a:ext uri="{9D8B030D-6E8A-4147-A177-3AD203B41FA5}">
                      <a16:colId xmlns:a16="http://schemas.microsoft.com/office/drawing/2014/main" val="3006270100"/>
                    </a:ext>
                  </a:extLst>
                </a:gridCol>
                <a:gridCol w="817112">
                  <a:extLst>
                    <a:ext uri="{9D8B030D-6E8A-4147-A177-3AD203B41FA5}">
                      <a16:colId xmlns:a16="http://schemas.microsoft.com/office/drawing/2014/main" val="2478179528"/>
                    </a:ext>
                  </a:extLst>
                </a:gridCol>
                <a:gridCol w="817112">
                  <a:extLst>
                    <a:ext uri="{9D8B030D-6E8A-4147-A177-3AD203B41FA5}">
                      <a16:colId xmlns:a16="http://schemas.microsoft.com/office/drawing/2014/main" val="1509794883"/>
                    </a:ext>
                  </a:extLst>
                </a:gridCol>
                <a:gridCol w="731742">
                  <a:extLst>
                    <a:ext uri="{9D8B030D-6E8A-4147-A177-3AD203B41FA5}">
                      <a16:colId xmlns:a16="http://schemas.microsoft.com/office/drawing/2014/main" val="841430077"/>
                    </a:ext>
                  </a:extLst>
                </a:gridCol>
              </a:tblGrid>
              <a:tr h="29914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632574"/>
                  </a:ext>
                </a:extLst>
              </a:tr>
              <a:tr h="20491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7373"/>
                  </a:ext>
                </a:extLst>
              </a:tr>
              <a:tr h="392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031371"/>
                  </a:ext>
                </a:extLst>
              </a:tr>
              <a:tr h="299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71776"/>
                  </a:ext>
                </a:extLst>
              </a:tr>
              <a:tr h="2991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45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6002" y="6429001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995670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76002" y="1372459"/>
            <a:ext cx="82107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FAA60AF-F02D-4E78-B977-93C74F023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33965"/>
              </p:ext>
            </p:extLst>
          </p:nvPr>
        </p:nvGraphicFramePr>
        <p:xfrm>
          <a:off x="476003" y="2291329"/>
          <a:ext cx="8210795" cy="3981093"/>
        </p:xfrm>
        <a:graphic>
          <a:graphicData uri="http://schemas.openxmlformats.org/drawingml/2006/table">
            <a:tbl>
              <a:tblPr/>
              <a:tblGrid>
                <a:gridCol w="822614">
                  <a:extLst>
                    <a:ext uri="{9D8B030D-6E8A-4147-A177-3AD203B41FA5}">
                      <a16:colId xmlns:a16="http://schemas.microsoft.com/office/drawing/2014/main" val="592162533"/>
                    </a:ext>
                  </a:extLst>
                </a:gridCol>
                <a:gridCol w="303876">
                  <a:extLst>
                    <a:ext uri="{9D8B030D-6E8A-4147-A177-3AD203B41FA5}">
                      <a16:colId xmlns:a16="http://schemas.microsoft.com/office/drawing/2014/main" val="3714654124"/>
                    </a:ext>
                  </a:extLst>
                </a:gridCol>
                <a:gridCol w="303876">
                  <a:extLst>
                    <a:ext uri="{9D8B030D-6E8A-4147-A177-3AD203B41FA5}">
                      <a16:colId xmlns:a16="http://schemas.microsoft.com/office/drawing/2014/main" val="270580890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685863827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2802462072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4025133576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1439033603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3948115003"/>
                    </a:ext>
                  </a:extLst>
                </a:gridCol>
                <a:gridCol w="736669">
                  <a:extLst>
                    <a:ext uri="{9D8B030D-6E8A-4147-A177-3AD203B41FA5}">
                      <a16:colId xmlns:a16="http://schemas.microsoft.com/office/drawing/2014/main" val="2423753437"/>
                    </a:ext>
                  </a:extLst>
                </a:gridCol>
              </a:tblGrid>
              <a:tr h="15094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512930"/>
                  </a:ext>
                </a:extLst>
              </a:tr>
              <a:tr h="46225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948570"/>
                  </a:ext>
                </a:extLst>
              </a:tr>
              <a:tr h="1981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31.091.601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28.523.237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-2.568.364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24.435.702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32499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14.174.761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14.828.914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654.153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14.824.911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4178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1.146.295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1.774.774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628.479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1.750.378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29885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306.415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306.415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303.303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43989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306.415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306.415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303.303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72886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138.465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138.465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00409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138.465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138.465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118788"/>
                  </a:ext>
                </a:extLst>
              </a:tr>
              <a:tr h="301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Aguas para Zonas Aridas y Semiáridas de América Latina y el Caribe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138.465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138.465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363559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170.401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170.401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170.401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68815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170.401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170.401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170.401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731743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275.828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275.828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10782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64.418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64.418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042272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211.410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195.902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46798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10.120.399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1.239.264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-8.881.135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419056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10.120.399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1.239.264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-8.881.135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769511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5.224.853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5.171.053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-53.800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5.060.441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395852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1.606.458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1.562.658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-43.800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1.532.536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3580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3.618.395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3.608.395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3.527.905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159088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1.937.770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1.936.770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1.937.768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963876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1.937.770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1.936.770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1.937.768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35824"/>
                  </a:ext>
                </a:extLst>
              </a:tr>
              <a:tr h="1509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2.680.353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2.670.353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629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689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6002" y="5613119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2" y="207847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76002" y="1322273"/>
            <a:ext cx="82107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PROGRAMA: DIRECCIÓN GENERAL DE AGUAS FET COVID-19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D0A03E-AFB9-47EE-982D-CA5AF965E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6120"/>
              </p:ext>
            </p:extLst>
          </p:nvPr>
        </p:nvGraphicFramePr>
        <p:xfrm>
          <a:off x="476002" y="2636912"/>
          <a:ext cx="8210796" cy="2808310"/>
        </p:xfrm>
        <a:graphic>
          <a:graphicData uri="http://schemas.openxmlformats.org/drawingml/2006/table">
            <a:tbl>
              <a:tblPr/>
              <a:tblGrid>
                <a:gridCol w="822614">
                  <a:extLst>
                    <a:ext uri="{9D8B030D-6E8A-4147-A177-3AD203B41FA5}">
                      <a16:colId xmlns:a16="http://schemas.microsoft.com/office/drawing/2014/main" val="391009298"/>
                    </a:ext>
                  </a:extLst>
                </a:gridCol>
                <a:gridCol w="303876">
                  <a:extLst>
                    <a:ext uri="{9D8B030D-6E8A-4147-A177-3AD203B41FA5}">
                      <a16:colId xmlns:a16="http://schemas.microsoft.com/office/drawing/2014/main" val="1841105297"/>
                    </a:ext>
                  </a:extLst>
                </a:gridCol>
                <a:gridCol w="303876">
                  <a:extLst>
                    <a:ext uri="{9D8B030D-6E8A-4147-A177-3AD203B41FA5}">
                      <a16:colId xmlns:a16="http://schemas.microsoft.com/office/drawing/2014/main" val="1222268486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2171223821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2759513352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648109477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3171431987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1382208715"/>
                    </a:ext>
                  </a:extLst>
                </a:gridCol>
                <a:gridCol w="736670">
                  <a:extLst>
                    <a:ext uri="{9D8B030D-6E8A-4147-A177-3AD203B41FA5}">
                      <a16:colId xmlns:a16="http://schemas.microsoft.com/office/drawing/2014/main" val="1673792466"/>
                    </a:ext>
                  </a:extLst>
                </a:gridCol>
              </a:tblGrid>
              <a:tr h="19854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30319"/>
                  </a:ext>
                </a:extLst>
              </a:tr>
              <a:tr h="3637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35265"/>
                  </a:ext>
                </a:extLst>
              </a:tr>
              <a:tr h="2605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9.092.820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9.092.820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9.013.862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76683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151.997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493815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26.421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26.421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26.274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29811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182.472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182.472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163.664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391201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17021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83760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54.313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80952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387985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8.696.717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8.696.717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8.671.927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500223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4.020.651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4.020.651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4.012.853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617730"/>
                  </a:ext>
                </a:extLst>
              </a:tr>
              <a:tr h="198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4.676.066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4.676.066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4.659.074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815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0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F896F06-0DCC-41AA-9205-69F38C15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01" y="150013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48480"/>
              </p:ext>
            </p:extLst>
          </p:nvPr>
        </p:nvGraphicFramePr>
        <p:xfrm>
          <a:off x="387501" y="2276872"/>
          <a:ext cx="821079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9435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9161" y="6356350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3157" y="2016166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76003" y="1404724"/>
            <a:ext cx="809381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1493A6-F717-4293-BD84-4CBECC10B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05538"/>
              </p:ext>
            </p:extLst>
          </p:nvPr>
        </p:nvGraphicFramePr>
        <p:xfrm>
          <a:off x="476004" y="2325486"/>
          <a:ext cx="8039346" cy="3885554"/>
        </p:xfrm>
        <a:graphic>
          <a:graphicData uri="http://schemas.openxmlformats.org/drawingml/2006/table">
            <a:tbl>
              <a:tblPr/>
              <a:tblGrid>
                <a:gridCol w="805437">
                  <a:extLst>
                    <a:ext uri="{9D8B030D-6E8A-4147-A177-3AD203B41FA5}">
                      <a16:colId xmlns:a16="http://schemas.microsoft.com/office/drawing/2014/main" val="2678558523"/>
                    </a:ext>
                  </a:extLst>
                </a:gridCol>
                <a:gridCol w="297531">
                  <a:extLst>
                    <a:ext uri="{9D8B030D-6E8A-4147-A177-3AD203B41FA5}">
                      <a16:colId xmlns:a16="http://schemas.microsoft.com/office/drawing/2014/main" val="1563080057"/>
                    </a:ext>
                  </a:extLst>
                </a:gridCol>
                <a:gridCol w="297531">
                  <a:extLst>
                    <a:ext uri="{9D8B030D-6E8A-4147-A177-3AD203B41FA5}">
                      <a16:colId xmlns:a16="http://schemas.microsoft.com/office/drawing/2014/main" val="630264017"/>
                    </a:ext>
                  </a:extLst>
                </a:gridCol>
                <a:gridCol w="2695812">
                  <a:extLst>
                    <a:ext uri="{9D8B030D-6E8A-4147-A177-3AD203B41FA5}">
                      <a16:colId xmlns:a16="http://schemas.microsoft.com/office/drawing/2014/main" val="1793185077"/>
                    </a:ext>
                  </a:extLst>
                </a:gridCol>
                <a:gridCol w="805437">
                  <a:extLst>
                    <a:ext uri="{9D8B030D-6E8A-4147-A177-3AD203B41FA5}">
                      <a16:colId xmlns:a16="http://schemas.microsoft.com/office/drawing/2014/main" val="2022680010"/>
                    </a:ext>
                  </a:extLst>
                </a:gridCol>
                <a:gridCol w="805437">
                  <a:extLst>
                    <a:ext uri="{9D8B030D-6E8A-4147-A177-3AD203B41FA5}">
                      <a16:colId xmlns:a16="http://schemas.microsoft.com/office/drawing/2014/main" val="302454045"/>
                    </a:ext>
                  </a:extLst>
                </a:gridCol>
                <a:gridCol w="805437">
                  <a:extLst>
                    <a:ext uri="{9D8B030D-6E8A-4147-A177-3AD203B41FA5}">
                      <a16:colId xmlns:a16="http://schemas.microsoft.com/office/drawing/2014/main" val="805983124"/>
                    </a:ext>
                  </a:extLst>
                </a:gridCol>
                <a:gridCol w="805437">
                  <a:extLst>
                    <a:ext uri="{9D8B030D-6E8A-4147-A177-3AD203B41FA5}">
                      <a16:colId xmlns:a16="http://schemas.microsoft.com/office/drawing/2014/main" val="1100748201"/>
                    </a:ext>
                  </a:extLst>
                </a:gridCol>
                <a:gridCol w="721287">
                  <a:extLst>
                    <a:ext uri="{9D8B030D-6E8A-4147-A177-3AD203B41FA5}">
                      <a16:colId xmlns:a16="http://schemas.microsoft.com/office/drawing/2014/main" val="1233106903"/>
                    </a:ext>
                  </a:extLst>
                </a:gridCol>
              </a:tblGrid>
              <a:tr h="17365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478034"/>
                  </a:ext>
                </a:extLst>
              </a:tr>
              <a:tr h="53182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78763"/>
                  </a:ext>
                </a:extLst>
              </a:tr>
              <a:tr h="2279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2.201.224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2.259.866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2.166.037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521262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1.733.101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1.724.013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-9.088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1.687.865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20509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222.064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220.353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-1.711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194.355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468564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61.722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61.722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747138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61.722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61.722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4919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100.133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90.938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397175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86584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89.908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2547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91.270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381886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768264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589009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12.590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12.590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559822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14.160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217358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134.564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-122.417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17186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134.564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-122.417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98748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304311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49912"/>
                  </a:ext>
                </a:extLst>
              </a:tr>
              <a:tr h="1736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6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522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4" y="5954331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64" y="211038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18864" y="1400747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658EC4-09BB-437A-891C-1FAB85732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85959"/>
              </p:ext>
            </p:extLst>
          </p:nvPr>
        </p:nvGraphicFramePr>
        <p:xfrm>
          <a:off x="518864" y="2539044"/>
          <a:ext cx="8167935" cy="3233085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591996095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3635425484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2034697944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1046774541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659814231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037743557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361017798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922929395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3469099360"/>
                    </a:ext>
                  </a:extLst>
                </a:gridCol>
              </a:tblGrid>
              <a:tr h="16686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013818"/>
                  </a:ext>
                </a:extLst>
              </a:tr>
              <a:tr h="51103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252827"/>
                  </a:ext>
                </a:extLst>
              </a:tr>
              <a:tr h="2190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11.835.878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13.108.377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1.272.499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13.731.513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97864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7.863.299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7.800.468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-62.831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7.785.628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66568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3.754.050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3.897.919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143.869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3.858.633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16008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86137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70749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922.959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24252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131.079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922.959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041980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105.279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102.911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66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57.588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170064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06438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295650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44603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1.052.093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1.051.093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1.052.093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562338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1.052.093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1.051.093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1.052.093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466776"/>
                  </a:ext>
                </a:extLst>
              </a:tr>
              <a:tr h="1668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417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4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AA2C82-760D-4566-93EB-BAC8C9BB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2124ACF-1310-4220-85E5-B5210D20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02" y="133792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368132"/>
              </p:ext>
            </p:extLst>
          </p:nvPr>
        </p:nvGraphicFramePr>
        <p:xfrm>
          <a:off x="476002" y="2204864"/>
          <a:ext cx="821079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21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157" y="1350986"/>
            <a:ext cx="763284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18382" y="5924038"/>
            <a:ext cx="7320679" cy="288032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6314" y="2028759"/>
            <a:ext cx="7344816" cy="273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8BCF258-BFFB-4063-ADE8-A70BBE044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481820"/>
              </p:ext>
            </p:extLst>
          </p:nvPr>
        </p:nvGraphicFramePr>
        <p:xfrm>
          <a:off x="606314" y="2492896"/>
          <a:ext cx="7650692" cy="3168357"/>
        </p:xfrm>
        <a:graphic>
          <a:graphicData uri="http://schemas.openxmlformats.org/drawingml/2006/table">
            <a:tbl>
              <a:tblPr/>
              <a:tblGrid>
                <a:gridCol w="891472">
                  <a:extLst>
                    <a:ext uri="{9D8B030D-6E8A-4147-A177-3AD203B41FA5}">
                      <a16:colId xmlns:a16="http://schemas.microsoft.com/office/drawing/2014/main" val="2821824334"/>
                    </a:ext>
                  </a:extLst>
                </a:gridCol>
                <a:gridCol w="2381694">
                  <a:extLst>
                    <a:ext uri="{9D8B030D-6E8A-4147-A177-3AD203B41FA5}">
                      <a16:colId xmlns:a16="http://schemas.microsoft.com/office/drawing/2014/main" val="3555824181"/>
                    </a:ext>
                  </a:extLst>
                </a:gridCol>
                <a:gridCol w="891472">
                  <a:extLst>
                    <a:ext uri="{9D8B030D-6E8A-4147-A177-3AD203B41FA5}">
                      <a16:colId xmlns:a16="http://schemas.microsoft.com/office/drawing/2014/main" val="4071839057"/>
                    </a:ext>
                  </a:extLst>
                </a:gridCol>
                <a:gridCol w="891472">
                  <a:extLst>
                    <a:ext uri="{9D8B030D-6E8A-4147-A177-3AD203B41FA5}">
                      <a16:colId xmlns:a16="http://schemas.microsoft.com/office/drawing/2014/main" val="1763262814"/>
                    </a:ext>
                  </a:extLst>
                </a:gridCol>
                <a:gridCol w="891472">
                  <a:extLst>
                    <a:ext uri="{9D8B030D-6E8A-4147-A177-3AD203B41FA5}">
                      <a16:colId xmlns:a16="http://schemas.microsoft.com/office/drawing/2014/main" val="1546008271"/>
                    </a:ext>
                  </a:extLst>
                </a:gridCol>
                <a:gridCol w="891472">
                  <a:extLst>
                    <a:ext uri="{9D8B030D-6E8A-4147-A177-3AD203B41FA5}">
                      <a16:colId xmlns:a16="http://schemas.microsoft.com/office/drawing/2014/main" val="609079594"/>
                    </a:ext>
                  </a:extLst>
                </a:gridCol>
                <a:gridCol w="811638">
                  <a:extLst>
                    <a:ext uri="{9D8B030D-6E8A-4147-A177-3AD203B41FA5}">
                      <a16:colId xmlns:a16="http://schemas.microsoft.com/office/drawing/2014/main" val="337649620"/>
                    </a:ext>
                  </a:extLst>
                </a:gridCol>
              </a:tblGrid>
              <a:tr h="1748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428162"/>
                  </a:ext>
                </a:extLst>
              </a:tr>
              <a:tr h="53534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68733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3.402.938.200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3.429.408.658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26.470.458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3.200.426.511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943532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221.642.970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236.606.041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14.963.071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236.358.579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90578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21.619.257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23.156.973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1.537.716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22.779.455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679721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778.022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5.347.118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4.569.096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5.284.699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91184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1.789.027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1.931.318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142.291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1.880.614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28560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4.969.781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4.959.556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5.752.466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17295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860.074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860.074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829.362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25828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7.371.666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19.573.423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12.201.757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18.518.349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02495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788.868.012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192.973.181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-595.894.831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656329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1.966.413.591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2.363.092.498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396.678.907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2.331.707.240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981735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16.255.095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16.255.095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16.208.181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606325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393.501.528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393.501.528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393.500.423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632668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728.902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168.256.276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167.527.374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167.607.143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16452"/>
                  </a:ext>
                </a:extLst>
              </a:tr>
              <a:tr h="1748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2.885.352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2.670.352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61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7628" y="1298993"/>
            <a:ext cx="801884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539552" y="6507840"/>
            <a:ext cx="7480784" cy="28803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7628" y="1868257"/>
            <a:ext cx="7509520" cy="367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FBAADE-F10A-4DC5-9684-02AFEBC23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66792"/>
              </p:ext>
            </p:extLst>
          </p:nvPr>
        </p:nvGraphicFramePr>
        <p:xfrm>
          <a:off x="617628" y="2115732"/>
          <a:ext cx="8018849" cy="4360503"/>
        </p:xfrm>
        <a:graphic>
          <a:graphicData uri="http://schemas.openxmlformats.org/drawingml/2006/table">
            <a:tbl>
              <a:tblPr/>
              <a:tblGrid>
                <a:gridCol w="327033">
                  <a:extLst>
                    <a:ext uri="{9D8B030D-6E8A-4147-A177-3AD203B41FA5}">
                      <a16:colId xmlns:a16="http://schemas.microsoft.com/office/drawing/2014/main" val="2452558671"/>
                    </a:ext>
                  </a:extLst>
                </a:gridCol>
                <a:gridCol w="327033">
                  <a:extLst>
                    <a:ext uri="{9D8B030D-6E8A-4147-A177-3AD203B41FA5}">
                      <a16:colId xmlns:a16="http://schemas.microsoft.com/office/drawing/2014/main" val="3366321594"/>
                    </a:ext>
                  </a:extLst>
                </a:gridCol>
                <a:gridCol w="3074112">
                  <a:extLst>
                    <a:ext uri="{9D8B030D-6E8A-4147-A177-3AD203B41FA5}">
                      <a16:colId xmlns:a16="http://schemas.microsoft.com/office/drawing/2014/main" val="4091276998"/>
                    </a:ext>
                  </a:extLst>
                </a:gridCol>
                <a:gridCol w="876448">
                  <a:extLst>
                    <a:ext uri="{9D8B030D-6E8A-4147-A177-3AD203B41FA5}">
                      <a16:colId xmlns:a16="http://schemas.microsoft.com/office/drawing/2014/main" val="1766555364"/>
                    </a:ext>
                  </a:extLst>
                </a:gridCol>
                <a:gridCol w="876448">
                  <a:extLst>
                    <a:ext uri="{9D8B030D-6E8A-4147-A177-3AD203B41FA5}">
                      <a16:colId xmlns:a16="http://schemas.microsoft.com/office/drawing/2014/main" val="2166400163"/>
                    </a:ext>
                  </a:extLst>
                </a:gridCol>
                <a:gridCol w="876448">
                  <a:extLst>
                    <a:ext uri="{9D8B030D-6E8A-4147-A177-3AD203B41FA5}">
                      <a16:colId xmlns:a16="http://schemas.microsoft.com/office/drawing/2014/main" val="4155903203"/>
                    </a:ext>
                  </a:extLst>
                </a:gridCol>
                <a:gridCol w="876448">
                  <a:extLst>
                    <a:ext uri="{9D8B030D-6E8A-4147-A177-3AD203B41FA5}">
                      <a16:colId xmlns:a16="http://schemas.microsoft.com/office/drawing/2014/main" val="3878647114"/>
                    </a:ext>
                  </a:extLst>
                </a:gridCol>
                <a:gridCol w="784879">
                  <a:extLst>
                    <a:ext uri="{9D8B030D-6E8A-4147-A177-3AD203B41FA5}">
                      <a16:colId xmlns:a16="http://schemas.microsoft.com/office/drawing/2014/main" val="1788677008"/>
                    </a:ext>
                  </a:extLst>
                </a:gridCol>
              </a:tblGrid>
              <a:tr h="1357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5" marR="8485" marT="8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5" marR="8485" marT="8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83976"/>
                  </a:ext>
                </a:extLst>
              </a:tr>
              <a:tr h="4157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Presupuestario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87651"/>
                  </a:ext>
                </a:extLst>
              </a:tr>
              <a:tr h="1578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23.385.501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24.046.317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660.816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23.401.005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356032"/>
                  </a:ext>
                </a:extLst>
              </a:tr>
              <a:tr h="1578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16.533.647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16.731.020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197.373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16.724.820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297026"/>
                  </a:ext>
                </a:extLst>
              </a:tr>
              <a:tr h="1578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OBRAS PÚBLICAS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2.510.702.222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1.935.364.406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-575.337.816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1.748.166.653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73938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Ejecución de Obras Públicas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18.266.111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19.771.271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1.505.160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19.577.424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131842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Arquitectura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48.126.181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28.768.507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-19.357.674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21.159.817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669317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Obras Hidráulicas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258.323.603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182.100.328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-76.223.275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171.207.759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69010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Vialidad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1.717.781.702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1.339.961.977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-377.819.725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1.196.957.590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87193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Obras Portuarias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95.609.082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88.050.377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-7.558.705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87.698.035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07352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Aeropuertos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113.299.292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78.705.297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-34.593.995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78.211.954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607680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Planeamiento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5.380.940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7.903.086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2.522.146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7.770.943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298873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Agual Potable Rural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253.915.311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190.103.563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-63.811.748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165.583.131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9536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y Ejecución de OOPP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308.251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308.251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288.771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77278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Arquitectura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2.098.236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2.098.236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1.898.704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39222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Obras Hidráulicas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93.127.923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93.127.923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91.460.923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76338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Vialidad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351.880.553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351.880.553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347.255.492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939379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Obras Portuarias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10.302.318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10.302.318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10.265.217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63096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Aeropuertos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50.068.480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50.068.480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49.327.435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62995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Planeamiento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91.033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91.033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90.457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8144"/>
                  </a:ext>
                </a:extLst>
              </a:tr>
              <a:tr h="135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Agua Potable Rural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61.526.700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61.526.700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59.542.248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678118"/>
                  </a:ext>
                </a:extLst>
              </a:tr>
              <a:tr h="237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823.721.774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846.667.707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22.945.933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818.534.221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92076"/>
                  </a:ext>
                </a:extLst>
              </a:tr>
              <a:tr h="237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OOPP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92.792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92.792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075648"/>
                  </a:ext>
                </a:extLst>
              </a:tr>
              <a:tr h="16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AGUAS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31.091.601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28.523.237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-2.568.364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24.435.702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48858"/>
                  </a:ext>
                </a:extLst>
              </a:tr>
              <a:tr h="16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Aguas FET COVID-19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9.092.820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9.092.820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9.013.862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331533"/>
                  </a:ext>
                </a:extLst>
              </a:tr>
              <a:tr h="16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HIDRÁULICA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2.201.224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2.259.866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58.642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2.166.037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052949"/>
                  </a:ext>
                </a:extLst>
              </a:tr>
              <a:tr h="1697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SERVICIOS SANITARIOS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11.835.878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13.108.377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1.272.499 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13.731.513 </a:t>
                      </a:r>
                    </a:p>
                  </a:txBody>
                  <a:tcPr marL="8485" marR="8485" marT="8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104,8%</a:t>
                      </a:r>
                    </a:p>
                  </a:txBody>
                  <a:tcPr marL="8485" marR="8485" marT="848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25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5024" y="6311436"/>
            <a:ext cx="7977800" cy="36512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4" y="2054828"/>
            <a:ext cx="7860248" cy="33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4" y="137390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A4816D-05E5-4747-A1FF-40C7EFD4B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53375"/>
              </p:ext>
            </p:extLst>
          </p:nvPr>
        </p:nvGraphicFramePr>
        <p:xfrm>
          <a:off x="405024" y="2293535"/>
          <a:ext cx="8210799" cy="3972980"/>
        </p:xfrm>
        <a:graphic>
          <a:graphicData uri="http://schemas.openxmlformats.org/drawingml/2006/table">
            <a:tbl>
              <a:tblPr/>
              <a:tblGrid>
                <a:gridCol w="889448">
                  <a:extLst>
                    <a:ext uri="{9D8B030D-6E8A-4147-A177-3AD203B41FA5}">
                      <a16:colId xmlns:a16="http://schemas.microsoft.com/office/drawing/2014/main" val="660876009"/>
                    </a:ext>
                  </a:extLst>
                </a:gridCol>
                <a:gridCol w="328564">
                  <a:extLst>
                    <a:ext uri="{9D8B030D-6E8A-4147-A177-3AD203B41FA5}">
                      <a16:colId xmlns:a16="http://schemas.microsoft.com/office/drawing/2014/main" val="906563270"/>
                    </a:ext>
                  </a:extLst>
                </a:gridCol>
                <a:gridCol w="328564">
                  <a:extLst>
                    <a:ext uri="{9D8B030D-6E8A-4147-A177-3AD203B41FA5}">
                      <a16:colId xmlns:a16="http://schemas.microsoft.com/office/drawing/2014/main" val="1966334012"/>
                    </a:ext>
                  </a:extLst>
                </a:gridCol>
                <a:gridCol w="2309911">
                  <a:extLst>
                    <a:ext uri="{9D8B030D-6E8A-4147-A177-3AD203B41FA5}">
                      <a16:colId xmlns:a16="http://schemas.microsoft.com/office/drawing/2014/main" val="4243712532"/>
                    </a:ext>
                  </a:extLst>
                </a:gridCol>
                <a:gridCol w="889448">
                  <a:extLst>
                    <a:ext uri="{9D8B030D-6E8A-4147-A177-3AD203B41FA5}">
                      <a16:colId xmlns:a16="http://schemas.microsoft.com/office/drawing/2014/main" val="3920536464"/>
                    </a:ext>
                  </a:extLst>
                </a:gridCol>
                <a:gridCol w="889448">
                  <a:extLst>
                    <a:ext uri="{9D8B030D-6E8A-4147-A177-3AD203B41FA5}">
                      <a16:colId xmlns:a16="http://schemas.microsoft.com/office/drawing/2014/main" val="321325631"/>
                    </a:ext>
                  </a:extLst>
                </a:gridCol>
                <a:gridCol w="889448">
                  <a:extLst>
                    <a:ext uri="{9D8B030D-6E8A-4147-A177-3AD203B41FA5}">
                      <a16:colId xmlns:a16="http://schemas.microsoft.com/office/drawing/2014/main" val="478990221"/>
                    </a:ext>
                  </a:extLst>
                </a:gridCol>
                <a:gridCol w="889448">
                  <a:extLst>
                    <a:ext uri="{9D8B030D-6E8A-4147-A177-3AD203B41FA5}">
                      <a16:colId xmlns:a16="http://schemas.microsoft.com/office/drawing/2014/main" val="3428745283"/>
                    </a:ext>
                  </a:extLst>
                </a:gridCol>
                <a:gridCol w="796520">
                  <a:extLst>
                    <a:ext uri="{9D8B030D-6E8A-4147-A177-3AD203B41FA5}">
                      <a16:colId xmlns:a16="http://schemas.microsoft.com/office/drawing/2014/main" val="1322243423"/>
                    </a:ext>
                  </a:extLst>
                </a:gridCol>
              </a:tblGrid>
              <a:tr h="16996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985911"/>
                  </a:ext>
                </a:extLst>
              </a:tr>
              <a:tr h="52052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77864"/>
                  </a:ext>
                </a:extLst>
              </a:tr>
              <a:tr h="223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23.385.501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24.046.317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23.401.005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18331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16.533.647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16.731.020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197.373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16.724.820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55347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4.001.834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3.974.737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-27.097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3.777.935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560260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83826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13093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49535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080380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1.242.261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1.242.261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108226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11877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381.662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68007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123.920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311025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718.143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718.143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37583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884.857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-864.857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67606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884.857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-864.857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5555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712.902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524.383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1.237.281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13663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694.036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693.222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89253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36968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540.578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88685"/>
                  </a:ext>
                </a:extLst>
              </a:tr>
              <a:tr h="1699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4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5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0299" y="5889051"/>
            <a:ext cx="7977800" cy="36512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690" y="2429778"/>
            <a:ext cx="7860248" cy="33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5825" y="145874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PROGRAMA: SECRETARÍA Y ADMINISTRACIÓN GENERAL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COVID-19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A97FDF-CEEC-4D21-ABF2-C47A51DC2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15330"/>
              </p:ext>
            </p:extLst>
          </p:nvPr>
        </p:nvGraphicFramePr>
        <p:xfrm>
          <a:off x="478690" y="2899860"/>
          <a:ext cx="8187935" cy="2075376"/>
        </p:xfrm>
        <a:graphic>
          <a:graphicData uri="http://schemas.openxmlformats.org/drawingml/2006/table">
            <a:tbl>
              <a:tblPr/>
              <a:tblGrid>
                <a:gridCol w="886971">
                  <a:extLst>
                    <a:ext uri="{9D8B030D-6E8A-4147-A177-3AD203B41FA5}">
                      <a16:colId xmlns:a16="http://schemas.microsoft.com/office/drawing/2014/main" val="1451756492"/>
                    </a:ext>
                  </a:extLst>
                </a:gridCol>
                <a:gridCol w="327649">
                  <a:extLst>
                    <a:ext uri="{9D8B030D-6E8A-4147-A177-3AD203B41FA5}">
                      <a16:colId xmlns:a16="http://schemas.microsoft.com/office/drawing/2014/main" val="1154453934"/>
                    </a:ext>
                  </a:extLst>
                </a:gridCol>
                <a:gridCol w="327649">
                  <a:extLst>
                    <a:ext uri="{9D8B030D-6E8A-4147-A177-3AD203B41FA5}">
                      <a16:colId xmlns:a16="http://schemas.microsoft.com/office/drawing/2014/main" val="2442009624"/>
                    </a:ext>
                  </a:extLst>
                </a:gridCol>
                <a:gridCol w="2303479">
                  <a:extLst>
                    <a:ext uri="{9D8B030D-6E8A-4147-A177-3AD203B41FA5}">
                      <a16:colId xmlns:a16="http://schemas.microsoft.com/office/drawing/2014/main" val="1273391084"/>
                    </a:ext>
                  </a:extLst>
                </a:gridCol>
                <a:gridCol w="886971">
                  <a:extLst>
                    <a:ext uri="{9D8B030D-6E8A-4147-A177-3AD203B41FA5}">
                      <a16:colId xmlns:a16="http://schemas.microsoft.com/office/drawing/2014/main" val="2436702267"/>
                    </a:ext>
                  </a:extLst>
                </a:gridCol>
                <a:gridCol w="886971">
                  <a:extLst>
                    <a:ext uri="{9D8B030D-6E8A-4147-A177-3AD203B41FA5}">
                      <a16:colId xmlns:a16="http://schemas.microsoft.com/office/drawing/2014/main" val="2164160881"/>
                    </a:ext>
                  </a:extLst>
                </a:gridCol>
                <a:gridCol w="886971">
                  <a:extLst>
                    <a:ext uri="{9D8B030D-6E8A-4147-A177-3AD203B41FA5}">
                      <a16:colId xmlns:a16="http://schemas.microsoft.com/office/drawing/2014/main" val="1031408306"/>
                    </a:ext>
                  </a:extLst>
                </a:gridCol>
                <a:gridCol w="886971">
                  <a:extLst>
                    <a:ext uri="{9D8B030D-6E8A-4147-A177-3AD203B41FA5}">
                      <a16:colId xmlns:a16="http://schemas.microsoft.com/office/drawing/2014/main" val="1318224304"/>
                    </a:ext>
                  </a:extLst>
                </a:gridCol>
                <a:gridCol w="794303">
                  <a:extLst>
                    <a:ext uri="{9D8B030D-6E8A-4147-A177-3AD203B41FA5}">
                      <a16:colId xmlns:a16="http://schemas.microsoft.com/office/drawing/2014/main" val="2827119850"/>
                    </a:ext>
                  </a:extLst>
                </a:gridCol>
              </a:tblGrid>
              <a:tr h="21550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521683"/>
                  </a:ext>
                </a:extLst>
              </a:tr>
              <a:tr h="31363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01059"/>
                  </a:ext>
                </a:extLst>
              </a:tr>
              <a:tr h="2828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849.642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849.642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848.271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13470"/>
                  </a:ext>
                </a:extLst>
              </a:tr>
              <a:tr h="215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43.742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145461"/>
                  </a:ext>
                </a:extLst>
              </a:tr>
              <a:tr h="215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98345"/>
                  </a:ext>
                </a:extLst>
              </a:tr>
              <a:tr h="4013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795.332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795.332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8627"/>
                  </a:ext>
                </a:extLst>
              </a:tr>
              <a:tr h="215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78217"/>
                  </a:ext>
                </a:extLst>
              </a:tr>
              <a:tr h="2155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793.988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793.988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33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35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5022" y="6506660"/>
            <a:ext cx="7905792" cy="23800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2" y="1985543"/>
            <a:ext cx="7860248" cy="202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4" y="1387047"/>
            <a:ext cx="838706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642CE4-26A4-435B-9937-DBA5D4A8E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94141"/>
              </p:ext>
            </p:extLst>
          </p:nvPr>
        </p:nvGraphicFramePr>
        <p:xfrm>
          <a:off x="405023" y="2229442"/>
          <a:ext cx="8387068" cy="4254031"/>
        </p:xfrm>
        <a:graphic>
          <a:graphicData uri="http://schemas.openxmlformats.org/drawingml/2006/table">
            <a:tbl>
              <a:tblPr/>
              <a:tblGrid>
                <a:gridCol w="840274">
                  <a:extLst>
                    <a:ext uri="{9D8B030D-6E8A-4147-A177-3AD203B41FA5}">
                      <a16:colId xmlns:a16="http://schemas.microsoft.com/office/drawing/2014/main" val="2014531803"/>
                    </a:ext>
                  </a:extLst>
                </a:gridCol>
                <a:gridCol w="310400">
                  <a:extLst>
                    <a:ext uri="{9D8B030D-6E8A-4147-A177-3AD203B41FA5}">
                      <a16:colId xmlns:a16="http://schemas.microsoft.com/office/drawing/2014/main" val="2403793844"/>
                    </a:ext>
                  </a:extLst>
                </a:gridCol>
                <a:gridCol w="310400">
                  <a:extLst>
                    <a:ext uri="{9D8B030D-6E8A-4147-A177-3AD203B41FA5}">
                      <a16:colId xmlns:a16="http://schemas.microsoft.com/office/drawing/2014/main" val="4187051264"/>
                    </a:ext>
                  </a:extLst>
                </a:gridCol>
                <a:gridCol w="2812413">
                  <a:extLst>
                    <a:ext uri="{9D8B030D-6E8A-4147-A177-3AD203B41FA5}">
                      <a16:colId xmlns:a16="http://schemas.microsoft.com/office/drawing/2014/main" val="2919430443"/>
                    </a:ext>
                  </a:extLst>
                </a:gridCol>
                <a:gridCol w="840274">
                  <a:extLst>
                    <a:ext uri="{9D8B030D-6E8A-4147-A177-3AD203B41FA5}">
                      <a16:colId xmlns:a16="http://schemas.microsoft.com/office/drawing/2014/main" val="941098202"/>
                    </a:ext>
                  </a:extLst>
                </a:gridCol>
                <a:gridCol w="840274">
                  <a:extLst>
                    <a:ext uri="{9D8B030D-6E8A-4147-A177-3AD203B41FA5}">
                      <a16:colId xmlns:a16="http://schemas.microsoft.com/office/drawing/2014/main" val="685131143"/>
                    </a:ext>
                  </a:extLst>
                </a:gridCol>
                <a:gridCol w="840274">
                  <a:extLst>
                    <a:ext uri="{9D8B030D-6E8A-4147-A177-3AD203B41FA5}">
                      <a16:colId xmlns:a16="http://schemas.microsoft.com/office/drawing/2014/main" val="3916296117"/>
                    </a:ext>
                  </a:extLst>
                </a:gridCol>
                <a:gridCol w="840274">
                  <a:extLst>
                    <a:ext uri="{9D8B030D-6E8A-4147-A177-3AD203B41FA5}">
                      <a16:colId xmlns:a16="http://schemas.microsoft.com/office/drawing/2014/main" val="3896784022"/>
                    </a:ext>
                  </a:extLst>
                </a:gridCol>
                <a:gridCol w="752485">
                  <a:extLst>
                    <a:ext uri="{9D8B030D-6E8A-4147-A177-3AD203B41FA5}">
                      <a16:colId xmlns:a16="http://schemas.microsoft.com/office/drawing/2014/main" val="1867258862"/>
                    </a:ext>
                  </a:extLst>
                </a:gridCol>
              </a:tblGrid>
              <a:tr h="16090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54786"/>
                  </a:ext>
                </a:extLst>
              </a:tr>
              <a:tr h="49278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115956"/>
                  </a:ext>
                </a:extLst>
              </a:tr>
              <a:tr h="2111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18.266.111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19.771.271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1.505.160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19.577.424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165748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16.932.385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17.360.609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428.224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17.345.474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06632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791.897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812.891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780.400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2543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600.197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600.197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600.197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17207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600.197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600.197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600.197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689351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35.788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78.966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78.965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725579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35.788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78.966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78.965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25964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35.788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78.966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78.965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86520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256.811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256.811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256.811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74714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256.811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256.811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256.811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60627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253.673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253.673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238.680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29973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46918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14.240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14.240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32504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85.251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117.881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32.630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117.450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49799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168.422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120.922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-47.500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110.136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003935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180.749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-59.749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32338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180.749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-59.749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86995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60.619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-27.285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422961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60.619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-27.285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782960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243.790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242.790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243.563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76227"/>
                  </a:ext>
                </a:extLst>
              </a:tr>
              <a:tr h="1609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243.790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242.790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243.563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12258"/>
                  </a:ext>
                </a:extLst>
              </a:tr>
              <a:tr h="170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89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291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4672</TotalTime>
  <Words>6603</Words>
  <Application>Microsoft Office PowerPoint</Application>
  <PresentationFormat>Presentación en pantalla (4:3)</PresentationFormat>
  <Paragraphs>3837</Paragraphs>
  <Slides>31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1_Tema de Office</vt:lpstr>
      <vt:lpstr>Tema de Office</vt:lpstr>
      <vt:lpstr>EJECUCIÓN PRESUPUESTARIA DE GASTOS ACUMULADA AL MES DE DICIEMBRE DE 2021 PARTIDA 12: MINISTERIO DE OBRAS PÚBLICAS</vt:lpstr>
      <vt:lpstr>EJECUCIÓN ACUMULADA DE GASTOS A DICIEMBRE DE 2021  PARTIDA 12 MINISTERIO DE OBRAS PÚBLICAS</vt:lpstr>
      <vt:lpstr>EJECUCIÓN ACUMULADA DE GASTOS A DICIEMBRE DE 2021  PARTIDA 12 MINISTERIO DE OBRAS PÚBLICAS</vt:lpstr>
      <vt:lpstr>EJECUCIÓN ACUMULADA DE GASTOS A DICIEMBRE DE 2021  PARTIDA 12 MINISTERIO DE OBRAS PÚBLICAS</vt:lpstr>
      <vt:lpstr>EJECUCIÓN ACUMULADA DE GASTOS A DICIEMBRE DE 2021  PARTIDA 12 MINISTERIO DE OBRAS PÚBLICAS</vt:lpstr>
      <vt:lpstr>EJECUCIÓN ACUMULADA DE GASTOS A DICIEMBRE DE 2021  PARTIDA 12 MINISTERIO DE OBRAS PÚBLICAS RESUMEN POR CAPÍTULOS</vt:lpstr>
      <vt:lpstr>EJECUCIÓN ACUMULADA DE GASTOS A DICIEMBRE DE 2021  PARTIDA 12. CAPÍTULO 01. PROGRAMA 01: SECRETARÍA Y ADMINISTRACIÓN GENERAL</vt:lpstr>
      <vt:lpstr>EJECUCIÓN ACUMULADA DE GASTOS A DICIEMBRE DE 2021  PARTIDA 12. CAPÍTULO 01. PROGRAMA: SECRETARÍA Y ADMINISTRACIÓN GENERAL FET COVID-19</vt:lpstr>
      <vt:lpstr>EJECUCIÓN ACUMULADA DE GASTOS A DICIEMBRE DE 2021  PARTIDA 12. CAPÍTULO 02. PROGRAMA 01: ADMINISTRACIÓN Y EJECUCIÓN DE OBRAS PÚBLICAS</vt:lpstr>
      <vt:lpstr>EJECUCIÓN ACUMULADA DE GASTOS A DICIEMBRE DE 2021  PARTIDA 12. CAPÍTULO 02. PROGRAMA 02: DIRECCIÓN DE ARQUITECTURA</vt:lpstr>
      <vt:lpstr>EJECUCIÓN ACUMULADA DE GASTOS A DICIEMBRE DE 2021  PARTIDA 12. CAPÍTULO 02. PROGRAMA 03: DIRECCIÓN DE OBRAS HIDRÁULICAS</vt:lpstr>
      <vt:lpstr>EJECUCIÓN ACUMULADA DE GASTOS A DICIEMBRE DE 2021  PARTIDA 12. CAPÍTULO 02. PROGRAMA 04: DIRECCIÓN DE VIALIDAD</vt:lpstr>
      <vt:lpstr>EJECUCIÓN ACUMULADA DE GASTOS A DICIEMBRE DE 2021  PARTIDA 12. CAPÍTULO 02. PROGRAMA 04: DIRECCIÓN DE VIALIDAD</vt:lpstr>
      <vt:lpstr>EJECUCIÓN ACUMULADA DE GASTOS A DICIEMBRE DE 2021  PARTIDA 12. CAPÍTULO 02. PROGRAMA 06: DIRECCIÓN DE OBRAS PORTUARIAS</vt:lpstr>
      <vt:lpstr>EJECUCIÓN ACUMULADA DE GASTOS A DICIEMBRE DE 2021  PARTIDA 12. CAPÍTULO 02. PROGRAMA 07: DIRECCIÓN DE AEROPUERTOS</vt:lpstr>
      <vt:lpstr>EJECUCIÓN ACUMULADA DE GASTOS A DICIEMBRE DE 2021  PARTIDA 12. CAPÍTULO 02. PROGRAMA 11: DIRECCIÓN DE PLANEAMIENTO</vt:lpstr>
      <vt:lpstr>EJECUCIÓN ACUMULADA DE GASTOS A DICIEMBRE DE 2021  PARTIDA 12. CAPÍTULO 02. PROGRAMA 12: AGUA POTABLE RURAL</vt:lpstr>
      <vt:lpstr>EJECUCIÓN ACUMULADA DE GASTOS A DICIEMBRE DE 2021  PARTIDA 12. PROGRAMA ADMINISTRACIÓN Y EJECUCIÓN  DE OBRAS PÚBLICAS FET COVID-19</vt:lpstr>
      <vt:lpstr>EJECUCIÓN ACUMULADA DE GASTOS A DICIEMBRE DE 2021  PARTIDA 12. PROGRAMA: DIRECCIÓN DE ARQUITECTURA FET COVID-19</vt:lpstr>
      <vt:lpstr>EJECUCIÓN ACUMULADA DE GASTOS A DICIEMBRE DE 2021  PARTIDA 12. PROGRAMA: DIRECCIÓN DE OBRAS HIDRAULICAS FET COVID-19</vt:lpstr>
      <vt:lpstr>EJECUCIÓN ACUMULADA DE GASTOS A DICIEMBRE DE 2021  PARTIDA 12. PROGRAMA: DIRECCIÓN DE VIALIDAD FET COVID-19</vt:lpstr>
      <vt:lpstr>EJECUCIÓN ACUMULADA DE GASTOS A DICIEMBRE DE 2021  PARTIDA 12. PROGRAMA: DIRECCIÓN DE OBRAS PORTUARIAS FET COVID-19</vt:lpstr>
      <vt:lpstr>EJECUCIÓN ACUMULADA DE GASTOS A DICIEMBRE DE 2021  PARTIDA 12. PROGRAMA: DIRECCIÓN DE AEROPUERTOS FET COVID-19</vt:lpstr>
      <vt:lpstr>EJECUCIÓN ACUMULADA DE GASTOS A DICIEMBRE DE 2021  PARTIDA 12. PROGRAMA: DIRECCIÓN DE PLANEAMIENTO FET COVID-19</vt:lpstr>
      <vt:lpstr>EJECUCIÓN ACUMULADA DE GASTOS A DICIEMBRE DE 2021  PARTIDA 12. PROGRAMA: AGUA POTABLE RURAL FET COVID-19</vt:lpstr>
      <vt:lpstr>EJECUCIÓN ACUMULADA DE GASTOS A DICIEMBRE DE 2021  PARTIDA 12. CAPÍTULO 03. PROGRAMA 01: DIRECCIÓN GENERAL DE CONCESIONES DE OBRAS PÚBLICAS</vt:lpstr>
      <vt:lpstr>EJECUCIÓN ACUMULADA DE GASTOS A DICIEMBRE DE 2021  PARTIDA 12. CAPÍTULO 03. PROGRAMA: DIRECCIÓN GENERAL DE CONCESIONES DE OBRAS PÚBLICAS FET COVID-19</vt:lpstr>
      <vt:lpstr>EJECUCIÓN ACUMULADA DE GASTOS A DICIEMBRE DE 2021  PARTIDA 12. CAPÍTULO 04. PROGRAMA 01: DIRECCIÓN GENERAL DE AGUAS</vt:lpstr>
      <vt:lpstr>EJECUCIÓN ACUMULADA DE GASTOS A DICIEMBRE DE 2021  PARTIDA 12. CAPÍTULO 04. PROGRAMA: DIRECCIÓN GENERAL DE AGUAS FET COVID-19</vt:lpstr>
      <vt:lpstr>EJECUCIÓN ACUMULADA DE GASTOS A DICIEMBRE DE 2021  PARTIDA 12. CAPÍTULO 05. PROGRAMA 01: INSTITUTO NACIONAL DE HIDRÁULICA</vt:lpstr>
      <vt:lpstr>EJECUCIÓN ACUMULADA DE GASTOS A DICIEMBRE DE 2021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Claudia Mora</cp:lastModifiedBy>
  <cp:revision>361</cp:revision>
  <cp:lastPrinted>2019-06-03T14:10:49Z</cp:lastPrinted>
  <dcterms:created xsi:type="dcterms:W3CDTF">2016-06-23T13:38:47Z</dcterms:created>
  <dcterms:modified xsi:type="dcterms:W3CDTF">2022-03-02T20:55:28Z</dcterms:modified>
</cp:coreProperties>
</file>