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326" r:id="rId4"/>
    <p:sldId id="323" r:id="rId5"/>
    <p:sldId id="324" r:id="rId6"/>
    <p:sldId id="264" r:id="rId7"/>
    <p:sldId id="322" r:id="rId8"/>
    <p:sldId id="263" r:id="rId9"/>
    <p:sldId id="302" r:id="rId10"/>
    <p:sldId id="330" r:id="rId11"/>
    <p:sldId id="303" r:id="rId12"/>
    <p:sldId id="299" r:id="rId13"/>
    <p:sldId id="300" r:id="rId14"/>
    <p:sldId id="301" r:id="rId15"/>
    <p:sldId id="304" r:id="rId16"/>
    <p:sldId id="305" r:id="rId17"/>
    <p:sldId id="329" r:id="rId18"/>
    <p:sldId id="306" r:id="rId19"/>
    <p:sldId id="308" r:id="rId20"/>
    <p:sldId id="309" r:id="rId21"/>
    <p:sldId id="310" r:id="rId22"/>
    <p:sldId id="311" r:id="rId23"/>
    <p:sldId id="331" r:id="rId24"/>
    <p:sldId id="312" r:id="rId25"/>
    <p:sldId id="313" r:id="rId26"/>
    <p:sldId id="314" r:id="rId27"/>
    <p:sldId id="328" r:id="rId28"/>
    <p:sldId id="315" r:id="rId29"/>
    <p:sldId id="316" r:id="rId30"/>
    <p:sldId id="317" r:id="rId31"/>
    <p:sldId id="318" r:id="rId32"/>
    <p:sldId id="327" r:id="rId33"/>
    <p:sldId id="319" r:id="rId3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9" autoAdjust="0"/>
    <p:restoredTop sz="93838" autoAdjust="0"/>
  </p:normalViewPr>
  <p:slideViewPr>
    <p:cSldViewPr>
      <p:cViewPr varScale="1">
        <p:scale>
          <a:sx n="107" d="100"/>
          <a:sy n="107" d="100"/>
        </p:scale>
        <p:origin x="16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/>
              <a:t>Distribución</a:t>
            </a:r>
            <a:r>
              <a:rPr lang="es-CL" sz="1100" b="1" baseline="0"/>
              <a:t> Presupuesto inicial </a:t>
            </a:r>
            <a:r>
              <a:rPr lang="es-CL" sz="1100" b="1"/>
              <a:t>por Subtítulos de Gastos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58403810634783"/>
          <c:y val="0.16013018783679792"/>
          <c:w val="0.81533683289588799"/>
          <c:h val="0.621187401820095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FE-4732-9241-989649C415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FE-4732-9241-989649C415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FE-4732-9241-989649C415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FE-4732-9241-989649C415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11'!$C$82:$C$85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11'!$D$82:$D$85</c:f>
              <c:numCache>
                <c:formatCode>#,##0</c:formatCode>
                <c:ptCount val="4"/>
                <c:pt idx="0">
                  <c:v>1228940973</c:v>
                </c:pt>
                <c:pt idx="1">
                  <c:v>329235489</c:v>
                </c:pt>
                <c:pt idx="2">
                  <c:v>142245469</c:v>
                </c:pt>
                <c:pt idx="3">
                  <c:v>186369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FE-4732-9241-989649C41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Mensual 2019 - 2020 - 2021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26935380678183E-2"/>
          <c:y val="0.14252099737532806"/>
          <c:w val="0.9436980166346769"/>
          <c:h val="0.6315836614173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11'!$C$38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11'!$D$38:$O$38</c:f>
              <c:numCache>
                <c:formatCode>0.0%</c:formatCode>
                <c:ptCount val="12"/>
                <c:pt idx="0">
                  <c:v>0.109</c:v>
                </c:pt>
                <c:pt idx="1">
                  <c:v>7.0999999999999994E-2</c:v>
                </c:pt>
                <c:pt idx="2">
                  <c:v>7.3999999999999996E-2</c:v>
                </c:pt>
                <c:pt idx="3">
                  <c:v>8.5999999999999993E-2</c:v>
                </c:pt>
                <c:pt idx="4">
                  <c:v>7.8E-2</c:v>
                </c:pt>
                <c:pt idx="5">
                  <c:v>0.08</c:v>
                </c:pt>
                <c:pt idx="6">
                  <c:v>6.9000000000000006E-2</c:v>
                </c:pt>
                <c:pt idx="7">
                  <c:v>7.9000000000000001E-2</c:v>
                </c:pt>
                <c:pt idx="8">
                  <c:v>7.4999999999999997E-2</c:v>
                </c:pt>
                <c:pt idx="9">
                  <c:v>7.1999999999999995E-2</c:v>
                </c:pt>
                <c:pt idx="10">
                  <c:v>7.4999999999999997E-2</c:v>
                </c:pt>
                <c:pt idx="11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7-4C04-9877-AA088A581F19}"/>
            </c:ext>
          </c:extLst>
        </c:ser>
        <c:ser>
          <c:idx val="1"/>
          <c:order val="1"/>
          <c:tx>
            <c:strRef>
              <c:f>'Partida 11'!$C$39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11'!$D$39:$O$39</c:f>
              <c:numCache>
                <c:formatCode>0.0%</c:formatCode>
                <c:ptCount val="12"/>
                <c:pt idx="0">
                  <c:v>0.113</c:v>
                </c:pt>
                <c:pt idx="1">
                  <c:v>7.0999999999999994E-2</c:v>
                </c:pt>
                <c:pt idx="2">
                  <c:v>7.4999999999999997E-2</c:v>
                </c:pt>
                <c:pt idx="3">
                  <c:v>7.0000000000000007E-2</c:v>
                </c:pt>
                <c:pt idx="4">
                  <c:v>6.5000000000000002E-2</c:v>
                </c:pt>
                <c:pt idx="5">
                  <c:v>7.8E-2</c:v>
                </c:pt>
                <c:pt idx="6">
                  <c:v>6.8000000000000005E-2</c:v>
                </c:pt>
                <c:pt idx="7">
                  <c:v>5.8999999999999997E-2</c:v>
                </c:pt>
                <c:pt idx="8">
                  <c:v>6.4000000000000001E-2</c:v>
                </c:pt>
                <c:pt idx="9">
                  <c:v>6.2E-2</c:v>
                </c:pt>
                <c:pt idx="10">
                  <c:v>6.4000000000000001E-2</c:v>
                </c:pt>
                <c:pt idx="11">
                  <c:v>0.28412783899999999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7-4C04-9877-AA088A581F19}"/>
            </c:ext>
          </c:extLst>
        </c:ser>
        <c:ser>
          <c:idx val="2"/>
          <c:order val="2"/>
          <c:tx>
            <c:strRef>
              <c:f>'Partida 11'!$C$40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800" b="1">
                      <a:solidFill>
                        <a:schemeClr val="tx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F27-4C04-9877-AA088A581F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11'!$D$40:$O$40</c:f>
              <c:numCache>
                <c:formatCode>0.0%</c:formatCode>
                <c:ptCount val="12"/>
                <c:pt idx="0">
                  <c:v>0.14546738632090708</c:v>
                </c:pt>
                <c:pt idx="1">
                  <c:v>7.1049768488433612E-2</c:v>
                </c:pt>
                <c:pt idx="2">
                  <c:v>7.9763603258434596E-2</c:v>
                </c:pt>
                <c:pt idx="3">
                  <c:v>7.7184045165835422E-2</c:v>
                </c:pt>
                <c:pt idx="4">
                  <c:v>7.4687484723806249E-2</c:v>
                </c:pt>
                <c:pt idx="5">
                  <c:v>8.6813085099200021E-2</c:v>
                </c:pt>
                <c:pt idx="6">
                  <c:v>7.5177811992342192E-2</c:v>
                </c:pt>
                <c:pt idx="7">
                  <c:v>7.4122889537522482E-2</c:v>
                </c:pt>
                <c:pt idx="8">
                  <c:v>0.10873534690887908</c:v>
                </c:pt>
                <c:pt idx="9">
                  <c:v>7.33436860687985E-2</c:v>
                </c:pt>
                <c:pt idx="10">
                  <c:v>8.086739005008485E-2</c:v>
                </c:pt>
                <c:pt idx="11">
                  <c:v>0.12812419948998119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27-4C04-9877-AA088A581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9"/>
        <c:axId val="361890016"/>
        <c:axId val="361890408"/>
      </c:barChart>
      <c:catAx>
        <c:axId val="3618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361890408"/>
        <c:crosses val="autoZero"/>
        <c:auto val="0"/>
        <c:lblAlgn val="ctr"/>
        <c:lblOffset val="100"/>
        <c:noMultiLvlLbl val="0"/>
      </c:catAx>
      <c:valAx>
        <c:axId val="36189040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361890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8071337491131E-2"/>
          <c:y val="0.93707902476045912"/>
          <c:w val="0.89999990076854763"/>
          <c:h val="6.2920975239540836E-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Acumulada 2019 - 2020 - 2021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'Partida 11'!$C$34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none"/>
          </c:marker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11'!$D$34:$O$34</c:f>
              <c:numCache>
                <c:formatCode>0.0%</c:formatCode>
                <c:ptCount val="12"/>
                <c:pt idx="0">
                  <c:v>0.109</c:v>
                </c:pt>
                <c:pt idx="1">
                  <c:v>0.18</c:v>
                </c:pt>
                <c:pt idx="2">
                  <c:v>0.254</c:v>
                </c:pt>
                <c:pt idx="3">
                  <c:v>0.33900000000000002</c:v>
                </c:pt>
                <c:pt idx="4">
                  <c:v>0.41599999999999998</c:v>
                </c:pt>
                <c:pt idx="5">
                  <c:v>0.49199999999999999</c:v>
                </c:pt>
                <c:pt idx="6">
                  <c:v>0.55600000000000005</c:v>
                </c:pt>
                <c:pt idx="7">
                  <c:v>0.63400000000000001</c:v>
                </c:pt>
                <c:pt idx="8">
                  <c:v>0.70899999999999996</c:v>
                </c:pt>
                <c:pt idx="9">
                  <c:v>0.78100000000000003</c:v>
                </c:pt>
                <c:pt idx="10">
                  <c:v>0.85599999999999998</c:v>
                </c:pt>
                <c:pt idx="11">
                  <c:v>0.98399999999999999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AC-4F20-BDD1-803F574F4F83}"/>
            </c:ext>
          </c:extLst>
        </c:ser>
        <c:ser>
          <c:idx val="1"/>
          <c:order val="1"/>
          <c:tx>
            <c:strRef>
              <c:f>'Partida 11'!$C$35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ymbol val="none"/>
          </c:marker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11'!$D$35:$O$35</c:f>
              <c:numCache>
                <c:formatCode>0.0%</c:formatCode>
                <c:ptCount val="12"/>
                <c:pt idx="0">
                  <c:v>0.113</c:v>
                </c:pt>
                <c:pt idx="1">
                  <c:v>0.185</c:v>
                </c:pt>
                <c:pt idx="2">
                  <c:v>0.25900000000000001</c:v>
                </c:pt>
                <c:pt idx="3">
                  <c:v>0.33100000000000002</c:v>
                </c:pt>
                <c:pt idx="4">
                  <c:v>0.39700000000000002</c:v>
                </c:pt>
                <c:pt idx="5">
                  <c:v>0.48599999999999999</c:v>
                </c:pt>
                <c:pt idx="6">
                  <c:v>0.55400000000000005</c:v>
                </c:pt>
                <c:pt idx="7">
                  <c:v>0.54500000000000004</c:v>
                </c:pt>
                <c:pt idx="8">
                  <c:v>0.60899999999999999</c:v>
                </c:pt>
                <c:pt idx="9">
                  <c:v>0.66200000000000003</c:v>
                </c:pt>
                <c:pt idx="10">
                  <c:v>0.72499999999999998</c:v>
                </c:pt>
                <c:pt idx="11">
                  <c:v>0.95099999999999996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AC-4F20-BDD1-803F574F4F83}"/>
            </c:ext>
          </c:extLst>
        </c:ser>
        <c:ser>
          <c:idx val="2"/>
          <c:order val="2"/>
          <c:tx>
            <c:strRef>
              <c:f>'Partida 11'!$C$36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122451607142303E-2"/>
                  <c:y val="-2.4734486784332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AC-4F20-BDD1-803F574F4F83}"/>
                </c:ext>
              </c:extLst>
            </c:dLbl>
            <c:dLbl>
              <c:idx val="1"/>
              <c:layout>
                <c:manualLayout>
                  <c:x val="-4.8821418596272273E-2"/>
                  <c:y val="-3.8469908595345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AC-4F20-BDD1-803F574F4F83}"/>
                </c:ext>
              </c:extLst>
            </c:dLbl>
            <c:dLbl>
              <c:idx val="2"/>
              <c:layout>
                <c:manualLayout>
                  <c:x val="-4.1419073893139598E-2"/>
                  <c:y val="-3.000578001255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AC-4F20-BDD1-803F574F4F83}"/>
                </c:ext>
              </c:extLst>
            </c:dLbl>
            <c:dLbl>
              <c:idx val="3"/>
              <c:layout>
                <c:manualLayout>
                  <c:x val="-4.3097625705139718E-2"/>
                  <c:y val="-2.2909969529919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AC-4F20-BDD1-803F574F4F83}"/>
                </c:ext>
              </c:extLst>
            </c:dLbl>
            <c:dLbl>
              <c:idx val="4"/>
              <c:layout>
                <c:manualLayout>
                  <c:x val="-4.6454599540861043E-2"/>
                  <c:y val="-2.199785058402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AC-4F20-BDD1-803F574F4F83}"/>
                </c:ext>
              </c:extLst>
            </c:dLbl>
            <c:dLbl>
              <c:idx val="5"/>
              <c:layout>
                <c:manualLayout>
                  <c:x val="-5.6344466398852877E-2"/>
                  <c:y val="-2.290996952991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AC-4F20-BDD1-803F574F4F83}"/>
                </c:ext>
              </c:extLst>
            </c:dLbl>
            <c:dLbl>
              <c:idx val="6"/>
              <c:layout>
                <c:manualLayout>
                  <c:x val="-4.8851659265273802E-2"/>
                  <c:y val="-2.722751878224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AC-4F20-BDD1-803F574F4F83}"/>
                </c:ext>
              </c:extLst>
            </c:dLbl>
            <c:dLbl>
              <c:idx val="7"/>
              <c:layout>
                <c:manualLayout>
                  <c:x val="-4.1449314562141071E-2"/>
                  <c:y val="-3.463845029733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AC-4F20-BDD1-803F574F4F83}"/>
                </c:ext>
              </c:extLst>
            </c:dLbl>
            <c:dLbl>
              <c:idx val="8"/>
              <c:layout>
                <c:manualLayout>
                  <c:x val="-3.4825829321145002E-2"/>
                  <c:y val="-2.785804020977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AC-4F20-BDD1-803F574F4F83}"/>
                </c:ext>
              </c:extLst>
            </c:dLbl>
            <c:dLbl>
              <c:idx val="9"/>
              <c:layout>
                <c:manualLayout>
                  <c:x val="-2.3227299770430494E-2"/>
                  <c:y val="-3.902695765449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AC-4F20-BDD1-803F574F4F83}"/>
                </c:ext>
              </c:extLst>
            </c:dLbl>
            <c:dLbl>
              <c:idx val="10"/>
              <c:layout>
                <c:manualLayout>
                  <c:x val="-3.2966222859972982E-3"/>
                  <c:y val="-5.6766483861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AC-4F20-BDD1-803F574F4F83}"/>
                </c:ext>
              </c:extLst>
            </c:dLbl>
            <c:dLbl>
              <c:idx val="11"/>
              <c:layout>
                <c:manualLayout>
                  <c:x val="-1.1538178000990544E-2"/>
                  <c:y val="-3.902695765449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AC-4F20-BDD1-803F574F4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11'!$D$36:$O$36</c:f>
              <c:numCache>
                <c:formatCode>0.0%</c:formatCode>
                <c:ptCount val="12"/>
                <c:pt idx="0">
                  <c:v>0.14546738632090708</c:v>
                </c:pt>
                <c:pt idx="1">
                  <c:v>0.21644559840490332</c:v>
                </c:pt>
                <c:pt idx="2">
                  <c:v>0.29702953980065627</c:v>
                </c:pt>
                <c:pt idx="3">
                  <c:v>0.37419670916508307</c:v>
                </c:pt>
                <c:pt idx="4">
                  <c:v>0.44433142217726823</c:v>
                </c:pt>
                <c:pt idx="5">
                  <c:v>0.53056074696633382</c:v>
                </c:pt>
                <c:pt idx="6">
                  <c:v>0.60563690464969833</c:v>
                </c:pt>
                <c:pt idx="7">
                  <c:v>0.6624604724729185</c:v>
                </c:pt>
                <c:pt idx="8">
                  <c:v>0.77114713088780629</c:v>
                </c:pt>
                <c:pt idx="9">
                  <c:v>0.82268596392937055</c:v>
                </c:pt>
                <c:pt idx="10">
                  <c:v>0.89432785289067895</c:v>
                </c:pt>
                <c:pt idx="11">
                  <c:v>0.99223616960419381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6AC-4F20-BDD1-803F574F4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891192"/>
        <c:axId val="361888056"/>
      </c:lineChart>
      <c:catAx>
        <c:axId val="36189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1620000" vert="horz"/>
          <a:lstStyle/>
          <a:p>
            <a:pPr>
              <a:defRPr sz="800" b="0" i="0" u="none" strike="noStrike" baseline="0">
                <a:ln>
                  <a:noFill/>
                  <a:headEnd type="none"/>
                </a:ln>
                <a:solidFill>
                  <a:srgbClr val="000000">
                    <a:alpha val="90000"/>
                  </a:srgbClr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361888056"/>
        <c:crosses val="autoZero"/>
        <c:auto val="1"/>
        <c:lblAlgn val="ctr"/>
        <c:lblOffset val="100"/>
        <c:tickLblSkip val="1"/>
        <c:noMultiLvlLbl val="0"/>
      </c:catAx>
      <c:valAx>
        <c:axId val="36188805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3618911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8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02-03-2022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1" tIns="46425" rIns="92851" bIns="46425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1" tIns="46425" rIns="92851" bIns="464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641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19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097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64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675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50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540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069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587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166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63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296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870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798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4655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890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24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870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20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43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71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07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19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Cuadro de texto 2"/>
          <p:cNvSpPr txBox="1">
            <a:spLocks noChangeArrowheads="1"/>
          </p:cNvSpPr>
          <p:nvPr userDrawn="1"/>
        </p:nvSpPr>
        <p:spPr bwMode="auto">
          <a:xfrm>
            <a:off x="457200" y="456847"/>
            <a:ext cx="1562100" cy="1057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45719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476672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 de texto 2"/>
          <p:cNvSpPr txBox="1">
            <a:spLocks noChangeArrowheads="1"/>
          </p:cNvSpPr>
          <p:nvPr userDrawn="1"/>
        </p:nvSpPr>
        <p:spPr bwMode="auto">
          <a:xfrm>
            <a:off x="742950" y="476672"/>
            <a:ext cx="1562100" cy="1057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PRESUPUESTARIA DE GASTOS ACUMULADA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DICIEMBRE DE 2021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11: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DEFENSA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enero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0299" y="6095139"/>
            <a:ext cx="5614485" cy="23734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3699" y="6361211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80299" y="1299899"/>
            <a:ext cx="78602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0299" y="2132856"/>
            <a:ext cx="7860248" cy="1874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2021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285C24-293F-40F3-B863-FB3C22007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02566"/>
              </p:ext>
            </p:extLst>
          </p:nvPr>
        </p:nvGraphicFramePr>
        <p:xfrm>
          <a:off x="580299" y="2562143"/>
          <a:ext cx="7860249" cy="3131573"/>
        </p:xfrm>
        <a:graphic>
          <a:graphicData uri="http://schemas.openxmlformats.org/drawingml/2006/table">
            <a:tbl>
              <a:tblPr/>
              <a:tblGrid>
                <a:gridCol w="668296">
                  <a:extLst>
                    <a:ext uri="{9D8B030D-6E8A-4147-A177-3AD203B41FA5}">
                      <a16:colId xmlns:a16="http://schemas.microsoft.com/office/drawing/2014/main" val="3665883943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724965763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2127111364"/>
                    </a:ext>
                  </a:extLst>
                </a:gridCol>
                <a:gridCol w="2645986">
                  <a:extLst>
                    <a:ext uri="{9D8B030D-6E8A-4147-A177-3AD203B41FA5}">
                      <a16:colId xmlns:a16="http://schemas.microsoft.com/office/drawing/2014/main" val="3364267714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627757563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832088823"/>
                    </a:ext>
                  </a:extLst>
                </a:gridCol>
                <a:gridCol w="730463">
                  <a:extLst>
                    <a:ext uri="{9D8B030D-6E8A-4147-A177-3AD203B41FA5}">
                      <a16:colId xmlns:a16="http://schemas.microsoft.com/office/drawing/2014/main" val="3362933353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192046955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1730366136"/>
                    </a:ext>
                  </a:extLst>
                </a:gridCol>
              </a:tblGrid>
              <a:tr h="18338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70062"/>
                  </a:ext>
                </a:extLst>
              </a:tr>
              <a:tr h="32342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39020"/>
                  </a:ext>
                </a:extLst>
              </a:tr>
              <a:tr h="2406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61204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55811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34344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8443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52818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68651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13427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37118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89903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53314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79570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40530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53726"/>
                  </a:ext>
                </a:extLst>
              </a:tr>
              <a:tr h="1833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3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5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47178" y="5991225"/>
            <a:ext cx="7704856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65785" y="1510537"/>
            <a:ext cx="792088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03. PROGRAMA 01: ORGANISMOS DE SALUD DEL EJÉRCITO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2536" y="2287051"/>
            <a:ext cx="800426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EE9EB57-F4D6-488D-B6D5-31A3D9217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9452"/>
              </p:ext>
            </p:extLst>
          </p:nvPr>
        </p:nvGraphicFramePr>
        <p:xfrm>
          <a:off x="682536" y="2636911"/>
          <a:ext cx="7904129" cy="2973245"/>
        </p:xfrm>
        <a:graphic>
          <a:graphicData uri="http://schemas.openxmlformats.org/drawingml/2006/table">
            <a:tbl>
              <a:tblPr/>
              <a:tblGrid>
                <a:gridCol w="713593">
                  <a:extLst>
                    <a:ext uri="{9D8B030D-6E8A-4147-A177-3AD203B41FA5}">
                      <a16:colId xmlns:a16="http://schemas.microsoft.com/office/drawing/2014/main" val="1871007009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1191475181"/>
                    </a:ext>
                  </a:extLst>
                </a:gridCol>
                <a:gridCol w="360437">
                  <a:extLst>
                    <a:ext uri="{9D8B030D-6E8A-4147-A177-3AD203B41FA5}">
                      <a16:colId xmlns:a16="http://schemas.microsoft.com/office/drawing/2014/main" val="935392733"/>
                    </a:ext>
                  </a:extLst>
                </a:gridCol>
                <a:gridCol w="2723301">
                  <a:extLst>
                    <a:ext uri="{9D8B030D-6E8A-4147-A177-3AD203B41FA5}">
                      <a16:colId xmlns:a16="http://schemas.microsoft.com/office/drawing/2014/main" val="3343998731"/>
                    </a:ext>
                  </a:extLst>
                </a:gridCol>
                <a:gridCol w="713593">
                  <a:extLst>
                    <a:ext uri="{9D8B030D-6E8A-4147-A177-3AD203B41FA5}">
                      <a16:colId xmlns:a16="http://schemas.microsoft.com/office/drawing/2014/main" val="2968726443"/>
                    </a:ext>
                  </a:extLst>
                </a:gridCol>
                <a:gridCol w="713593">
                  <a:extLst>
                    <a:ext uri="{9D8B030D-6E8A-4147-A177-3AD203B41FA5}">
                      <a16:colId xmlns:a16="http://schemas.microsoft.com/office/drawing/2014/main" val="894502005"/>
                    </a:ext>
                  </a:extLst>
                </a:gridCol>
                <a:gridCol w="688107">
                  <a:extLst>
                    <a:ext uri="{9D8B030D-6E8A-4147-A177-3AD203B41FA5}">
                      <a16:colId xmlns:a16="http://schemas.microsoft.com/office/drawing/2014/main" val="2190724007"/>
                    </a:ext>
                  </a:extLst>
                </a:gridCol>
                <a:gridCol w="815534">
                  <a:extLst>
                    <a:ext uri="{9D8B030D-6E8A-4147-A177-3AD203B41FA5}">
                      <a16:colId xmlns:a16="http://schemas.microsoft.com/office/drawing/2014/main" val="1698705808"/>
                    </a:ext>
                  </a:extLst>
                </a:gridCol>
                <a:gridCol w="815534">
                  <a:extLst>
                    <a:ext uri="{9D8B030D-6E8A-4147-A177-3AD203B41FA5}">
                      <a16:colId xmlns:a16="http://schemas.microsoft.com/office/drawing/2014/main" val="112281719"/>
                    </a:ext>
                  </a:extLst>
                </a:gridCol>
              </a:tblGrid>
              <a:tr h="18547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177"/>
                  </a:ext>
                </a:extLst>
              </a:tr>
              <a:tr h="31857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61033"/>
                  </a:ext>
                </a:extLst>
              </a:tr>
              <a:tr h="2434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72.003.512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79.166.710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7.163.198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78.472.945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66833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40.056.177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42.720.501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2.664.324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42.447.238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69053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26.113.430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27.858.672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1.745.242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27.535.624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25843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04555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2362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4647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01485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190.872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190.872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87417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8987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597289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627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5.605.358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8.144.680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2.539.322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8.115.820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82712"/>
                  </a:ext>
                </a:extLst>
              </a:tr>
              <a:tr h="1854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5.605.358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8.144.680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2.539.322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8.115.820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0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2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23900" y="6428357"/>
            <a:ext cx="7848872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76823" y="1404823"/>
            <a:ext cx="784887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04. PROGRAMA 01: ORGANISMOS DE INDUSTRIA MILITAR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368" y="2010737"/>
            <a:ext cx="7848872" cy="223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0FFF71-C7F7-45AC-ABD4-6253C4689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96190"/>
              </p:ext>
            </p:extLst>
          </p:nvPr>
        </p:nvGraphicFramePr>
        <p:xfrm>
          <a:off x="571228" y="2298076"/>
          <a:ext cx="7848873" cy="3997271"/>
        </p:xfrm>
        <a:graphic>
          <a:graphicData uri="http://schemas.openxmlformats.org/drawingml/2006/table">
            <a:tbl>
              <a:tblPr/>
              <a:tblGrid>
                <a:gridCol w="539399">
                  <a:extLst>
                    <a:ext uri="{9D8B030D-6E8A-4147-A177-3AD203B41FA5}">
                      <a16:colId xmlns:a16="http://schemas.microsoft.com/office/drawing/2014/main" val="3225190251"/>
                    </a:ext>
                  </a:extLst>
                </a:gridCol>
                <a:gridCol w="303412">
                  <a:extLst>
                    <a:ext uri="{9D8B030D-6E8A-4147-A177-3AD203B41FA5}">
                      <a16:colId xmlns:a16="http://schemas.microsoft.com/office/drawing/2014/main" val="669333686"/>
                    </a:ext>
                  </a:extLst>
                </a:gridCol>
                <a:gridCol w="303412">
                  <a:extLst>
                    <a:ext uri="{9D8B030D-6E8A-4147-A177-3AD203B41FA5}">
                      <a16:colId xmlns:a16="http://schemas.microsoft.com/office/drawing/2014/main" val="1182810779"/>
                    </a:ext>
                  </a:extLst>
                </a:gridCol>
                <a:gridCol w="3668528">
                  <a:extLst>
                    <a:ext uri="{9D8B030D-6E8A-4147-A177-3AD203B41FA5}">
                      <a16:colId xmlns:a16="http://schemas.microsoft.com/office/drawing/2014/main" val="1642902306"/>
                    </a:ext>
                  </a:extLst>
                </a:gridCol>
                <a:gridCol w="542464">
                  <a:extLst>
                    <a:ext uri="{9D8B030D-6E8A-4147-A177-3AD203B41FA5}">
                      <a16:colId xmlns:a16="http://schemas.microsoft.com/office/drawing/2014/main" val="222261904"/>
                    </a:ext>
                  </a:extLst>
                </a:gridCol>
                <a:gridCol w="542464">
                  <a:extLst>
                    <a:ext uri="{9D8B030D-6E8A-4147-A177-3AD203B41FA5}">
                      <a16:colId xmlns:a16="http://schemas.microsoft.com/office/drawing/2014/main" val="1946270298"/>
                    </a:ext>
                  </a:extLst>
                </a:gridCol>
                <a:gridCol w="576176">
                  <a:extLst>
                    <a:ext uri="{9D8B030D-6E8A-4147-A177-3AD203B41FA5}">
                      <a16:colId xmlns:a16="http://schemas.microsoft.com/office/drawing/2014/main" val="148742060"/>
                    </a:ext>
                  </a:extLst>
                </a:gridCol>
                <a:gridCol w="686509">
                  <a:extLst>
                    <a:ext uri="{9D8B030D-6E8A-4147-A177-3AD203B41FA5}">
                      <a16:colId xmlns:a16="http://schemas.microsoft.com/office/drawing/2014/main" val="1191678192"/>
                    </a:ext>
                  </a:extLst>
                </a:gridCol>
                <a:gridCol w="686509">
                  <a:extLst>
                    <a:ext uri="{9D8B030D-6E8A-4147-A177-3AD203B41FA5}">
                      <a16:colId xmlns:a16="http://schemas.microsoft.com/office/drawing/2014/main" val="2880909662"/>
                    </a:ext>
                  </a:extLst>
                </a:gridCol>
              </a:tblGrid>
              <a:tr h="17221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45464"/>
                  </a:ext>
                </a:extLst>
              </a:tr>
              <a:tr h="23862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59293"/>
                  </a:ext>
                </a:extLst>
              </a:tr>
              <a:tr h="226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4.937.853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953833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3.336.220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3.240.511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-95.709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3.175.134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02478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1.226.784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1.132.658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-94.126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1.038.225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84997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97811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85242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29434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427563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Internacional Permanente de Armas Portátiles de Fuego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16397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53.161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2520"/>
                  </a:ext>
                </a:extLst>
              </a:tr>
              <a:tr h="182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53.161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598218"/>
                  </a:ext>
                </a:extLst>
              </a:tr>
              <a:tr h="182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33943"/>
                  </a:ext>
                </a:extLst>
              </a:tr>
              <a:tr h="182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01314"/>
                  </a:ext>
                </a:extLst>
              </a:tr>
              <a:tr h="182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42106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175.946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9455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126.790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09850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66476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27787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85722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51234"/>
                  </a:ext>
                </a:extLst>
              </a:tr>
              <a:tr h="172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5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3145" y="6520900"/>
            <a:ext cx="7704856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5045" y="1264915"/>
            <a:ext cx="770485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046" y="1843370"/>
            <a:ext cx="77048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0BCEDA-9F29-4D31-91F5-B12463E4F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41668"/>
              </p:ext>
            </p:extLst>
          </p:nvPr>
        </p:nvGraphicFramePr>
        <p:xfrm>
          <a:off x="535045" y="2202136"/>
          <a:ext cx="7704856" cy="4351346"/>
        </p:xfrm>
        <a:graphic>
          <a:graphicData uri="http://schemas.openxmlformats.org/drawingml/2006/table">
            <a:tbl>
              <a:tblPr/>
              <a:tblGrid>
                <a:gridCol w="698942">
                  <a:extLst>
                    <a:ext uri="{9D8B030D-6E8A-4147-A177-3AD203B41FA5}">
                      <a16:colId xmlns:a16="http://schemas.microsoft.com/office/drawing/2014/main" val="2334362166"/>
                    </a:ext>
                  </a:extLst>
                </a:gridCol>
                <a:gridCol w="326393">
                  <a:extLst>
                    <a:ext uri="{9D8B030D-6E8A-4147-A177-3AD203B41FA5}">
                      <a16:colId xmlns:a16="http://schemas.microsoft.com/office/drawing/2014/main" val="3331006363"/>
                    </a:ext>
                  </a:extLst>
                </a:gridCol>
                <a:gridCol w="326393">
                  <a:extLst>
                    <a:ext uri="{9D8B030D-6E8A-4147-A177-3AD203B41FA5}">
                      <a16:colId xmlns:a16="http://schemas.microsoft.com/office/drawing/2014/main" val="1049015386"/>
                    </a:ext>
                  </a:extLst>
                </a:gridCol>
                <a:gridCol w="2799068">
                  <a:extLst>
                    <a:ext uri="{9D8B030D-6E8A-4147-A177-3AD203B41FA5}">
                      <a16:colId xmlns:a16="http://schemas.microsoft.com/office/drawing/2014/main" val="1298772666"/>
                    </a:ext>
                  </a:extLst>
                </a:gridCol>
                <a:gridCol w="702240">
                  <a:extLst>
                    <a:ext uri="{9D8B030D-6E8A-4147-A177-3AD203B41FA5}">
                      <a16:colId xmlns:a16="http://schemas.microsoft.com/office/drawing/2014/main" val="789455013"/>
                    </a:ext>
                  </a:extLst>
                </a:gridCol>
                <a:gridCol w="702240">
                  <a:extLst>
                    <a:ext uri="{9D8B030D-6E8A-4147-A177-3AD203B41FA5}">
                      <a16:colId xmlns:a16="http://schemas.microsoft.com/office/drawing/2014/main" val="3019763685"/>
                    </a:ext>
                  </a:extLst>
                </a:gridCol>
                <a:gridCol w="672568">
                  <a:extLst>
                    <a:ext uri="{9D8B030D-6E8A-4147-A177-3AD203B41FA5}">
                      <a16:colId xmlns:a16="http://schemas.microsoft.com/office/drawing/2014/main" val="2685723670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2426541470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329547450"/>
                    </a:ext>
                  </a:extLst>
                </a:gridCol>
              </a:tblGrid>
              <a:tr h="14813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258" marR="9258" marT="9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258" marR="9258" marT="9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54819"/>
                  </a:ext>
                </a:extLst>
              </a:tr>
              <a:tr h="45365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85759"/>
                  </a:ext>
                </a:extLst>
              </a:tr>
              <a:tr h="194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378.069.330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398.376.193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20.306.863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397.903.051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3427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330.736.998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343.638.542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12.901.544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343.573.011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6912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42.148.029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43.904.775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1.756.746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43.861.351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92584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50.974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-32.925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540223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50.974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-32.925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28720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4.393.029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9.577.345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5.184.316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9.577.335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27831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2.945.882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2.945.882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2.945.882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06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18.904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18.904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18.904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4957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2.885.020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2.885.020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2.885.020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71747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41.958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94305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4.393.029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6.631.463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2.238.434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6.631.453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01735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1.895.090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1.895.090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1.895.090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3309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 Financiero Sistema Salud Armada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2.497.929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2.497.929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2.497.929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23938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2.238.444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2.238.434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2.238.434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576390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5965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69108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325.192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325.192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325.192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401042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325.192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325.192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325.192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16062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740.290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740.290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388.239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8669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740.290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740.290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388.239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37365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55073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62081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89199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2591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7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1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5483" y="6144031"/>
            <a:ext cx="781632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81467" y="1526456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515" y="2238665"/>
            <a:ext cx="7659485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B06459-0CD6-4599-B318-5397C551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72609"/>
              </p:ext>
            </p:extLst>
          </p:nvPr>
        </p:nvGraphicFramePr>
        <p:xfrm>
          <a:off x="513515" y="2647812"/>
          <a:ext cx="8173286" cy="3157455"/>
        </p:xfrm>
        <a:graphic>
          <a:graphicData uri="http://schemas.openxmlformats.org/drawingml/2006/table">
            <a:tbl>
              <a:tblPr/>
              <a:tblGrid>
                <a:gridCol w="693586">
                  <a:extLst>
                    <a:ext uri="{9D8B030D-6E8A-4147-A177-3AD203B41FA5}">
                      <a16:colId xmlns:a16="http://schemas.microsoft.com/office/drawing/2014/main" val="1077873283"/>
                    </a:ext>
                  </a:extLst>
                </a:gridCol>
                <a:gridCol w="390143">
                  <a:extLst>
                    <a:ext uri="{9D8B030D-6E8A-4147-A177-3AD203B41FA5}">
                      <a16:colId xmlns:a16="http://schemas.microsoft.com/office/drawing/2014/main" val="1314133019"/>
                    </a:ext>
                  </a:extLst>
                </a:gridCol>
                <a:gridCol w="390143">
                  <a:extLst>
                    <a:ext uri="{9D8B030D-6E8A-4147-A177-3AD203B41FA5}">
                      <a16:colId xmlns:a16="http://schemas.microsoft.com/office/drawing/2014/main" val="18854587"/>
                    </a:ext>
                  </a:extLst>
                </a:gridCol>
                <a:gridCol w="2805872">
                  <a:extLst>
                    <a:ext uri="{9D8B030D-6E8A-4147-A177-3AD203B41FA5}">
                      <a16:colId xmlns:a16="http://schemas.microsoft.com/office/drawing/2014/main" val="4081011130"/>
                    </a:ext>
                  </a:extLst>
                </a:gridCol>
                <a:gridCol w="693586">
                  <a:extLst>
                    <a:ext uri="{9D8B030D-6E8A-4147-A177-3AD203B41FA5}">
                      <a16:colId xmlns:a16="http://schemas.microsoft.com/office/drawing/2014/main" val="1791250019"/>
                    </a:ext>
                  </a:extLst>
                </a:gridCol>
                <a:gridCol w="693586">
                  <a:extLst>
                    <a:ext uri="{9D8B030D-6E8A-4147-A177-3AD203B41FA5}">
                      <a16:colId xmlns:a16="http://schemas.microsoft.com/office/drawing/2014/main" val="2849182894"/>
                    </a:ext>
                  </a:extLst>
                </a:gridCol>
                <a:gridCol w="740876">
                  <a:extLst>
                    <a:ext uri="{9D8B030D-6E8A-4147-A177-3AD203B41FA5}">
                      <a16:colId xmlns:a16="http://schemas.microsoft.com/office/drawing/2014/main" val="31692112"/>
                    </a:ext>
                  </a:extLst>
                </a:gridCol>
                <a:gridCol w="882747">
                  <a:extLst>
                    <a:ext uri="{9D8B030D-6E8A-4147-A177-3AD203B41FA5}">
                      <a16:colId xmlns:a16="http://schemas.microsoft.com/office/drawing/2014/main" val="3252664885"/>
                    </a:ext>
                  </a:extLst>
                </a:gridCol>
                <a:gridCol w="882747">
                  <a:extLst>
                    <a:ext uri="{9D8B030D-6E8A-4147-A177-3AD203B41FA5}">
                      <a16:colId xmlns:a16="http://schemas.microsoft.com/office/drawing/2014/main" val="2392534244"/>
                    </a:ext>
                  </a:extLst>
                </a:gridCol>
              </a:tblGrid>
              <a:tr h="18172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25967"/>
                  </a:ext>
                </a:extLst>
              </a:tr>
              <a:tr h="55653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128535"/>
                  </a:ext>
                </a:extLst>
              </a:tr>
              <a:tr h="2385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11023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71954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-15.793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67133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75781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85707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41652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80416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00394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97600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19778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68677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28131"/>
                  </a:ext>
                </a:extLst>
              </a:tr>
              <a:tr h="181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7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88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9842" y="5371137"/>
            <a:ext cx="772459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75718" y="1865815"/>
            <a:ext cx="7920880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.CAPÍTULO 07.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PROGRAMA: DIRECCIÓN GENERAL DEL TERRITORIO MARÍTIMO FET COVID-19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75718" y="2900244"/>
            <a:ext cx="7632848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833CBB-88CF-4A7C-AFAC-A55AE91DE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63912"/>
              </p:ext>
            </p:extLst>
          </p:nvPr>
        </p:nvGraphicFramePr>
        <p:xfrm>
          <a:off x="675719" y="3323217"/>
          <a:ext cx="7920881" cy="1595261"/>
        </p:xfrm>
        <a:graphic>
          <a:graphicData uri="http://schemas.openxmlformats.org/drawingml/2006/table">
            <a:tbl>
              <a:tblPr/>
              <a:tblGrid>
                <a:gridCol w="703194">
                  <a:extLst>
                    <a:ext uri="{9D8B030D-6E8A-4147-A177-3AD203B41FA5}">
                      <a16:colId xmlns:a16="http://schemas.microsoft.com/office/drawing/2014/main" val="2974151957"/>
                    </a:ext>
                  </a:extLst>
                </a:gridCol>
                <a:gridCol w="328378">
                  <a:extLst>
                    <a:ext uri="{9D8B030D-6E8A-4147-A177-3AD203B41FA5}">
                      <a16:colId xmlns:a16="http://schemas.microsoft.com/office/drawing/2014/main" val="3782612099"/>
                    </a:ext>
                  </a:extLst>
                </a:gridCol>
                <a:gridCol w="328378">
                  <a:extLst>
                    <a:ext uri="{9D8B030D-6E8A-4147-A177-3AD203B41FA5}">
                      <a16:colId xmlns:a16="http://schemas.microsoft.com/office/drawing/2014/main" val="2680974129"/>
                    </a:ext>
                  </a:extLst>
                </a:gridCol>
                <a:gridCol w="2935502">
                  <a:extLst>
                    <a:ext uri="{9D8B030D-6E8A-4147-A177-3AD203B41FA5}">
                      <a16:colId xmlns:a16="http://schemas.microsoft.com/office/drawing/2014/main" val="3613379446"/>
                    </a:ext>
                  </a:extLst>
                </a:gridCol>
                <a:gridCol w="706511">
                  <a:extLst>
                    <a:ext uri="{9D8B030D-6E8A-4147-A177-3AD203B41FA5}">
                      <a16:colId xmlns:a16="http://schemas.microsoft.com/office/drawing/2014/main" val="2176691868"/>
                    </a:ext>
                  </a:extLst>
                </a:gridCol>
                <a:gridCol w="716462">
                  <a:extLst>
                    <a:ext uri="{9D8B030D-6E8A-4147-A177-3AD203B41FA5}">
                      <a16:colId xmlns:a16="http://schemas.microsoft.com/office/drawing/2014/main" val="1755540634"/>
                    </a:ext>
                  </a:extLst>
                </a:gridCol>
                <a:gridCol w="716462">
                  <a:extLst>
                    <a:ext uri="{9D8B030D-6E8A-4147-A177-3AD203B41FA5}">
                      <a16:colId xmlns:a16="http://schemas.microsoft.com/office/drawing/2014/main" val="2499049158"/>
                    </a:ext>
                  </a:extLst>
                </a:gridCol>
                <a:gridCol w="742997">
                  <a:extLst>
                    <a:ext uri="{9D8B030D-6E8A-4147-A177-3AD203B41FA5}">
                      <a16:colId xmlns:a16="http://schemas.microsoft.com/office/drawing/2014/main" val="3769968313"/>
                    </a:ext>
                  </a:extLst>
                </a:gridCol>
                <a:gridCol w="742997">
                  <a:extLst>
                    <a:ext uri="{9D8B030D-6E8A-4147-A177-3AD203B41FA5}">
                      <a16:colId xmlns:a16="http://schemas.microsoft.com/office/drawing/2014/main" val="1393336066"/>
                    </a:ext>
                  </a:extLst>
                </a:gridCol>
              </a:tblGrid>
              <a:tr h="20887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18274"/>
                  </a:ext>
                </a:extLst>
              </a:tr>
              <a:tr h="32895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20215"/>
                  </a:ext>
                </a:extLst>
              </a:tr>
              <a:tr h="221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39054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92778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49345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5440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0221" y="6356350"/>
            <a:ext cx="772459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10221" y="1322213"/>
            <a:ext cx="807657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.CAPÍTULO 07.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01: DIRECCIÓN GENERAL DEL TERRITORIO MARÍTIMO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27020" y="1910389"/>
            <a:ext cx="7632848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B2A63A-6833-4319-8D65-BAB53F60F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049840"/>
              </p:ext>
            </p:extLst>
          </p:nvPr>
        </p:nvGraphicFramePr>
        <p:xfrm>
          <a:off x="610222" y="2187572"/>
          <a:ext cx="8076577" cy="4165418"/>
        </p:xfrm>
        <a:graphic>
          <a:graphicData uri="http://schemas.openxmlformats.org/drawingml/2006/table">
            <a:tbl>
              <a:tblPr/>
              <a:tblGrid>
                <a:gridCol w="717016">
                  <a:extLst>
                    <a:ext uri="{9D8B030D-6E8A-4147-A177-3AD203B41FA5}">
                      <a16:colId xmlns:a16="http://schemas.microsoft.com/office/drawing/2014/main" val="2742382711"/>
                    </a:ext>
                  </a:extLst>
                </a:gridCol>
                <a:gridCol w="334834">
                  <a:extLst>
                    <a:ext uri="{9D8B030D-6E8A-4147-A177-3AD203B41FA5}">
                      <a16:colId xmlns:a16="http://schemas.microsoft.com/office/drawing/2014/main" val="2738373362"/>
                    </a:ext>
                  </a:extLst>
                </a:gridCol>
                <a:gridCol w="334834">
                  <a:extLst>
                    <a:ext uri="{9D8B030D-6E8A-4147-A177-3AD203B41FA5}">
                      <a16:colId xmlns:a16="http://schemas.microsoft.com/office/drawing/2014/main" val="3890228453"/>
                    </a:ext>
                  </a:extLst>
                </a:gridCol>
                <a:gridCol w="2993203">
                  <a:extLst>
                    <a:ext uri="{9D8B030D-6E8A-4147-A177-3AD203B41FA5}">
                      <a16:colId xmlns:a16="http://schemas.microsoft.com/office/drawing/2014/main" val="1016745630"/>
                    </a:ext>
                  </a:extLst>
                </a:gridCol>
                <a:gridCol w="720398">
                  <a:extLst>
                    <a:ext uri="{9D8B030D-6E8A-4147-A177-3AD203B41FA5}">
                      <a16:colId xmlns:a16="http://schemas.microsoft.com/office/drawing/2014/main" val="415910942"/>
                    </a:ext>
                  </a:extLst>
                </a:gridCol>
                <a:gridCol w="730545">
                  <a:extLst>
                    <a:ext uri="{9D8B030D-6E8A-4147-A177-3AD203B41FA5}">
                      <a16:colId xmlns:a16="http://schemas.microsoft.com/office/drawing/2014/main" val="2730789811"/>
                    </a:ext>
                  </a:extLst>
                </a:gridCol>
                <a:gridCol w="730545">
                  <a:extLst>
                    <a:ext uri="{9D8B030D-6E8A-4147-A177-3AD203B41FA5}">
                      <a16:colId xmlns:a16="http://schemas.microsoft.com/office/drawing/2014/main" val="2364249860"/>
                    </a:ext>
                  </a:extLst>
                </a:gridCol>
                <a:gridCol w="757601">
                  <a:extLst>
                    <a:ext uri="{9D8B030D-6E8A-4147-A177-3AD203B41FA5}">
                      <a16:colId xmlns:a16="http://schemas.microsoft.com/office/drawing/2014/main" val="1591017810"/>
                    </a:ext>
                  </a:extLst>
                </a:gridCol>
                <a:gridCol w="757601">
                  <a:extLst>
                    <a:ext uri="{9D8B030D-6E8A-4147-A177-3AD203B41FA5}">
                      <a16:colId xmlns:a16="http://schemas.microsoft.com/office/drawing/2014/main" val="1884829103"/>
                    </a:ext>
                  </a:extLst>
                </a:gridCol>
              </a:tblGrid>
              <a:tr h="14325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953" marR="8953" marT="8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53" marR="8953" marT="8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17139"/>
                  </a:ext>
                </a:extLst>
              </a:tr>
              <a:tr h="23407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967703"/>
                  </a:ext>
                </a:extLst>
              </a:tr>
              <a:tr h="188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103.649.256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200.356.157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96.706.901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200.105.443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23138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21.165.288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20.830.325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-334.963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20.874.041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34909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36.798.411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33.683.913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-3.114.498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33.647.689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584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805.779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3.695.246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2.889.467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3.695.247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45839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707.419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3.593.419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2.886.000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3.593.420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48323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Hidrográfico y Oceanográfico de la Armada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707.419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707.419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707.420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49604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2.886.000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2.886.000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2.886.000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651106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98.360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101.827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101.827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76819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OMI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39.790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49.104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49.104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23642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AIFM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58.570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52.723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52.723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508267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95.376.529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95.347.040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95.376.529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27768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-29.489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11660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95.376.529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95.376.529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95.376.529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44907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2.941.912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5.096.912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2.155.000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5.072.286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77267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279.012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2.434.012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2.155.000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2.434.011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77078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2.122.493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2.122.493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2.101.940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3601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540.407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540.407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536.335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47207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36.473.875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36.473.875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36.473.875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44276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36.473.875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36.473.875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36.473.875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52265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5.434.492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5.100.059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-334.433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4.866.488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70289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5.434.492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5.100.059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-334.433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4.866.488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94634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80882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553594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99.288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247922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33574"/>
                  </a:ext>
                </a:extLst>
              </a:tr>
              <a:tr h="143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68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41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65640" y="6520390"/>
            <a:ext cx="5616624" cy="298681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00746" y="1532256"/>
            <a:ext cx="763284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08. PROGRAMA 01:  DIRECCIÓN DE SANIDAD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37886" y="2143560"/>
            <a:ext cx="7488832" cy="196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897B1B-1ECE-4BE7-BA4D-4A34B27D2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52512"/>
              </p:ext>
            </p:extLst>
          </p:nvPr>
        </p:nvGraphicFramePr>
        <p:xfrm>
          <a:off x="700746" y="2492896"/>
          <a:ext cx="7632849" cy="3509740"/>
        </p:xfrm>
        <a:graphic>
          <a:graphicData uri="http://schemas.openxmlformats.org/drawingml/2006/table">
            <a:tbl>
              <a:tblPr/>
              <a:tblGrid>
                <a:gridCol w="703356">
                  <a:extLst>
                    <a:ext uri="{9D8B030D-6E8A-4147-A177-3AD203B41FA5}">
                      <a16:colId xmlns:a16="http://schemas.microsoft.com/office/drawing/2014/main" val="4064454583"/>
                    </a:ext>
                  </a:extLst>
                </a:gridCol>
                <a:gridCol w="355266">
                  <a:extLst>
                    <a:ext uri="{9D8B030D-6E8A-4147-A177-3AD203B41FA5}">
                      <a16:colId xmlns:a16="http://schemas.microsoft.com/office/drawing/2014/main" val="1887022787"/>
                    </a:ext>
                  </a:extLst>
                </a:gridCol>
                <a:gridCol w="355266">
                  <a:extLst>
                    <a:ext uri="{9D8B030D-6E8A-4147-A177-3AD203B41FA5}">
                      <a16:colId xmlns:a16="http://schemas.microsoft.com/office/drawing/2014/main" val="553728863"/>
                    </a:ext>
                  </a:extLst>
                </a:gridCol>
                <a:gridCol w="2529930">
                  <a:extLst>
                    <a:ext uri="{9D8B030D-6E8A-4147-A177-3AD203B41FA5}">
                      <a16:colId xmlns:a16="http://schemas.microsoft.com/office/drawing/2014/main" val="2482378684"/>
                    </a:ext>
                  </a:extLst>
                </a:gridCol>
                <a:gridCol w="703356">
                  <a:extLst>
                    <a:ext uri="{9D8B030D-6E8A-4147-A177-3AD203B41FA5}">
                      <a16:colId xmlns:a16="http://schemas.microsoft.com/office/drawing/2014/main" val="3033385024"/>
                    </a:ext>
                  </a:extLst>
                </a:gridCol>
                <a:gridCol w="703356">
                  <a:extLst>
                    <a:ext uri="{9D8B030D-6E8A-4147-A177-3AD203B41FA5}">
                      <a16:colId xmlns:a16="http://schemas.microsoft.com/office/drawing/2014/main" val="803969237"/>
                    </a:ext>
                  </a:extLst>
                </a:gridCol>
                <a:gridCol w="674647">
                  <a:extLst>
                    <a:ext uri="{9D8B030D-6E8A-4147-A177-3AD203B41FA5}">
                      <a16:colId xmlns:a16="http://schemas.microsoft.com/office/drawing/2014/main" val="3692723290"/>
                    </a:ext>
                  </a:extLst>
                </a:gridCol>
                <a:gridCol w="803836">
                  <a:extLst>
                    <a:ext uri="{9D8B030D-6E8A-4147-A177-3AD203B41FA5}">
                      <a16:colId xmlns:a16="http://schemas.microsoft.com/office/drawing/2014/main" val="977920305"/>
                    </a:ext>
                  </a:extLst>
                </a:gridCol>
                <a:gridCol w="803836">
                  <a:extLst>
                    <a:ext uri="{9D8B030D-6E8A-4147-A177-3AD203B41FA5}">
                      <a16:colId xmlns:a16="http://schemas.microsoft.com/office/drawing/2014/main" val="2411070104"/>
                    </a:ext>
                  </a:extLst>
                </a:gridCol>
              </a:tblGrid>
              <a:tr h="19806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014966"/>
                  </a:ext>
                </a:extLst>
              </a:tr>
              <a:tr h="30598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44722"/>
                  </a:ext>
                </a:extLst>
              </a:tr>
              <a:tr h="2599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71.595.737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72.905.792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1.310.055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72.517.375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542637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30.629.610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31.257.057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627.447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31.147.302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53387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32.664.891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36.416.828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3.751.937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36.347.227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963490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309.553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1401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309.553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83837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613.500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784.424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170.924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922772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613.500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784.424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170.924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329259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92639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41396"/>
                  </a:ext>
                </a:extLst>
              </a:tr>
              <a:tr h="368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385.662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380.570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59980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380.570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380.570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87053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70283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3.744.599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-3.869.026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198663"/>
                  </a:ext>
                </a:extLst>
              </a:tr>
              <a:tr h="198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3.744.599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-3.869.026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5807" y="6600974"/>
            <a:ext cx="5166784" cy="241002"/>
          </a:xfrm>
        </p:spPr>
        <p:txBody>
          <a:bodyPr/>
          <a:lstStyle/>
          <a:p>
            <a:r>
              <a:rPr lang="es-CL" sz="1000" dirty="0"/>
              <a:t>Fuente: Elaboración propia en base  a Informes de ejecución presupuestaria mensual de DIPRES</a:t>
            </a:r>
          </a:p>
          <a:p>
            <a:endParaRPr lang="es-CL" sz="11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58" y="1309536"/>
            <a:ext cx="772599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58" y="1907088"/>
            <a:ext cx="7632849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04D07C-E2D8-46DA-9BE6-E85C23781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44188"/>
              </p:ext>
            </p:extLst>
          </p:nvPr>
        </p:nvGraphicFramePr>
        <p:xfrm>
          <a:off x="625385" y="2192202"/>
          <a:ext cx="7712164" cy="4351328"/>
        </p:xfrm>
        <a:graphic>
          <a:graphicData uri="http://schemas.openxmlformats.org/drawingml/2006/table">
            <a:tbl>
              <a:tblPr/>
              <a:tblGrid>
                <a:gridCol w="810534">
                  <a:extLst>
                    <a:ext uri="{9D8B030D-6E8A-4147-A177-3AD203B41FA5}">
                      <a16:colId xmlns:a16="http://schemas.microsoft.com/office/drawing/2014/main" val="1739933952"/>
                    </a:ext>
                  </a:extLst>
                </a:gridCol>
                <a:gridCol w="299413">
                  <a:extLst>
                    <a:ext uri="{9D8B030D-6E8A-4147-A177-3AD203B41FA5}">
                      <a16:colId xmlns:a16="http://schemas.microsoft.com/office/drawing/2014/main" val="2958753336"/>
                    </a:ext>
                  </a:extLst>
                </a:gridCol>
                <a:gridCol w="299413">
                  <a:extLst>
                    <a:ext uri="{9D8B030D-6E8A-4147-A177-3AD203B41FA5}">
                      <a16:colId xmlns:a16="http://schemas.microsoft.com/office/drawing/2014/main" val="3268125389"/>
                    </a:ext>
                  </a:extLst>
                </a:gridCol>
                <a:gridCol w="2177552">
                  <a:extLst>
                    <a:ext uri="{9D8B030D-6E8A-4147-A177-3AD203B41FA5}">
                      <a16:colId xmlns:a16="http://schemas.microsoft.com/office/drawing/2014/main" val="2711907539"/>
                    </a:ext>
                  </a:extLst>
                </a:gridCol>
                <a:gridCol w="810534">
                  <a:extLst>
                    <a:ext uri="{9D8B030D-6E8A-4147-A177-3AD203B41FA5}">
                      <a16:colId xmlns:a16="http://schemas.microsoft.com/office/drawing/2014/main" val="1678063750"/>
                    </a:ext>
                  </a:extLst>
                </a:gridCol>
                <a:gridCol w="810534">
                  <a:extLst>
                    <a:ext uri="{9D8B030D-6E8A-4147-A177-3AD203B41FA5}">
                      <a16:colId xmlns:a16="http://schemas.microsoft.com/office/drawing/2014/main" val="1790080459"/>
                    </a:ext>
                  </a:extLst>
                </a:gridCol>
                <a:gridCol w="810534">
                  <a:extLst>
                    <a:ext uri="{9D8B030D-6E8A-4147-A177-3AD203B41FA5}">
                      <a16:colId xmlns:a16="http://schemas.microsoft.com/office/drawing/2014/main" val="1339397907"/>
                    </a:ext>
                  </a:extLst>
                </a:gridCol>
                <a:gridCol w="846825">
                  <a:extLst>
                    <a:ext uri="{9D8B030D-6E8A-4147-A177-3AD203B41FA5}">
                      <a16:colId xmlns:a16="http://schemas.microsoft.com/office/drawing/2014/main" val="4192390387"/>
                    </a:ext>
                  </a:extLst>
                </a:gridCol>
                <a:gridCol w="846825">
                  <a:extLst>
                    <a:ext uri="{9D8B030D-6E8A-4147-A177-3AD203B41FA5}">
                      <a16:colId xmlns:a16="http://schemas.microsoft.com/office/drawing/2014/main" val="2017755682"/>
                    </a:ext>
                  </a:extLst>
                </a:gridCol>
              </a:tblGrid>
              <a:tr h="15234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2" marR="9522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2" marR="9522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386038"/>
                  </a:ext>
                </a:extLst>
              </a:tr>
              <a:tr h="46655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645876"/>
                  </a:ext>
                </a:extLst>
              </a:tr>
              <a:tr h="199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220.850.142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239.831.475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18.981.333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240.019.509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559482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193.961.578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198.109.050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4.147.472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197.962.694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98506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23.976.756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25.373.985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1.397.229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24.738.521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09880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2.399.501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12.925.888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10.526.387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12.925.878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4976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636.329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636.329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636.329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362936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Curativa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636.329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636.329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636.329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12514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803.650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4.053.588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3.249.938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4.053.588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63725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FACH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183.951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183.951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183.951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44042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619.699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3.869.637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3.249.938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3.869.637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48833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959.522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8.235.971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7.276.449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8.235.961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22510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959.512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959.512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959.512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62075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7.276.459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7.276.449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7.276.449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51203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100.222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100.222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1.347.074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1344,1%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37213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100.222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100.222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1.347.074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1344,1%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55737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55.990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55.990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638799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13034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38.690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38.690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900701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512.297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512.297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291.299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08289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512.297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512.297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291.299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37612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919824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75803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2.139.003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00080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615.040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615.030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615.040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788622"/>
                  </a:ext>
                </a:extLst>
              </a:tr>
              <a:tr h="18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615.040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615.030 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615.040</a:t>
                      </a:r>
                    </a:p>
                  </a:txBody>
                  <a:tcPr marL="9522" marR="9522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2" marR="9522" marT="9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8415" y="6394764"/>
            <a:ext cx="612068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9591" y="1339074"/>
            <a:ext cx="777686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83019" y="2019111"/>
            <a:ext cx="7704856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6C73FB-CBC0-4A9A-8E60-6D23CF9CE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87566"/>
              </p:ext>
            </p:extLst>
          </p:nvPr>
        </p:nvGraphicFramePr>
        <p:xfrm>
          <a:off x="618415" y="2420887"/>
          <a:ext cx="7776867" cy="3816433"/>
        </p:xfrm>
        <a:graphic>
          <a:graphicData uri="http://schemas.openxmlformats.org/drawingml/2006/table">
            <a:tbl>
              <a:tblPr/>
              <a:tblGrid>
                <a:gridCol w="649962">
                  <a:extLst>
                    <a:ext uri="{9D8B030D-6E8A-4147-A177-3AD203B41FA5}">
                      <a16:colId xmlns:a16="http://schemas.microsoft.com/office/drawing/2014/main" val="308396916"/>
                    </a:ext>
                  </a:extLst>
                </a:gridCol>
                <a:gridCol w="374106">
                  <a:extLst>
                    <a:ext uri="{9D8B030D-6E8A-4147-A177-3AD203B41FA5}">
                      <a16:colId xmlns:a16="http://schemas.microsoft.com/office/drawing/2014/main" val="2541473100"/>
                    </a:ext>
                  </a:extLst>
                </a:gridCol>
                <a:gridCol w="374106">
                  <a:extLst>
                    <a:ext uri="{9D8B030D-6E8A-4147-A177-3AD203B41FA5}">
                      <a16:colId xmlns:a16="http://schemas.microsoft.com/office/drawing/2014/main" val="3692410335"/>
                    </a:ext>
                  </a:extLst>
                </a:gridCol>
                <a:gridCol w="2705654">
                  <a:extLst>
                    <a:ext uri="{9D8B030D-6E8A-4147-A177-3AD203B41FA5}">
                      <a16:colId xmlns:a16="http://schemas.microsoft.com/office/drawing/2014/main" val="530810261"/>
                    </a:ext>
                  </a:extLst>
                </a:gridCol>
                <a:gridCol w="649962">
                  <a:extLst>
                    <a:ext uri="{9D8B030D-6E8A-4147-A177-3AD203B41FA5}">
                      <a16:colId xmlns:a16="http://schemas.microsoft.com/office/drawing/2014/main" val="1330497433"/>
                    </a:ext>
                  </a:extLst>
                </a:gridCol>
                <a:gridCol w="649962">
                  <a:extLst>
                    <a:ext uri="{9D8B030D-6E8A-4147-A177-3AD203B41FA5}">
                      <a16:colId xmlns:a16="http://schemas.microsoft.com/office/drawing/2014/main" val="2051882866"/>
                    </a:ext>
                  </a:extLst>
                </a:gridCol>
                <a:gridCol w="710423">
                  <a:extLst>
                    <a:ext uri="{9D8B030D-6E8A-4147-A177-3AD203B41FA5}">
                      <a16:colId xmlns:a16="http://schemas.microsoft.com/office/drawing/2014/main" val="981428014"/>
                    </a:ext>
                  </a:extLst>
                </a:gridCol>
                <a:gridCol w="831346">
                  <a:extLst>
                    <a:ext uri="{9D8B030D-6E8A-4147-A177-3AD203B41FA5}">
                      <a16:colId xmlns:a16="http://schemas.microsoft.com/office/drawing/2014/main" val="2373505609"/>
                    </a:ext>
                  </a:extLst>
                </a:gridCol>
                <a:gridCol w="831346">
                  <a:extLst>
                    <a:ext uri="{9D8B030D-6E8A-4147-A177-3AD203B41FA5}">
                      <a16:colId xmlns:a16="http://schemas.microsoft.com/office/drawing/2014/main" val="1830048972"/>
                    </a:ext>
                  </a:extLst>
                </a:gridCol>
              </a:tblGrid>
              <a:tr h="17056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59727"/>
                  </a:ext>
                </a:extLst>
              </a:tr>
              <a:tr h="52235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53871"/>
                  </a:ext>
                </a:extLst>
              </a:tr>
              <a:tr h="2238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38839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22313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31.257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70696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01128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22431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70326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57339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55028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74664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718904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66810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59809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35259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70095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99123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638065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628373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2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4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6721E8-22E4-486D-8238-74C2B354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A28A890-7896-4175-84FF-1B7DD948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64" y="1426669"/>
            <a:ext cx="756187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5EFFFBC-1615-41B2-B732-18025E4B9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836699"/>
              </p:ext>
            </p:extLst>
          </p:nvPr>
        </p:nvGraphicFramePr>
        <p:xfrm>
          <a:off x="791064" y="2132856"/>
          <a:ext cx="7561872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29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5" y="6181687"/>
            <a:ext cx="6979842" cy="3493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85351" y="1450054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11. PROGRAMA 01: ORGANISMOS DE SALUD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91579" y="2088577"/>
            <a:ext cx="7560841" cy="254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A2D6EC-17AE-4B36-A507-BBF70BB97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70889"/>
              </p:ext>
            </p:extLst>
          </p:nvPr>
        </p:nvGraphicFramePr>
        <p:xfrm>
          <a:off x="779858" y="2601118"/>
          <a:ext cx="7680573" cy="3390106"/>
        </p:xfrm>
        <a:graphic>
          <a:graphicData uri="http://schemas.openxmlformats.org/drawingml/2006/table">
            <a:tbl>
              <a:tblPr/>
              <a:tblGrid>
                <a:gridCol w="700183">
                  <a:extLst>
                    <a:ext uri="{9D8B030D-6E8A-4147-A177-3AD203B41FA5}">
                      <a16:colId xmlns:a16="http://schemas.microsoft.com/office/drawing/2014/main" val="3985263354"/>
                    </a:ext>
                  </a:extLst>
                </a:gridCol>
                <a:gridCol w="353663">
                  <a:extLst>
                    <a:ext uri="{9D8B030D-6E8A-4147-A177-3AD203B41FA5}">
                      <a16:colId xmlns:a16="http://schemas.microsoft.com/office/drawing/2014/main" val="3632590003"/>
                    </a:ext>
                  </a:extLst>
                </a:gridCol>
                <a:gridCol w="353663">
                  <a:extLst>
                    <a:ext uri="{9D8B030D-6E8A-4147-A177-3AD203B41FA5}">
                      <a16:colId xmlns:a16="http://schemas.microsoft.com/office/drawing/2014/main" val="3668485199"/>
                    </a:ext>
                  </a:extLst>
                </a:gridCol>
                <a:gridCol w="2600678">
                  <a:extLst>
                    <a:ext uri="{9D8B030D-6E8A-4147-A177-3AD203B41FA5}">
                      <a16:colId xmlns:a16="http://schemas.microsoft.com/office/drawing/2014/main" val="2697626103"/>
                    </a:ext>
                  </a:extLst>
                </a:gridCol>
                <a:gridCol w="700183">
                  <a:extLst>
                    <a:ext uri="{9D8B030D-6E8A-4147-A177-3AD203B41FA5}">
                      <a16:colId xmlns:a16="http://schemas.microsoft.com/office/drawing/2014/main" val="782366607"/>
                    </a:ext>
                  </a:extLst>
                </a:gridCol>
                <a:gridCol w="700183">
                  <a:extLst>
                    <a:ext uri="{9D8B030D-6E8A-4147-A177-3AD203B41FA5}">
                      <a16:colId xmlns:a16="http://schemas.microsoft.com/office/drawing/2014/main" val="2488840616"/>
                    </a:ext>
                  </a:extLst>
                </a:gridCol>
                <a:gridCol w="671604">
                  <a:extLst>
                    <a:ext uri="{9D8B030D-6E8A-4147-A177-3AD203B41FA5}">
                      <a16:colId xmlns:a16="http://schemas.microsoft.com/office/drawing/2014/main" val="3597770335"/>
                    </a:ext>
                  </a:extLst>
                </a:gridCol>
                <a:gridCol w="800208">
                  <a:extLst>
                    <a:ext uri="{9D8B030D-6E8A-4147-A177-3AD203B41FA5}">
                      <a16:colId xmlns:a16="http://schemas.microsoft.com/office/drawing/2014/main" val="1446743151"/>
                    </a:ext>
                  </a:extLst>
                </a:gridCol>
                <a:gridCol w="800208">
                  <a:extLst>
                    <a:ext uri="{9D8B030D-6E8A-4147-A177-3AD203B41FA5}">
                      <a16:colId xmlns:a16="http://schemas.microsoft.com/office/drawing/2014/main" val="3247969442"/>
                    </a:ext>
                  </a:extLst>
                </a:gridCol>
              </a:tblGrid>
              <a:tr h="20055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74327"/>
                  </a:ext>
                </a:extLst>
              </a:tr>
              <a:tr h="31904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78043"/>
                  </a:ext>
                </a:extLst>
              </a:tr>
              <a:tr h="2632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35.640.567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37.587.182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1.946.615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35.603.555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84741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15.538.910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15.980.843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441.933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15.242.493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45647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17.542.633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19.093.265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1.550.632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17.902.101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554040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79.642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140.842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16501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79.642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140.842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24459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98063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21928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54040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07705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550.798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550.798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46757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539.402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539.402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077402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233531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1.742.850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-107.150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26345"/>
                  </a:ext>
                </a:extLst>
              </a:tr>
              <a:tr h="200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1.742.850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-107.150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5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91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590923"/>
            <a:ext cx="6192688" cy="191046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1340768"/>
            <a:ext cx="765398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18. PROGRAMA 01: DIRECCIÓN GENERAL DE MOVILIZACIÓN NACIONAL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2052599"/>
            <a:ext cx="7272809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B6F300-681F-4DD4-9A19-1E4C06FCE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75960"/>
              </p:ext>
            </p:extLst>
          </p:nvPr>
        </p:nvGraphicFramePr>
        <p:xfrm>
          <a:off x="683568" y="2514842"/>
          <a:ext cx="7653980" cy="3002389"/>
        </p:xfrm>
        <a:graphic>
          <a:graphicData uri="http://schemas.openxmlformats.org/drawingml/2006/table">
            <a:tbl>
              <a:tblPr/>
              <a:tblGrid>
                <a:gridCol w="537121">
                  <a:extLst>
                    <a:ext uri="{9D8B030D-6E8A-4147-A177-3AD203B41FA5}">
                      <a16:colId xmlns:a16="http://schemas.microsoft.com/office/drawing/2014/main" val="3995187398"/>
                    </a:ext>
                  </a:extLst>
                </a:gridCol>
                <a:gridCol w="302131">
                  <a:extLst>
                    <a:ext uri="{9D8B030D-6E8A-4147-A177-3AD203B41FA5}">
                      <a16:colId xmlns:a16="http://schemas.microsoft.com/office/drawing/2014/main" val="117623839"/>
                    </a:ext>
                  </a:extLst>
                </a:gridCol>
                <a:gridCol w="302131">
                  <a:extLst>
                    <a:ext uri="{9D8B030D-6E8A-4147-A177-3AD203B41FA5}">
                      <a16:colId xmlns:a16="http://schemas.microsoft.com/office/drawing/2014/main" val="1675014480"/>
                    </a:ext>
                  </a:extLst>
                </a:gridCol>
                <a:gridCol w="3491290">
                  <a:extLst>
                    <a:ext uri="{9D8B030D-6E8A-4147-A177-3AD203B41FA5}">
                      <a16:colId xmlns:a16="http://schemas.microsoft.com/office/drawing/2014/main" val="4218105627"/>
                    </a:ext>
                  </a:extLst>
                </a:gridCol>
                <a:gridCol w="540173">
                  <a:extLst>
                    <a:ext uri="{9D8B030D-6E8A-4147-A177-3AD203B41FA5}">
                      <a16:colId xmlns:a16="http://schemas.microsoft.com/office/drawing/2014/main" val="639020642"/>
                    </a:ext>
                  </a:extLst>
                </a:gridCol>
                <a:gridCol w="540173">
                  <a:extLst>
                    <a:ext uri="{9D8B030D-6E8A-4147-A177-3AD203B41FA5}">
                      <a16:colId xmlns:a16="http://schemas.microsoft.com/office/drawing/2014/main" val="3954146055"/>
                    </a:ext>
                  </a:extLst>
                </a:gridCol>
                <a:gridCol w="573743">
                  <a:extLst>
                    <a:ext uri="{9D8B030D-6E8A-4147-A177-3AD203B41FA5}">
                      <a16:colId xmlns:a16="http://schemas.microsoft.com/office/drawing/2014/main" val="2198641976"/>
                    </a:ext>
                  </a:extLst>
                </a:gridCol>
                <a:gridCol w="683609">
                  <a:extLst>
                    <a:ext uri="{9D8B030D-6E8A-4147-A177-3AD203B41FA5}">
                      <a16:colId xmlns:a16="http://schemas.microsoft.com/office/drawing/2014/main" val="3532939166"/>
                    </a:ext>
                  </a:extLst>
                </a:gridCol>
                <a:gridCol w="683609">
                  <a:extLst>
                    <a:ext uri="{9D8B030D-6E8A-4147-A177-3AD203B41FA5}">
                      <a16:colId xmlns:a16="http://schemas.microsoft.com/office/drawing/2014/main" val="229157992"/>
                    </a:ext>
                  </a:extLst>
                </a:gridCol>
              </a:tblGrid>
              <a:tr h="18335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27520"/>
                  </a:ext>
                </a:extLst>
              </a:tr>
              <a:tr h="56151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12642"/>
                  </a:ext>
                </a:extLst>
              </a:tr>
              <a:tr h="2406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6.763.332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7.422.375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659.043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7.244.076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98871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1.600.274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1.520.300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-79.974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8150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1.704.147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1.647.227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-56.920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1.622.848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74451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3.318.739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4.101.457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782.718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3.974.178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34269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996.734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884.606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-112.128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150860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Incentivos Servicio Militar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996.734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884.606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-112.128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39296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2.010.526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2.934.076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923.550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08010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52776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2.010.526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2.817.366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806.840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2.817.366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2790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51647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03490"/>
                  </a:ext>
                </a:extLst>
              </a:tr>
              <a:tr h="183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279.976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253.340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73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646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590923"/>
            <a:ext cx="6192688" cy="191046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1340768"/>
            <a:ext cx="765398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18. PROGRAMA 01: DIRECCIÓN GENERAL DE MOVILIZACIÓN NACIONAL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2052599"/>
            <a:ext cx="7272809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03A9D8-E9BB-4722-930B-F4A5A752F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61734"/>
              </p:ext>
            </p:extLst>
          </p:nvPr>
        </p:nvGraphicFramePr>
        <p:xfrm>
          <a:off x="683568" y="2708920"/>
          <a:ext cx="7653980" cy="3024335"/>
        </p:xfrm>
        <a:graphic>
          <a:graphicData uri="http://schemas.openxmlformats.org/drawingml/2006/table">
            <a:tbl>
              <a:tblPr/>
              <a:tblGrid>
                <a:gridCol w="537121">
                  <a:extLst>
                    <a:ext uri="{9D8B030D-6E8A-4147-A177-3AD203B41FA5}">
                      <a16:colId xmlns:a16="http://schemas.microsoft.com/office/drawing/2014/main" val="391205028"/>
                    </a:ext>
                  </a:extLst>
                </a:gridCol>
                <a:gridCol w="302131">
                  <a:extLst>
                    <a:ext uri="{9D8B030D-6E8A-4147-A177-3AD203B41FA5}">
                      <a16:colId xmlns:a16="http://schemas.microsoft.com/office/drawing/2014/main" val="1216565233"/>
                    </a:ext>
                  </a:extLst>
                </a:gridCol>
                <a:gridCol w="302131">
                  <a:extLst>
                    <a:ext uri="{9D8B030D-6E8A-4147-A177-3AD203B41FA5}">
                      <a16:colId xmlns:a16="http://schemas.microsoft.com/office/drawing/2014/main" val="3096569119"/>
                    </a:ext>
                  </a:extLst>
                </a:gridCol>
                <a:gridCol w="3491290">
                  <a:extLst>
                    <a:ext uri="{9D8B030D-6E8A-4147-A177-3AD203B41FA5}">
                      <a16:colId xmlns:a16="http://schemas.microsoft.com/office/drawing/2014/main" val="1739416830"/>
                    </a:ext>
                  </a:extLst>
                </a:gridCol>
                <a:gridCol w="540173">
                  <a:extLst>
                    <a:ext uri="{9D8B030D-6E8A-4147-A177-3AD203B41FA5}">
                      <a16:colId xmlns:a16="http://schemas.microsoft.com/office/drawing/2014/main" val="1719331388"/>
                    </a:ext>
                  </a:extLst>
                </a:gridCol>
                <a:gridCol w="540173">
                  <a:extLst>
                    <a:ext uri="{9D8B030D-6E8A-4147-A177-3AD203B41FA5}">
                      <a16:colId xmlns:a16="http://schemas.microsoft.com/office/drawing/2014/main" val="476418690"/>
                    </a:ext>
                  </a:extLst>
                </a:gridCol>
                <a:gridCol w="573743">
                  <a:extLst>
                    <a:ext uri="{9D8B030D-6E8A-4147-A177-3AD203B41FA5}">
                      <a16:colId xmlns:a16="http://schemas.microsoft.com/office/drawing/2014/main" val="3654844671"/>
                    </a:ext>
                  </a:extLst>
                </a:gridCol>
                <a:gridCol w="683609">
                  <a:extLst>
                    <a:ext uri="{9D8B030D-6E8A-4147-A177-3AD203B41FA5}">
                      <a16:colId xmlns:a16="http://schemas.microsoft.com/office/drawing/2014/main" val="1430115434"/>
                    </a:ext>
                  </a:extLst>
                </a:gridCol>
                <a:gridCol w="683609">
                  <a:extLst>
                    <a:ext uri="{9D8B030D-6E8A-4147-A177-3AD203B41FA5}">
                      <a16:colId xmlns:a16="http://schemas.microsoft.com/office/drawing/2014/main" val="3716303270"/>
                    </a:ext>
                  </a:extLst>
                </a:gridCol>
              </a:tblGrid>
              <a:tr h="17469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86443"/>
                  </a:ext>
                </a:extLst>
              </a:tr>
              <a:tr h="34938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20840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Prohibición de Armas Químicas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250.430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234"/>
                  </a:ext>
                </a:extLst>
              </a:tr>
              <a:tr h="3493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Conferencia de Estados Partes del Tratado sobre el Comercio de Armas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81339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de Armas Convencionales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296567"/>
                  </a:ext>
                </a:extLst>
              </a:tr>
              <a:tr h="1856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para Armas Biológicas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031119"/>
                  </a:ext>
                </a:extLst>
              </a:tr>
              <a:tr h="1856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228791"/>
                  </a:ext>
                </a:extLst>
              </a:tr>
              <a:tr h="1856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6384"/>
                  </a:ext>
                </a:extLst>
              </a:tr>
              <a:tr h="196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140.162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146.662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61192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7059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13427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88.679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53966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03821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98784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3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9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9702" y="6487599"/>
            <a:ext cx="7200800" cy="30661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5452" y="1367245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19. PROGRAMA 01: INSTITUTO GEOGRÁFICO MILITAR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97924" y="2022813"/>
            <a:ext cx="784887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63405A-6D0D-4978-8523-376CFA2FC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11125"/>
              </p:ext>
            </p:extLst>
          </p:nvPr>
        </p:nvGraphicFramePr>
        <p:xfrm>
          <a:off x="625453" y="2393903"/>
          <a:ext cx="7920879" cy="4019550"/>
        </p:xfrm>
        <a:graphic>
          <a:graphicData uri="http://schemas.openxmlformats.org/drawingml/2006/table">
            <a:tbl>
              <a:tblPr/>
              <a:tblGrid>
                <a:gridCol w="643914">
                  <a:extLst>
                    <a:ext uri="{9D8B030D-6E8A-4147-A177-3AD203B41FA5}">
                      <a16:colId xmlns:a16="http://schemas.microsoft.com/office/drawing/2014/main" val="3803474967"/>
                    </a:ext>
                  </a:extLst>
                </a:gridCol>
                <a:gridCol w="362202">
                  <a:extLst>
                    <a:ext uri="{9D8B030D-6E8A-4147-A177-3AD203B41FA5}">
                      <a16:colId xmlns:a16="http://schemas.microsoft.com/office/drawing/2014/main" val="3028197748"/>
                    </a:ext>
                  </a:extLst>
                </a:gridCol>
                <a:gridCol w="362202">
                  <a:extLst>
                    <a:ext uri="{9D8B030D-6E8A-4147-A177-3AD203B41FA5}">
                      <a16:colId xmlns:a16="http://schemas.microsoft.com/office/drawing/2014/main" val="1043111818"/>
                    </a:ext>
                  </a:extLst>
                </a:gridCol>
                <a:gridCol w="2930542">
                  <a:extLst>
                    <a:ext uri="{9D8B030D-6E8A-4147-A177-3AD203B41FA5}">
                      <a16:colId xmlns:a16="http://schemas.microsoft.com/office/drawing/2014/main" val="1834416215"/>
                    </a:ext>
                  </a:extLst>
                </a:gridCol>
                <a:gridCol w="647573">
                  <a:extLst>
                    <a:ext uri="{9D8B030D-6E8A-4147-A177-3AD203B41FA5}">
                      <a16:colId xmlns:a16="http://schemas.microsoft.com/office/drawing/2014/main" val="2511915672"/>
                    </a:ext>
                  </a:extLst>
                </a:gridCol>
                <a:gridCol w="647573">
                  <a:extLst>
                    <a:ext uri="{9D8B030D-6E8A-4147-A177-3AD203B41FA5}">
                      <a16:colId xmlns:a16="http://schemas.microsoft.com/office/drawing/2014/main" val="2410397153"/>
                    </a:ext>
                  </a:extLst>
                </a:gridCol>
                <a:gridCol w="687817">
                  <a:extLst>
                    <a:ext uri="{9D8B030D-6E8A-4147-A177-3AD203B41FA5}">
                      <a16:colId xmlns:a16="http://schemas.microsoft.com/office/drawing/2014/main" val="1858603005"/>
                    </a:ext>
                  </a:extLst>
                </a:gridCol>
                <a:gridCol w="819528">
                  <a:extLst>
                    <a:ext uri="{9D8B030D-6E8A-4147-A177-3AD203B41FA5}">
                      <a16:colId xmlns:a16="http://schemas.microsoft.com/office/drawing/2014/main" val="537800241"/>
                    </a:ext>
                  </a:extLst>
                </a:gridCol>
                <a:gridCol w="819528">
                  <a:extLst>
                    <a:ext uri="{9D8B030D-6E8A-4147-A177-3AD203B41FA5}">
                      <a16:colId xmlns:a16="http://schemas.microsoft.com/office/drawing/2014/main" val="6186547"/>
                    </a:ext>
                  </a:extLst>
                </a:gridCol>
              </a:tblGrid>
              <a:tr h="15240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192999"/>
                  </a:ext>
                </a:extLst>
              </a:tr>
              <a:tr h="46672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522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4.093.939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3.991.888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-102.051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20049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2.505.764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2.462.427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-43.337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2.443.312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752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1.130.818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915.133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-215.685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0199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279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441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306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2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Panamericano de Geografía e Historia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3968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Internacional de Geodesia y Geofísica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6655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Geográfica Internacional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8466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Cartográfica Internacional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798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Internacional de Fotometría y Sensores Remotos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8235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396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61918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403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883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68109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037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244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5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97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7193" y="6411042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3056" y="1487754"/>
            <a:ext cx="8213743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20. PROGRAMA 01: SERVICIO HIDROGRÁFICO Y OCEANOGRÁFICO DE LA ARMADA DE CHILE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7193" y="2355873"/>
            <a:ext cx="806678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8DC903F-16F8-47A8-A9C8-4F7A211DA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42987"/>
              </p:ext>
            </p:extLst>
          </p:nvPr>
        </p:nvGraphicFramePr>
        <p:xfrm>
          <a:off x="473056" y="2674230"/>
          <a:ext cx="8213744" cy="3563084"/>
        </p:xfrm>
        <a:graphic>
          <a:graphicData uri="http://schemas.openxmlformats.org/drawingml/2006/table">
            <a:tbl>
              <a:tblPr/>
              <a:tblGrid>
                <a:gridCol w="687408">
                  <a:extLst>
                    <a:ext uri="{9D8B030D-6E8A-4147-A177-3AD203B41FA5}">
                      <a16:colId xmlns:a16="http://schemas.microsoft.com/office/drawing/2014/main" val="3739532317"/>
                    </a:ext>
                  </a:extLst>
                </a:gridCol>
                <a:gridCol w="386667">
                  <a:extLst>
                    <a:ext uri="{9D8B030D-6E8A-4147-A177-3AD203B41FA5}">
                      <a16:colId xmlns:a16="http://schemas.microsoft.com/office/drawing/2014/main" val="126170966"/>
                    </a:ext>
                  </a:extLst>
                </a:gridCol>
                <a:gridCol w="386667">
                  <a:extLst>
                    <a:ext uri="{9D8B030D-6E8A-4147-A177-3AD203B41FA5}">
                      <a16:colId xmlns:a16="http://schemas.microsoft.com/office/drawing/2014/main" val="1279223253"/>
                    </a:ext>
                  </a:extLst>
                </a:gridCol>
                <a:gridCol w="2780877">
                  <a:extLst>
                    <a:ext uri="{9D8B030D-6E8A-4147-A177-3AD203B41FA5}">
                      <a16:colId xmlns:a16="http://schemas.microsoft.com/office/drawing/2014/main" val="1802782117"/>
                    </a:ext>
                  </a:extLst>
                </a:gridCol>
                <a:gridCol w="691313">
                  <a:extLst>
                    <a:ext uri="{9D8B030D-6E8A-4147-A177-3AD203B41FA5}">
                      <a16:colId xmlns:a16="http://schemas.microsoft.com/office/drawing/2014/main" val="82436580"/>
                    </a:ext>
                  </a:extLst>
                </a:gridCol>
                <a:gridCol w="765523">
                  <a:extLst>
                    <a:ext uri="{9D8B030D-6E8A-4147-A177-3AD203B41FA5}">
                      <a16:colId xmlns:a16="http://schemas.microsoft.com/office/drawing/2014/main" val="3380224574"/>
                    </a:ext>
                  </a:extLst>
                </a:gridCol>
                <a:gridCol w="765523">
                  <a:extLst>
                    <a:ext uri="{9D8B030D-6E8A-4147-A177-3AD203B41FA5}">
                      <a16:colId xmlns:a16="http://schemas.microsoft.com/office/drawing/2014/main" val="1977293407"/>
                    </a:ext>
                  </a:extLst>
                </a:gridCol>
                <a:gridCol w="874883">
                  <a:extLst>
                    <a:ext uri="{9D8B030D-6E8A-4147-A177-3AD203B41FA5}">
                      <a16:colId xmlns:a16="http://schemas.microsoft.com/office/drawing/2014/main" val="4185837663"/>
                    </a:ext>
                  </a:extLst>
                </a:gridCol>
                <a:gridCol w="874883">
                  <a:extLst>
                    <a:ext uri="{9D8B030D-6E8A-4147-A177-3AD203B41FA5}">
                      <a16:colId xmlns:a16="http://schemas.microsoft.com/office/drawing/2014/main" val="3727979717"/>
                    </a:ext>
                  </a:extLst>
                </a:gridCol>
              </a:tblGrid>
              <a:tr h="16669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722248"/>
                  </a:ext>
                </a:extLst>
              </a:tr>
              <a:tr h="51050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91215"/>
                  </a:ext>
                </a:extLst>
              </a:tr>
              <a:tr h="2187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5.690.709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5.620.512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-70.197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5.620.691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441993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2.990.751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2.920.895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-69.856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2.920.893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98879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1.960.660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1.937.905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-22.755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1.937.907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949970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459697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85398"/>
                  </a:ext>
                </a:extLst>
              </a:tr>
              <a:tr h="3333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Hidrográfica Internacional (OHI)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35731"/>
                  </a:ext>
                </a:extLst>
              </a:tr>
              <a:tr h="3333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Científico de Investigación Oceánica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04452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26927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45462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46041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705.936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390591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384.941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40467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320.995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320.995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95950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33189"/>
                  </a:ext>
                </a:extLst>
              </a:tr>
              <a:tr h="16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68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71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6600" y="6453336"/>
            <a:ext cx="7200800" cy="268139"/>
          </a:xfrm>
        </p:spPr>
        <p:txBody>
          <a:bodyPr/>
          <a:lstStyle/>
          <a:p>
            <a:r>
              <a:rPr lang="es-CL" sz="9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292" y="1413755"/>
            <a:ext cx="822020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21. PROGRAMA 01: DIRECCIÓN GENERAL DE AERONÁUTICA CIVIL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2034562"/>
            <a:ext cx="7560841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7BB745-7715-44FE-BE96-760C385B0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51992"/>
              </p:ext>
            </p:extLst>
          </p:nvPr>
        </p:nvGraphicFramePr>
        <p:xfrm>
          <a:off x="456292" y="2420887"/>
          <a:ext cx="8220202" cy="3775061"/>
        </p:xfrm>
        <a:graphic>
          <a:graphicData uri="http://schemas.openxmlformats.org/drawingml/2006/table">
            <a:tbl>
              <a:tblPr/>
              <a:tblGrid>
                <a:gridCol w="798947">
                  <a:extLst>
                    <a:ext uri="{9D8B030D-6E8A-4147-A177-3AD203B41FA5}">
                      <a16:colId xmlns:a16="http://schemas.microsoft.com/office/drawing/2014/main" val="3557548013"/>
                    </a:ext>
                  </a:extLst>
                </a:gridCol>
                <a:gridCol w="340930">
                  <a:extLst>
                    <a:ext uri="{9D8B030D-6E8A-4147-A177-3AD203B41FA5}">
                      <a16:colId xmlns:a16="http://schemas.microsoft.com/office/drawing/2014/main" val="1317849371"/>
                    </a:ext>
                  </a:extLst>
                </a:gridCol>
                <a:gridCol w="340930">
                  <a:extLst>
                    <a:ext uri="{9D8B030D-6E8A-4147-A177-3AD203B41FA5}">
                      <a16:colId xmlns:a16="http://schemas.microsoft.com/office/drawing/2014/main" val="3321605078"/>
                    </a:ext>
                  </a:extLst>
                </a:gridCol>
                <a:gridCol w="2713666">
                  <a:extLst>
                    <a:ext uri="{9D8B030D-6E8A-4147-A177-3AD203B41FA5}">
                      <a16:colId xmlns:a16="http://schemas.microsoft.com/office/drawing/2014/main" val="3305146177"/>
                    </a:ext>
                  </a:extLst>
                </a:gridCol>
                <a:gridCol w="798947">
                  <a:extLst>
                    <a:ext uri="{9D8B030D-6E8A-4147-A177-3AD203B41FA5}">
                      <a16:colId xmlns:a16="http://schemas.microsoft.com/office/drawing/2014/main" val="3877881769"/>
                    </a:ext>
                  </a:extLst>
                </a:gridCol>
                <a:gridCol w="798947">
                  <a:extLst>
                    <a:ext uri="{9D8B030D-6E8A-4147-A177-3AD203B41FA5}">
                      <a16:colId xmlns:a16="http://schemas.microsoft.com/office/drawing/2014/main" val="3271757100"/>
                    </a:ext>
                  </a:extLst>
                </a:gridCol>
                <a:gridCol w="798947">
                  <a:extLst>
                    <a:ext uri="{9D8B030D-6E8A-4147-A177-3AD203B41FA5}">
                      <a16:colId xmlns:a16="http://schemas.microsoft.com/office/drawing/2014/main" val="381712781"/>
                    </a:ext>
                  </a:extLst>
                </a:gridCol>
                <a:gridCol w="812722">
                  <a:extLst>
                    <a:ext uri="{9D8B030D-6E8A-4147-A177-3AD203B41FA5}">
                      <a16:colId xmlns:a16="http://schemas.microsoft.com/office/drawing/2014/main" val="3279347734"/>
                    </a:ext>
                  </a:extLst>
                </a:gridCol>
                <a:gridCol w="816166">
                  <a:extLst>
                    <a:ext uri="{9D8B030D-6E8A-4147-A177-3AD203B41FA5}">
                      <a16:colId xmlns:a16="http://schemas.microsoft.com/office/drawing/2014/main" val="3377130581"/>
                    </a:ext>
                  </a:extLst>
                </a:gridCol>
              </a:tblGrid>
              <a:tr h="17661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56065"/>
                  </a:ext>
                </a:extLst>
              </a:tr>
              <a:tr h="54087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657054"/>
                  </a:ext>
                </a:extLst>
              </a:tr>
              <a:tr h="231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227.286.165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276.926.191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49.640.026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271.637.471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23125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125.883.210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130.934.104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5.050.894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130.761.504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20735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26.164.667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25.999.425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-165.242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25.943.385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35005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1.106.785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865.114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1.101.026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12306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-101.009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182434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966.123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966.123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513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1.817.644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1.779.108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1.772.065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0272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668.731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668.731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7221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0522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655.950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655.950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83332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150.241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910440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150.241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33820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998.672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960.136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10565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998.672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960.136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45234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11.958.435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8.221.794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-3.736.641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6.340.239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16984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325.016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530.016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206930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11.633.419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7.691.778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-3.941.641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5.733.596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43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77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1307" y="6375432"/>
            <a:ext cx="7200800" cy="268139"/>
          </a:xfrm>
        </p:spPr>
        <p:txBody>
          <a:bodyPr/>
          <a:lstStyle/>
          <a:p>
            <a:r>
              <a:rPr lang="es-CL" sz="9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149" y="1386808"/>
            <a:ext cx="822020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21. PROGRAMA 01: DIRECCIÓN GENERAL DE AERONÁUTICA CIVIL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0462" y="2110364"/>
            <a:ext cx="7560841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63BE2E-A571-438D-81DE-3F50334E9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05396"/>
              </p:ext>
            </p:extLst>
          </p:nvPr>
        </p:nvGraphicFramePr>
        <p:xfrm>
          <a:off x="482149" y="2459196"/>
          <a:ext cx="8204651" cy="3706107"/>
        </p:xfrm>
        <a:graphic>
          <a:graphicData uri="http://schemas.openxmlformats.org/drawingml/2006/table">
            <a:tbl>
              <a:tblPr/>
              <a:tblGrid>
                <a:gridCol w="797435">
                  <a:extLst>
                    <a:ext uri="{9D8B030D-6E8A-4147-A177-3AD203B41FA5}">
                      <a16:colId xmlns:a16="http://schemas.microsoft.com/office/drawing/2014/main" val="1170479983"/>
                    </a:ext>
                  </a:extLst>
                </a:gridCol>
                <a:gridCol w="340286">
                  <a:extLst>
                    <a:ext uri="{9D8B030D-6E8A-4147-A177-3AD203B41FA5}">
                      <a16:colId xmlns:a16="http://schemas.microsoft.com/office/drawing/2014/main" val="2175023560"/>
                    </a:ext>
                  </a:extLst>
                </a:gridCol>
                <a:gridCol w="340286">
                  <a:extLst>
                    <a:ext uri="{9D8B030D-6E8A-4147-A177-3AD203B41FA5}">
                      <a16:colId xmlns:a16="http://schemas.microsoft.com/office/drawing/2014/main" val="2676196653"/>
                    </a:ext>
                  </a:extLst>
                </a:gridCol>
                <a:gridCol w="2708532">
                  <a:extLst>
                    <a:ext uri="{9D8B030D-6E8A-4147-A177-3AD203B41FA5}">
                      <a16:colId xmlns:a16="http://schemas.microsoft.com/office/drawing/2014/main" val="3953198239"/>
                    </a:ext>
                  </a:extLst>
                </a:gridCol>
                <a:gridCol w="797435">
                  <a:extLst>
                    <a:ext uri="{9D8B030D-6E8A-4147-A177-3AD203B41FA5}">
                      <a16:colId xmlns:a16="http://schemas.microsoft.com/office/drawing/2014/main" val="544066857"/>
                    </a:ext>
                  </a:extLst>
                </a:gridCol>
                <a:gridCol w="797435">
                  <a:extLst>
                    <a:ext uri="{9D8B030D-6E8A-4147-A177-3AD203B41FA5}">
                      <a16:colId xmlns:a16="http://schemas.microsoft.com/office/drawing/2014/main" val="511022539"/>
                    </a:ext>
                  </a:extLst>
                </a:gridCol>
                <a:gridCol w="797435">
                  <a:extLst>
                    <a:ext uri="{9D8B030D-6E8A-4147-A177-3AD203B41FA5}">
                      <a16:colId xmlns:a16="http://schemas.microsoft.com/office/drawing/2014/main" val="3193074715"/>
                    </a:ext>
                  </a:extLst>
                </a:gridCol>
                <a:gridCol w="811185">
                  <a:extLst>
                    <a:ext uri="{9D8B030D-6E8A-4147-A177-3AD203B41FA5}">
                      <a16:colId xmlns:a16="http://schemas.microsoft.com/office/drawing/2014/main" val="1882548943"/>
                    </a:ext>
                  </a:extLst>
                </a:gridCol>
                <a:gridCol w="814622">
                  <a:extLst>
                    <a:ext uri="{9D8B030D-6E8A-4147-A177-3AD203B41FA5}">
                      <a16:colId xmlns:a16="http://schemas.microsoft.com/office/drawing/2014/main" val="2849158024"/>
                    </a:ext>
                  </a:extLst>
                </a:gridCol>
              </a:tblGrid>
              <a:tr h="16961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28151"/>
                  </a:ext>
                </a:extLst>
              </a:tr>
              <a:tr h="33815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816722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156.574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68225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76491"/>
                  </a:ext>
                </a:extLst>
              </a:tr>
              <a:tr h="3149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46657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12.827.680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12.827.680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12.600.531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051854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25439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159.726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93219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10.646.582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10.525.042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99080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1.246.384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1.246.384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1.152.123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29396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720.771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720.771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80519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33031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802007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48.296.121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39.786.529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-8.509.592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36.912.941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19695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41.808.910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36.087.217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-5.721.693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33.519.407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111495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a concesionarios aeroportuarios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41.808.910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36.087.217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-5.721.693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33.519.407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93060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6.487.211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-2.787.899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3.393.534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01808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 IVA concesiones -MOP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6.487.211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-2.787.899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3.393.534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74335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56.033.277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56.033.267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56.031.945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04875"/>
                  </a:ext>
                </a:extLst>
              </a:tr>
              <a:tr h="169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56.033.277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56.033.267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56.031.945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645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4724" y="6173787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94460" y="1356687"/>
            <a:ext cx="79947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22. PROGRAMA 01: SERVICIO AEROFOTOGRAMÉTRICO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89856" y="2118883"/>
            <a:ext cx="7994775" cy="29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0639D6-2FF8-43D6-870A-64901B4F4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668556"/>
              </p:ext>
            </p:extLst>
          </p:nvPr>
        </p:nvGraphicFramePr>
        <p:xfrm>
          <a:off x="589857" y="2584954"/>
          <a:ext cx="7994776" cy="3220311"/>
        </p:xfrm>
        <a:graphic>
          <a:graphicData uri="http://schemas.openxmlformats.org/drawingml/2006/table">
            <a:tbl>
              <a:tblPr/>
              <a:tblGrid>
                <a:gridCol w="677784">
                  <a:extLst>
                    <a:ext uri="{9D8B030D-6E8A-4147-A177-3AD203B41FA5}">
                      <a16:colId xmlns:a16="http://schemas.microsoft.com/office/drawing/2014/main" val="188294700"/>
                    </a:ext>
                  </a:extLst>
                </a:gridCol>
                <a:gridCol w="381253">
                  <a:extLst>
                    <a:ext uri="{9D8B030D-6E8A-4147-A177-3AD203B41FA5}">
                      <a16:colId xmlns:a16="http://schemas.microsoft.com/office/drawing/2014/main" val="5744513"/>
                    </a:ext>
                  </a:extLst>
                </a:gridCol>
                <a:gridCol w="381253">
                  <a:extLst>
                    <a:ext uri="{9D8B030D-6E8A-4147-A177-3AD203B41FA5}">
                      <a16:colId xmlns:a16="http://schemas.microsoft.com/office/drawing/2014/main" val="2537896368"/>
                    </a:ext>
                  </a:extLst>
                </a:gridCol>
                <a:gridCol w="2741946">
                  <a:extLst>
                    <a:ext uri="{9D8B030D-6E8A-4147-A177-3AD203B41FA5}">
                      <a16:colId xmlns:a16="http://schemas.microsoft.com/office/drawing/2014/main" val="224562465"/>
                    </a:ext>
                  </a:extLst>
                </a:gridCol>
                <a:gridCol w="681636">
                  <a:extLst>
                    <a:ext uri="{9D8B030D-6E8A-4147-A177-3AD203B41FA5}">
                      <a16:colId xmlns:a16="http://schemas.microsoft.com/office/drawing/2014/main" val="303031309"/>
                    </a:ext>
                  </a:extLst>
                </a:gridCol>
                <a:gridCol w="681636">
                  <a:extLst>
                    <a:ext uri="{9D8B030D-6E8A-4147-A177-3AD203B41FA5}">
                      <a16:colId xmlns:a16="http://schemas.microsoft.com/office/drawing/2014/main" val="3967696462"/>
                    </a:ext>
                  </a:extLst>
                </a:gridCol>
                <a:gridCol w="723998">
                  <a:extLst>
                    <a:ext uri="{9D8B030D-6E8A-4147-A177-3AD203B41FA5}">
                      <a16:colId xmlns:a16="http://schemas.microsoft.com/office/drawing/2014/main" val="2551876146"/>
                    </a:ext>
                  </a:extLst>
                </a:gridCol>
                <a:gridCol w="862635">
                  <a:extLst>
                    <a:ext uri="{9D8B030D-6E8A-4147-A177-3AD203B41FA5}">
                      <a16:colId xmlns:a16="http://schemas.microsoft.com/office/drawing/2014/main" val="1473027703"/>
                    </a:ext>
                  </a:extLst>
                </a:gridCol>
                <a:gridCol w="862635">
                  <a:extLst>
                    <a:ext uri="{9D8B030D-6E8A-4147-A177-3AD203B41FA5}">
                      <a16:colId xmlns:a16="http://schemas.microsoft.com/office/drawing/2014/main" val="2037770391"/>
                    </a:ext>
                  </a:extLst>
                </a:gridCol>
              </a:tblGrid>
              <a:tr h="18682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055794"/>
                  </a:ext>
                </a:extLst>
              </a:tr>
              <a:tr h="57213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5521"/>
                  </a:ext>
                </a:extLst>
              </a:tr>
              <a:tr h="2452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2.391.039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2.139.458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-251.581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87097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807.568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712.638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1535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1.188.640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1.025.214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-163.426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54457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1827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01547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782514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31369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95294"/>
                  </a:ext>
                </a:extLst>
              </a:tr>
              <a:tr h="347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377.076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377.076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41051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377.076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377.076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03801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889358"/>
                  </a:ext>
                </a:extLst>
              </a:tr>
              <a:tr h="186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1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60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320836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431" y="1423837"/>
            <a:ext cx="80667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23. PROGRAMA 01: SUBSECRETARÍA PARA LAS FUERZAS ARMADAS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1" y="2103454"/>
            <a:ext cx="7994775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78F749-0147-4CD9-85D8-E87455C44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37442"/>
              </p:ext>
            </p:extLst>
          </p:nvPr>
        </p:nvGraphicFramePr>
        <p:xfrm>
          <a:off x="562431" y="2418172"/>
          <a:ext cx="8066784" cy="3867150"/>
        </p:xfrm>
        <a:graphic>
          <a:graphicData uri="http://schemas.openxmlformats.org/drawingml/2006/table">
            <a:tbl>
              <a:tblPr/>
              <a:tblGrid>
                <a:gridCol w="849136">
                  <a:extLst>
                    <a:ext uri="{9D8B030D-6E8A-4147-A177-3AD203B41FA5}">
                      <a16:colId xmlns:a16="http://schemas.microsoft.com/office/drawing/2014/main" val="3129213511"/>
                    </a:ext>
                  </a:extLst>
                </a:gridCol>
                <a:gridCol w="313672">
                  <a:extLst>
                    <a:ext uri="{9D8B030D-6E8A-4147-A177-3AD203B41FA5}">
                      <a16:colId xmlns:a16="http://schemas.microsoft.com/office/drawing/2014/main" val="2469878181"/>
                    </a:ext>
                  </a:extLst>
                </a:gridCol>
                <a:gridCol w="313672">
                  <a:extLst>
                    <a:ext uri="{9D8B030D-6E8A-4147-A177-3AD203B41FA5}">
                      <a16:colId xmlns:a16="http://schemas.microsoft.com/office/drawing/2014/main" val="3628218099"/>
                    </a:ext>
                  </a:extLst>
                </a:gridCol>
                <a:gridCol w="2268584">
                  <a:extLst>
                    <a:ext uri="{9D8B030D-6E8A-4147-A177-3AD203B41FA5}">
                      <a16:colId xmlns:a16="http://schemas.microsoft.com/office/drawing/2014/main" val="1298953922"/>
                    </a:ext>
                  </a:extLst>
                </a:gridCol>
                <a:gridCol w="849136">
                  <a:extLst>
                    <a:ext uri="{9D8B030D-6E8A-4147-A177-3AD203B41FA5}">
                      <a16:colId xmlns:a16="http://schemas.microsoft.com/office/drawing/2014/main" val="1925416076"/>
                    </a:ext>
                  </a:extLst>
                </a:gridCol>
                <a:gridCol w="849136">
                  <a:extLst>
                    <a:ext uri="{9D8B030D-6E8A-4147-A177-3AD203B41FA5}">
                      <a16:colId xmlns:a16="http://schemas.microsoft.com/office/drawing/2014/main" val="2839917867"/>
                    </a:ext>
                  </a:extLst>
                </a:gridCol>
                <a:gridCol w="849136">
                  <a:extLst>
                    <a:ext uri="{9D8B030D-6E8A-4147-A177-3AD203B41FA5}">
                      <a16:colId xmlns:a16="http://schemas.microsoft.com/office/drawing/2014/main" val="1649602688"/>
                    </a:ext>
                  </a:extLst>
                </a:gridCol>
                <a:gridCol w="887156">
                  <a:extLst>
                    <a:ext uri="{9D8B030D-6E8A-4147-A177-3AD203B41FA5}">
                      <a16:colId xmlns:a16="http://schemas.microsoft.com/office/drawing/2014/main" val="3789171784"/>
                    </a:ext>
                  </a:extLst>
                </a:gridCol>
                <a:gridCol w="887156">
                  <a:extLst>
                    <a:ext uri="{9D8B030D-6E8A-4147-A177-3AD203B41FA5}">
                      <a16:colId xmlns:a16="http://schemas.microsoft.com/office/drawing/2014/main" val="3976808467"/>
                    </a:ext>
                  </a:extLst>
                </a:gridCol>
              </a:tblGrid>
              <a:tr h="15240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74594"/>
                  </a:ext>
                </a:extLst>
              </a:tr>
              <a:tr h="46672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469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12.377.211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13.640.863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1.263.652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13.554.690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737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9.653.678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9.862.470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9.862.468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735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1.796.625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1.594.162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-202.463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689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561.599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561.599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892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789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32578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611.078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935.081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324.003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654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317.533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488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317.533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564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293.545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544.355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736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Defensa Civil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293.545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528.060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0877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Asistencia a Víctimas - Ley N° 21.021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325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23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2977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315.820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354.105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759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120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805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315.820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794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259.308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723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259.308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6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018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5693" y="6022737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5693" y="1392658"/>
            <a:ext cx="803275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24. PROGRAMA 01: SUBSECRETARÍA DE DEFENSA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03674" y="2042261"/>
            <a:ext cx="7994775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6F6471-7E43-4FE2-8DF7-71F6FF066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25905"/>
              </p:ext>
            </p:extLst>
          </p:nvPr>
        </p:nvGraphicFramePr>
        <p:xfrm>
          <a:off x="565693" y="2407384"/>
          <a:ext cx="8032755" cy="3397885"/>
        </p:xfrm>
        <a:graphic>
          <a:graphicData uri="http://schemas.openxmlformats.org/drawingml/2006/table">
            <a:tbl>
              <a:tblPr/>
              <a:tblGrid>
                <a:gridCol w="604173">
                  <a:extLst>
                    <a:ext uri="{9D8B030D-6E8A-4147-A177-3AD203B41FA5}">
                      <a16:colId xmlns:a16="http://schemas.microsoft.com/office/drawing/2014/main" val="1132516065"/>
                    </a:ext>
                  </a:extLst>
                </a:gridCol>
                <a:gridCol w="339847">
                  <a:extLst>
                    <a:ext uri="{9D8B030D-6E8A-4147-A177-3AD203B41FA5}">
                      <a16:colId xmlns:a16="http://schemas.microsoft.com/office/drawing/2014/main" val="243877486"/>
                    </a:ext>
                  </a:extLst>
                </a:gridCol>
                <a:gridCol w="339847">
                  <a:extLst>
                    <a:ext uri="{9D8B030D-6E8A-4147-A177-3AD203B41FA5}">
                      <a16:colId xmlns:a16="http://schemas.microsoft.com/office/drawing/2014/main" val="3267991190"/>
                    </a:ext>
                  </a:extLst>
                </a:gridCol>
                <a:gridCol w="2965941">
                  <a:extLst>
                    <a:ext uri="{9D8B030D-6E8A-4147-A177-3AD203B41FA5}">
                      <a16:colId xmlns:a16="http://schemas.microsoft.com/office/drawing/2014/main" val="458702843"/>
                    </a:ext>
                  </a:extLst>
                </a:gridCol>
                <a:gridCol w="607606">
                  <a:extLst>
                    <a:ext uri="{9D8B030D-6E8A-4147-A177-3AD203B41FA5}">
                      <a16:colId xmlns:a16="http://schemas.microsoft.com/office/drawing/2014/main" val="1576217675"/>
                    </a:ext>
                  </a:extLst>
                </a:gridCol>
                <a:gridCol w="607606">
                  <a:extLst>
                    <a:ext uri="{9D8B030D-6E8A-4147-A177-3AD203B41FA5}">
                      <a16:colId xmlns:a16="http://schemas.microsoft.com/office/drawing/2014/main" val="586049832"/>
                    </a:ext>
                  </a:extLst>
                </a:gridCol>
                <a:gridCol w="645367">
                  <a:extLst>
                    <a:ext uri="{9D8B030D-6E8A-4147-A177-3AD203B41FA5}">
                      <a16:colId xmlns:a16="http://schemas.microsoft.com/office/drawing/2014/main" val="2608601261"/>
                    </a:ext>
                  </a:extLst>
                </a:gridCol>
                <a:gridCol w="961184">
                  <a:extLst>
                    <a:ext uri="{9D8B030D-6E8A-4147-A177-3AD203B41FA5}">
                      <a16:colId xmlns:a16="http://schemas.microsoft.com/office/drawing/2014/main" val="3234722417"/>
                    </a:ext>
                  </a:extLst>
                </a:gridCol>
                <a:gridCol w="961184">
                  <a:extLst>
                    <a:ext uri="{9D8B030D-6E8A-4147-A177-3AD203B41FA5}">
                      <a16:colId xmlns:a16="http://schemas.microsoft.com/office/drawing/2014/main" val="1241932910"/>
                    </a:ext>
                  </a:extLst>
                </a:gridCol>
              </a:tblGrid>
              <a:tr h="19011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35553"/>
                  </a:ext>
                </a:extLst>
              </a:tr>
              <a:tr h="29658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54438"/>
                  </a:ext>
                </a:extLst>
              </a:tr>
              <a:tr h="249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3.648.142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3.814.361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166.219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3.758.825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2434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3.022.051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3.068.844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3.044.365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93014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555.298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467.560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-87.738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602199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85944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09592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68.636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40120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68.636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77949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68.636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98984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08992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193947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27839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83888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22870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002180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29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3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41236" y="1368527"/>
            <a:ext cx="801919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66891"/>
            <a:ext cx="7488832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256994"/>
              </p:ext>
            </p:extLst>
          </p:nvPr>
        </p:nvGraphicFramePr>
        <p:xfrm>
          <a:off x="441236" y="2060847"/>
          <a:ext cx="8019196" cy="410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0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85867" y="5648758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95015" y="1500501"/>
            <a:ext cx="7488833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PROGRAMA: </a:t>
            </a:r>
            <a:r>
              <a:rPr lang="es-ES" sz="1600" b="1" dirty="0">
                <a:solidFill>
                  <a:prstClr val="black"/>
                </a:solidFill>
                <a:ea typeface="+mj-ea"/>
                <a:cs typeface="+mj-cs"/>
              </a:rPr>
              <a:t>ACADEMIA NACIONAL  DE ESTUDIOS POLITICOS Y ESTRATEGICOS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91710" y="2414835"/>
            <a:ext cx="7787208" cy="299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87FCCE-538A-4D40-B2A3-1F4428C85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57045"/>
              </p:ext>
            </p:extLst>
          </p:nvPr>
        </p:nvGraphicFramePr>
        <p:xfrm>
          <a:off x="791710" y="2862843"/>
          <a:ext cx="7492139" cy="2494651"/>
        </p:xfrm>
        <a:graphic>
          <a:graphicData uri="http://schemas.openxmlformats.org/drawingml/2006/table">
            <a:tbl>
              <a:tblPr/>
              <a:tblGrid>
                <a:gridCol w="563512">
                  <a:extLst>
                    <a:ext uri="{9D8B030D-6E8A-4147-A177-3AD203B41FA5}">
                      <a16:colId xmlns:a16="http://schemas.microsoft.com/office/drawing/2014/main" val="2958834312"/>
                    </a:ext>
                  </a:extLst>
                </a:gridCol>
                <a:gridCol w="316975">
                  <a:extLst>
                    <a:ext uri="{9D8B030D-6E8A-4147-A177-3AD203B41FA5}">
                      <a16:colId xmlns:a16="http://schemas.microsoft.com/office/drawing/2014/main" val="3858006775"/>
                    </a:ext>
                  </a:extLst>
                </a:gridCol>
                <a:gridCol w="316975">
                  <a:extLst>
                    <a:ext uri="{9D8B030D-6E8A-4147-A177-3AD203B41FA5}">
                      <a16:colId xmlns:a16="http://schemas.microsoft.com/office/drawing/2014/main" val="2145890828"/>
                    </a:ext>
                  </a:extLst>
                </a:gridCol>
                <a:gridCol w="2766328">
                  <a:extLst>
                    <a:ext uri="{9D8B030D-6E8A-4147-A177-3AD203B41FA5}">
                      <a16:colId xmlns:a16="http://schemas.microsoft.com/office/drawing/2014/main" val="1329825929"/>
                    </a:ext>
                  </a:extLst>
                </a:gridCol>
                <a:gridCol w="566713">
                  <a:extLst>
                    <a:ext uri="{9D8B030D-6E8A-4147-A177-3AD203B41FA5}">
                      <a16:colId xmlns:a16="http://schemas.microsoft.com/office/drawing/2014/main" val="909652745"/>
                    </a:ext>
                  </a:extLst>
                </a:gridCol>
                <a:gridCol w="566713">
                  <a:extLst>
                    <a:ext uri="{9D8B030D-6E8A-4147-A177-3AD203B41FA5}">
                      <a16:colId xmlns:a16="http://schemas.microsoft.com/office/drawing/2014/main" val="2488700813"/>
                    </a:ext>
                  </a:extLst>
                </a:gridCol>
                <a:gridCol w="601933">
                  <a:extLst>
                    <a:ext uri="{9D8B030D-6E8A-4147-A177-3AD203B41FA5}">
                      <a16:colId xmlns:a16="http://schemas.microsoft.com/office/drawing/2014/main" val="2973385535"/>
                    </a:ext>
                  </a:extLst>
                </a:gridCol>
                <a:gridCol w="896495">
                  <a:extLst>
                    <a:ext uri="{9D8B030D-6E8A-4147-A177-3AD203B41FA5}">
                      <a16:colId xmlns:a16="http://schemas.microsoft.com/office/drawing/2014/main" val="471068889"/>
                    </a:ext>
                  </a:extLst>
                </a:gridCol>
                <a:gridCol w="896495">
                  <a:extLst>
                    <a:ext uri="{9D8B030D-6E8A-4147-A177-3AD203B41FA5}">
                      <a16:colId xmlns:a16="http://schemas.microsoft.com/office/drawing/2014/main" val="3250861519"/>
                    </a:ext>
                  </a:extLst>
                </a:gridCol>
              </a:tblGrid>
              <a:tr h="17354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775532"/>
                  </a:ext>
                </a:extLst>
              </a:tr>
              <a:tr h="53146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931282"/>
                  </a:ext>
                </a:extLst>
              </a:tr>
              <a:tr h="2277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984.576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1.600.523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615.947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1.586.296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3578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834.765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961.591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89934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36986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387.277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387.277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04904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387.277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387.277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86126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752329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54434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444288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4837"/>
                  </a:ext>
                </a:extLst>
              </a:tr>
              <a:tr h="173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9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62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32826" y="6492875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17277" y="1368309"/>
            <a:ext cx="748883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98318" y="1939495"/>
            <a:ext cx="7787208" cy="299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F66DB5-DBE1-450E-927B-6112B9A31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04960"/>
              </p:ext>
            </p:extLst>
          </p:nvPr>
        </p:nvGraphicFramePr>
        <p:xfrm>
          <a:off x="817276" y="2160414"/>
          <a:ext cx="7488835" cy="4324350"/>
        </p:xfrm>
        <a:graphic>
          <a:graphicData uri="http://schemas.openxmlformats.org/drawingml/2006/table">
            <a:tbl>
              <a:tblPr/>
              <a:tblGrid>
                <a:gridCol w="660138">
                  <a:extLst>
                    <a:ext uri="{9D8B030D-6E8A-4147-A177-3AD203B41FA5}">
                      <a16:colId xmlns:a16="http://schemas.microsoft.com/office/drawing/2014/main" val="3011485957"/>
                    </a:ext>
                  </a:extLst>
                </a:gridCol>
                <a:gridCol w="308273">
                  <a:extLst>
                    <a:ext uri="{9D8B030D-6E8A-4147-A177-3AD203B41FA5}">
                      <a16:colId xmlns:a16="http://schemas.microsoft.com/office/drawing/2014/main" val="3142682567"/>
                    </a:ext>
                  </a:extLst>
                </a:gridCol>
                <a:gridCol w="308273">
                  <a:extLst>
                    <a:ext uri="{9D8B030D-6E8A-4147-A177-3AD203B41FA5}">
                      <a16:colId xmlns:a16="http://schemas.microsoft.com/office/drawing/2014/main" val="4042599029"/>
                    </a:ext>
                  </a:extLst>
                </a:gridCol>
                <a:gridCol w="2793133">
                  <a:extLst>
                    <a:ext uri="{9D8B030D-6E8A-4147-A177-3AD203B41FA5}">
                      <a16:colId xmlns:a16="http://schemas.microsoft.com/office/drawing/2014/main" val="3629820339"/>
                    </a:ext>
                  </a:extLst>
                </a:gridCol>
                <a:gridCol w="660138">
                  <a:extLst>
                    <a:ext uri="{9D8B030D-6E8A-4147-A177-3AD203B41FA5}">
                      <a16:colId xmlns:a16="http://schemas.microsoft.com/office/drawing/2014/main" val="643937554"/>
                    </a:ext>
                  </a:extLst>
                </a:gridCol>
                <a:gridCol w="660138">
                  <a:extLst>
                    <a:ext uri="{9D8B030D-6E8A-4147-A177-3AD203B41FA5}">
                      <a16:colId xmlns:a16="http://schemas.microsoft.com/office/drawing/2014/main" val="2136921080"/>
                    </a:ext>
                  </a:extLst>
                </a:gridCol>
                <a:gridCol w="625886">
                  <a:extLst>
                    <a:ext uri="{9D8B030D-6E8A-4147-A177-3AD203B41FA5}">
                      <a16:colId xmlns:a16="http://schemas.microsoft.com/office/drawing/2014/main" val="2689397879"/>
                    </a:ext>
                  </a:extLst>
                </a:gridCol>
                <a:gridCol w="734871">
                  <a:extLst>
                    <a:ext uri="{9D8B030D-6E8A-4147-A177-3AD203B41FA5}">
                      <a16:colId xmlns:a16="http://schemas.microsoft.com/office/drawing/2014/main" val="3495793097"/>
                    </a:ext>
                  </a:extLst>
                </a:gridCol>
                <a:gridCol w="737985">
                  <a:extLst>
                    <a:ext uri="{9D8B030D-6E8A-4147-A177-3AD203B41FA5}">
                      <a16:colId xmlns:a16="http://schemas.microsoft.com/office/drawing/2014/main" val="1311198803"/>
                    </a:ext>
                  </a:extLst>
                </a:gridCol>
              </a:tblGrid>
              <a:tr h="15240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58827"/>
                  </a:ext>
                </a:extLst>
              </a:tr>
              <a:tr h="46672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489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7.731.235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7.726.095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7.207.914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924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656.489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667.363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3580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1.019.106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1.010.083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587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6.009.311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5.909.330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-99.981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5.620.669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414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4.208.364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4.282.328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4.282.328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604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925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026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840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Ejército de Chile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1.121.616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1.084.616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1.084.616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754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341.274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4692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2.745.474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2.689.484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197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1.800.947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1.627.002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-173.945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1.338.341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56974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Austral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263.923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264.030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845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1.078.723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913.645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-165.078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248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172.412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579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Norte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1090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550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1179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615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764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Antártico-Ejército de Chile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9473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920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0475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863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902" y="6131805"/>
            <a:ext cx="7128792" cy="21602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9016" y="1331968"/>
            <a:ext cx="822960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89016" y="1995623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0D704C-82C4-4AF2-98DD-127CFD0B5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73781"/>
              </p:ext>
            </p:extLst>
          </p:nvPr>
        </p:nvGraphicFramePr>
        <p:xfrm>
          <a:off x="410902" y="2283654"/>
          <a:ext cx="8207713" cy="3593621"/>
        </p:xfrm>
        <a:graphic>
          <a:graphicData uri="http://schemas.openxmlformats.org/drawingml/2006/table">
            <a:tbl>
              <a:tblPr/>
              <a:tblGrid>
                <a:gridCol w="639468">
                  <a:extLst>
                    <a:ext uri="{9D8B030D-6E8A-4147-A177-3AD203B41FA5}">
                      <a16:colId xmlns:a16="http://schemas.microsoft.com/office/drawing/2014/main" val="1999384539"/>
                    </a:ext>
                  </a:extLst>
                </a:gridCol>
                <a:gridCol w="359701">
                  <a:extLst>
                    <a:ext uri="{9D8B030D-6E8A-4147-A177-3AD203B41FA5}">
                      <a16:colId xmlns:a16="http://schemas.microsoft.com/office/drawing/2014/main" val="4110324721"/>
                    </a:ext>
                  </a:extLst>
                </a:gridCol>
                <a:gridCol w="359701">
                  <a:extLst>
                    <a:ext uri="{9D8B030D-6E8A-4147-A177-3AD203B41FA5}">
                      <a16:colId xmlns:a16="http://schemas.microsoft.com/office/drawing/2014/main" val="521487299"/>
                    </a:ext>
                  </a:extLst>
                </a:gridCol>
                <a:gridCol w="3259103">
                  <a:extLst>
                    <a:ext uri="{9D8B030D-6E8A-4147-A177-3AD203B41FA5}">
                      <a16:colId xmlns:a16="http://schemas.microsoft.com/office/drawing/2014/main" val="4225174361"/>
                    </a:ext>
                  </a:extLst>
                </a:gridCol>
                <a:gridCol w="639468">
                  <a:extLst>
                    <a:ext uri="{9D8B030D-6E8A-4147-A177-3AD203B41FA5}">
                      <a16:colId xmlns:a16="http://schemas.microsoft.com/office/drawing/2014/main" val="4024910397"/>
                    </a:ext>
                  </a:extLst>
                </a:gridCol>
                <a:gridCol w="639468">
                  <a:extLst>
                    <a:ext uri="{9D8B030D-6E8A-4147-A177-3AD203B41FA5}">
                      <a16:colId xmlns:a16="http://schemas.microsoft.com/office/drawing/2014/main" val="4201363073"/>
                    </a:ext>
                  </a:extLst>
                </a:gridCol>
                <a:gridCol w="683068">
                  <a:extLst>
                    <a:ext uri="{9D8B030D-6E8A-4147-A177-3AD203B41FA5}">
                      <a16:colId xmlns:a16="http://schemas.microsoft.com/office/drawing/2014/main" val="539337769"/>
                    </a:ext>
                  </a:extLst>
                </a:gridCol>
                <a:gridCol w="813868">
                  <a:extLst>
                    <a:ext uri="{9D8B030D-6E8A-4147-A177-3AD203B41FA5}">
                      <a16:colId xmlns:a16="http://schemas.microsoft.com/office/drawing/2014/main" val="102436701"/>
                    </a:ext>
                  </a:extLst>
                </a:gridCol>
                <a:gridCol w="813868">
                  <a:extLst>
                    <a:ext uri="{9D8B030D-6E8A-4147-A177-3AD203B41FA5}">
                      <a16:colId xmlns:a16="http://schemas.microsoft.com/office/drawing/2014/main" val="3574207405"/>
                    </a:ext>
                  </a:extLst>
                </a:gridCol>
              </a:tblGrid>
              <a:tr h="17047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24852"/>
                  </a:ext>
                </a:extLst>
              </a:tr>
              <a:tr h="30128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36317"/>
                  </a:ext>
                </a:extLst>
              </a:tr>
              <a:tr h="2237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25146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60190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54367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34832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26550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73404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9159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01457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33616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01037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59962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500358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92536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OTAN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827347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OTTAWA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1480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OSLO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658387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632457"/>
                  </a:ext>
                </a:extLst>
              </a:tr>
              <a:tr h="170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961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1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70052" y="1412776"/>
            <a:ext cx="77048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068146"/>
            <a:ext cx="8406135" cy="288032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54360"/>
              </p:ext>
            </p:extLst>
          </p:nvPr>
        </p:nvGraphicFramePr>
        <p:xfrm>
          <a:off x="570052" y="2297695"/>
          <a:ext cx="7704856" cy="357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96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40375"/>
            <a:ext cx="807524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7939"/>
            <a:ext cx="5760640" cy="337963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35516" y="2139760"/>
            <a:ext cx="7632848" cy="333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751D80-041B-416F-A921-E2CE14F04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0812"/>
              </p:ext>
            </p:extLst>
          </p:nvPr>
        </p:nvGraphicFramePr>
        <p:xfrm>
          <a:off x="457200" y="2582068"/>
          <a:ext cx="8075239" cy="3332275"/>
        </p:xfrm>
        <a:graphic>
          <a:graphicData uri="http://schemas.openxmlformats.org/drawingml/2006/table">
            <a:tbl>
              <a:tblPr/>
              <a:tblGrid>
                <a:gridCol w="950930">
                  <a:extLst>
                    <a:ext uri="{9D8B030D-6E8A-4147-A177-3AD203B41FA5}">
                      <a16:colId xmlns:a16="http://schemas.microsoft.com/office/drawing/2014/main" val="668312858"/>
                    </a:ext>
                  </a:extLst>
                </a:gridCol>
                <a:gridCol w="2607390">
                  <a:extLst>
                    <a:ext uri="{9D8B030D-6E8A-4147-A177-3AD203B41FA5}">
                      <a16:colId xmlns:a16="http://schemas.microsoft.com/office/drawing/2014/main" val="3981476142"/>
                    </a:ext>
                  </a:extLst>
                </a:gridCol>
                <a:gridCol w="950930">
                  <a:extLst>
                    <a:ext uri="{9D8B030D-6E8A-4147-A177-3AD203B41FA5}">
                      <a16:colId xmlns:a16="http://schemas.microsoft.com/office/drawing/2014/main" val="1530181874"/>
                    </a:ext>
                  </a:extLst>
                </a:gridCol>
                <a:gridCol w="950930">
                  <a:extLst>
                    <a:ext uri="{9D8B030D-6E8A-4147-A177-3AD203B41FA5}">
                      <a16:colId xmlns:a16="http://schemas.microsoft.com/office/drawing/2014/main" val="1192170748"/>
                    </a:ext>
                  </a:extLst>
                </a:gridCol>
                <a:gridCol w="954765">
                  <a:extLst>
                    <a:ext uri="{9D8B030D-6E8A-4147-A177-3AD203B41FA5}">
                      <a16:colId xmlns:a16="http://schemas.microsoft.com/office/drawing/2014/main" val="602619288"/>
                    </a:ext>
                  </a:extLst>
                </a:gridCol>
                <a:gridCol w="954765">
                  <a:extLst>
                    <a:ext uri="{9D8B030D-6E8A-4147-A177-3AD203B41FA5}">
                      <a16:colId xmlns:a16="http://schemas.microsoft.com/office/drawing/2014/main" val="3855793835"/>
                    </a:ext>
                  </a:extLst>
                </a:gridCol>
                <a:gridCol w="705529">
                  <a:extLst>
                    <a:ext uri="{9D8B030D-6E8A-4147-A177-3AD203B41FA5}">
                      <a16:colId xmlns:a16="http://schemas.microsoft.com/office/drawing/2014/main" val="2847573682"/>
                    </a:ext>
                  </a:extLst>
                </a:gridCol>
              </a:tblGrid>
              <a:tr h="25154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2021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10251"/>
                  </a:ext>
                </a:extLst>
              </a:tr>
              <a:tr h="200587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765313"/>
                  </a:ext>
                </a:extLst>
              </a:tr>
              <a:tr h="2138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1.700.608.300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1.908.209.253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207.600.953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1.893.394.240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86082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1.278.339.078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1.306.007.004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27.667.926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1.303.365.224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59608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267.158.009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280.542.185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13.384.176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276.571.466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78810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785.775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3.718.228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3.530.146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15786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15.825.087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27.832.596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12.007.509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26.623.013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41297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12.725.278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105.840.441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93.115.163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105.117.033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24994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502.714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57463"/>
                  </a:ext>
                </a:extLst>
              </a:tr>
              <a:tr h="251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19.111.918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21.853.005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2.741.087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21.177.141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33578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36.473.875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36.830.048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356.173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36.473.875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04456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5.434.492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5.118.886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-315.606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4.885.315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01853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2.583.502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790.245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38716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48.296.121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42.024.820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-6.271.301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39.151.232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40953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15.069.113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75.303.993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60.234.880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75.206.836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73706"/>
                  </a:ext>
                </a:extLst>
              </a:tr>
              <a:tr h="20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6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369" y="1362620"/>
            <a:ext cx="793122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15028"/>
            <a:ext cx="5616624" cy="236818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2368" y="2095813"/>
            <a:ext cx="7344816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39E423-AF42-4049-AF9E-6504B28D8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25727"/>
              </p:ext>
            </p:extLst>
          </p:nvPr>
        </p:nvGraphicFramePr>
        <p:xfrm>
          <a:off x="482368" y="2500864"/>
          <a:ext cx="7931223" cy="3053053"/>
        </p:xfrm>
        <a:graphic>
          <a:graphicData uri="http://schemas.openxmlformats.org/drawingml/2006/table">
            <a:tbl>
              <a:tblPr/>
              <a:tblGrid>
                <a:gridCol w="733426">
                  <a:extLst>
                    <a:ext uri="{9D8B030D-6E8A-4147-A177-3AD203B41FA5}">
                      <a16:colId xmlns:a16="http://schemas.microsoft.com/office/drawing/2014/main" val="3445985130"/>
                    </a:ext>
                  </a:extLst>
                </a:gridCol>
                <a:gridCol w="3053093">
                  <a:extLst>
                    <a:ext uri="{9D8B030D-6E8A-4147-A177-3AD203B41FA5}">
                      <a16:colId xmlns:a16="http://schemas.microsoft.com/office/drawing/2014/main" val="665556534"/>
                    </a:ext>
                  </a:extLst>
                </a:gridCol>
                <a:gridCol w="733426">
                  <a:extLst>
                    <a:ext uri="{9D8B030D-6E8A-4147-A177-3AD203B41FA5}">
                      <a16:colId xmlns:a16="http://schemas.microsoft.com/office/drawing/2014/main" val="2043835743"/>
                    </a:ext>
                  </a:extLst>
                </a:gridCol>
                <a:gridCol w="733426">
                  <a:extLst>
                    <a:ext uri="{9D8B030D-6E8A-4147-A177-3AD203B41FA5}">
                      <a16:colId xmlns:a16="http://schemas.microsoft.com/office/drawing/2014/main" val="2249068892"/>
                    </a:ext>
                  </a:extLst>
                </a:gridCol>
                <a:gridCol w="801650">
                  <a:extLst>
                    <a:ext uri="{9D8B030D-6E8A-4147-A177-3AD203B41FA5}">
                      <a16:colId xmlns:a16="http://schemas.microsoft.com/office/drawing/2014/main" val="2224741849"/>
                    </a:ext>
                  </a:extLst>
                </a:gridCol>
                <a:gridCol w="938101">
                  <a:extLst>
                    <a:ext uri="{9D8B030D-6E8A-4147-A177-3AD203B41FA5}">
                      <a16:colId xmlns:a16="http://schemas.microsoft.com/office/drawing/2014/main" val="3890579814"/>
                    </a:ext>
                  </a:extLst>
                </a:gridCol>
                <a:gridCol w="938101">
                  <a:extLst>
                    <a:ext uri="{9D8B030D-6E8A-4147-A177-3AD203B41FA5}">
                      <a16:colId xmlns:a16="http://schemas.microsoft.com/office/drawing/2014/main" val="1037712342"/>
                    </a:ext>
                  </a:extLst>
                </a:gridCol>
              </a:tblGrid>
              <a:tr h="2142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11085"/>
                  </a:ext>
                </a:extLst>
              </a:tr>
              <a:tr h="281836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54452"/>
                  </a:ext>
                </a:extLst>
              </a:tr>
              <a:tr h="2276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124.852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57253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38.091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87073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02548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6191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25867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4053"/>
                  </a:ext>
                </a:extLst>
              </a:tr>
              <a:tr h="3990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56371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70325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1414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14735"/>
                  </a:ext>
                </a:extLst>
              </a:tr>
              <a:tr h="21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83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1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6373" y="1273755"/>
            <a:ext cx="781482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711199" y="6509402"/>
            <a:ext cx="762198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11199" y="1864848"/>
            <a:ext cx="7748233" cy="305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6CE116-5086-40F7-87D1-4323FF788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33442"/>
              </p:ext>
            </p:extLst>
          </p:nvPr>
        </p:nvGraphicFramePr>
        <p:xfrm>
          <a:off x="736373" y="2258295"/>
          <a:ext cx="7814820" cy="4039091"/>
        </p:xfrm>
        <a:graphic>
          <a:graphicData uri="http://schemas.openxmlformats.org/drawingml/2006/table">
            <a:tbl>
              <a:tblPr/>
              <a:tblGrid>
                <a:gridCol w="765947">
                  <a:extLst>
                    <a:ext uri="{9D8B030D-6E8A-4147-A177-3AD203B41FA5}">
                      <a16:colId xmlns:a16="http://schemas.microsoft.com/office/drawing/2014/main" val="3861213230"/>
                    </a:ext>
                  </a:extLst>
                </a:gridCol>
                <a:gridCol w="357682">
                  <a:extLst>
                    <a:ext uri="{9D8B030D-6E8A-4147-A177-3AD203B41FA5}">
                      <a16:colId xmlns:a16="http://schemas.microsoft.com/office/drawing/2014/main" val="2220998550"/>
                    </a:ext>
                  </a:extLst>
                </a:gridCol>
                <a:gridCol w="2716942">
                  <a:extLst>
                    <a:ext uri="{9D8B030D-6E8A-4147-A177-3AD203B41FA5}">
                      <a16:colId xmlns:a16="http://schemas.microsoft.com/office/drawing/2014/main" val="3035579505"/>
                    </a:ext>
                  </a:extLst>
                </a:gridCol>
                <a:gridCol w="765947">
                  <a:extLst>
                    <a:ext uri="{9D8B030D-6E8A-4147-A177-3AD203B41FA5}">
                      <a16:colId xmlns:a16="http://schemas.microsoft.com/office/drawing/2014/main" val="1731755243"/>
                    </a:ext>
                  </a:extLst>
                </a:gridCol>
                <a:gridCol w="809301">
                  <a:extLst>
                    <a:ext uri="{9D8B030D-6E8A-4147-A177-3AD203B41FA5}">
                      <a16:colId xmlns:a16="http://schemas.microsoft.com/office/drawing/2014/main" val="2303486243"/>
                    </a:ext>
                  </a:extLst>
                </a:gridCol>
                <a:gridCol w="809301">
                  <a:extLst>
                    <a:ext uri="{9D8B030D-6E8A-4147-A177-3AD203B41FA5}">
                      <a16:colId xmlns:a16="http://schemas.microsoft.com/office/drawing/2014/main" val="2189726264"/>
                    </a:ext>
                  </a:extLst>
                </a:gridCol>
                <a:gridCol w="794850">
                  <a:extLst>
                    <a:ext uri="{9D8B030D-6E8A-4147-A177-3AD203B41FA5}">
                      <a16:colId xmlns:a16="http://schemas.microsoft.com/office/drawing/2014/main" val="2012860031"/>
                    </a:ext>
                  </a:extLst>
                </a:gridCol>
                <a:gridCol w="794850">
                  <a:extLst>
                    <a:ext uri="{9D8B030D-6E8A-4147-A177-3AD203B41FA5}">
                      <a16:colId xmlns:a16="http://schemas.microsoft.com/office/drawing/2014/main" val="1235068719"/>
                    </a:ext>
                  </a:extLst>
                </a:gridCol>
              </a:tblGrid>
              <a:tr h="163112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8757"/>
                  </a:ext>
                </a:extLst>
              </a:tr>
              <a:tr h="287513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74255"/>
                  </a:ext>
                </a:extLst>
              </a:tr>
              <a:tr h="214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550.003.189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571.977.153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21.973.964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567.642.687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16408"/>
                  </a:ext>
                </a:extLst>
              </a:tr>
              <a:tr h="1936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72.003.512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79.166.710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7.163.198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78.472.945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519061"/>
                  </a:ext>
                </a:extLst>
              </a:tr>
              <a:tr h="275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4.937.853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4.641.581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16538"/>
                  </a:ext>
                </a:extLst>
              </a:tr>
              <a:tr h="2650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378.069.330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398.376.193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20.306.863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397.903.051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40331"/>
                  </a:ext>
                </a:extLst>
              </a:tr>
              <a:tr h="203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del Territorio Marítimo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103.649.256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200.356.157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96.706.901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200.105.443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42048"/>
                  </a:ext>
                </a:extLst>
              </a:tr>
              <a:tr h="1631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71.595.737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72.905.792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1.310.055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72.517.375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34712"/>
                  </a:ext>
                </a:extLst>
              </a:tr>
              <a:tr h="1631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220.850.142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239.831.475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18.981.333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240.019.509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79224"/>
                  </a:ext>
                </a:extLst>
              </a:tr>
              <a:tr h="1631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35.640.567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37.587.182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1.946.615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35.603.555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65111"/>
                  </a:ext>
                </a:extLst>
              </a:tr>
              <a:tr h="203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6.763.332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7.422.375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659.043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7.244.076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70680"/>
                  </a:ext>
                </a:extLst>
              </a:tr>
              <a:tr h="203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4.093.939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3.991.888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-102.051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19005"/>
                  </a:ext>
                </a:extLst>
              </a:tr>
              <a:tr h="1631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5.690.709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5.620.512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-70.197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5.620.691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864262"/>
                  </a:ext>
                </a:extLst>
              </a:tr>
              <a:tr h="1631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Aeronáutica Civil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227.286.165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276.926.191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49.640.026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271.637.471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1716"/>
                  </a:ext>
                </a:extLst>
              </a:tr>
              <a:tr h="356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</a:t>
                      </a:r>
                      <a:b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2.391.039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2.139.458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-251.581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2.063.459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43049"/>
                  </a:ext>
                </a:extLst>
              </a:tr>
              <a:tr h="2038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12.377.211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13.640.863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1.263.652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13.554.690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390234"/>
                  </a:ext>
                </a:extLst>
              </a:tr>
              <a:tr h="1631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Defensa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3.648.142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3.814.361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166.219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3.758.825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95805"/>
                  </a:ext>
                </a:extLst>
              </a:tr>
              <a:tr h="326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Academia Nacional de Estudios Políticos y Estratégicos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984.576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1.600.523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615.947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1.586.296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52230"/>
                  </a:ext>
                </a:extLst>
              </a:tr>
              <a:tr h="1631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7.731.235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7.726.095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7.207.914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2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8467" y="6646655"/>
            <a:ext cx="5149146" cy="211345"/>
          </a:xfrm>
        </p:spPr>
        <p:txBody>
          <a:bodyPr/>
          <a:lstStyle/>
          <a:p>
            <a:r>
              <a:rPr lang="es-CL" sz="800" b="1" dirty="0"/>
              <a:t>Fuente</a:t>
            </a:r>
            <a:r>
              <a:rPr lang="es-CL" sz="8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55576" y="1452316"/>
            <a:ext cx="712879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-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42510" y="2218884"/>
            <a:ext cx="7283152" cy="211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3AE2EB-24F0-4EB7-B5E2-525CFCEA3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32364"/>
              </p:ext>
            </p:extLst>
          </p:nvPr>
        </p:nvGraphicFramePr>
        <p:xfrm>
          <a:off x="755576" y="2605703"/>
          <a:ext cx="7283153" cy="3654135"/>
        </p:xfrm>
        <a:graphic>
          <a:graphicData uri="http://schemas.openxmlformats.org/drawingml/2006/table">
            <a:tbl>
              <a:tblPr/>
              <a:tblGrid>
                <a:gridCol w="821846">
                  <a:extLst>
                    <a:ext uri="{9D8B030D-6E8A-4147-A177-3AD203B41FA5}">
                      <a16:colId xmlns:a16="http://schemas.microsoft.com/office/drawing/2014/main" val="811609408"/>
                    </a:ext>
                  </a:extLst>
                </a:gridCol>
                <a:gridCol w="303592">
                  <a:extLst>
                    <a:ext uri="{9D8B030D-6E8A-4147-A177-3AD203B41FA5}">
                      <a16:colId xmlns:a16="http://schemas.microsoft.com/office/drawing/2014/main" val="3286992530"/>
                    </a:ext>
                  </a:extLst>
                </a:gridCol>
                <a:gridCol w="303592">
                  <a:extLst>
                    <a:ext uri="{9D8B030D-6E8A-4147-A177-3AD203B41FA5}">
                      <a16:colId xmlns:a16="http://schemas.microsoft.com/office/drawing/2014/main" val="878352647"/>
                    </a:ext>
                  </a:extLst>
                </a:gridCol>
                <a:gridCol w="2161946">
                  <a:extLst>
                    <a:ext uri="{9D8B030D-6E8A-4147-A177-3AD203B41FA5}">
                      <a16:colId xmlns:a16="http://schemas.microsoft.com/office/drawing/2014/main" val="2172016598"/>
                    </a:ext>
                  </a:extLst>
                </a:gridCol>
                <a:gridCol w="818780">
                  <a:extLst>
                    <a:ext uri="{9D8B030D-6E8A-4147-A177-3AD203B41FA5}">
                      <a16:colId xmlns:a16="http://schemas.microsoft.com/office/drawing/2014/main" val="2476576408"/>
                    </a:ext>
                  </a:extLst>
                </a:gridCol>
                <a:gridCol w="711450">
                  <a:extLst>
                    <a:ext uri="{9D8B030D-6E8A-4147-A177-3AD203B41FA5}">
                      <a16:colId xmlns:a16="http://schemas.microsoft.com/office/drawing/2014/main" val="3307018282"/>
                    </a:ext>
                  </a:extLst>
                </a:gridCol>
                <a:gridCol w="711450">
                  <a:extLst>
                    <a:ext uri="{9D8B030D-6E8A-4147-A177-3AD203B41FA5}">
                      <a16:colId xmlns:a16="http://schemas.microsoft.com/office/drawing/2014/main" val="4096075569"/>
                    </a:ext>
                  </a:extLst>
                </a:gridCol>
                <a:gridCol w="723715">
                  <a:extLst>
                    <a:ext uri="{9D8B030D-6E8A-4147-A177-3AD203B41FA5}">
                      <a16:colId xmlns:a16="http://schemas.microsoft.com/office/drawing/2014/main" val="3993894465"/>
                    </a:ext>
                  </a:extLst>
                </a:gridCol>
                <a:gridCol w="726782">
                  <a:extLst>
                    <a:ext uri="{9D8B030D-6E8A-4147-A177-3AD203B41FA5}">
                      <a16:colId xmlns:a16="http://schemas.microsoft.com/office/drawing/2014/main" val="1707164945"/>
                    </a:ext>
                  </a:extLst>
                </a:gridCol>
              </a:tblGrid>
              <a:tr h="20312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55465"/>
                  </a:ext>
                </a:extLst>
              </a:tr>
              <a:tr h="34074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081348"/>
                  </a:ext>
                </a:extLst>
              </a:tr>
              <a:tr h="2665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550.003.189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571.977.153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21.973.964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567.642.687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334268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494.959.747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497.119.543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2.159.796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496.145.256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54668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51.032.641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58.272.890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7.240.249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57.131.286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376669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1.130.795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2073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1.130.795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86530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3.337.866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8.848.528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5.510.662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7.977.260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404385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293.013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-23.739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54824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56.974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-23.739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29453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236.039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91580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4.852.082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3.729.716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4.851.479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375193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4.643.035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3.520.669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4.642.432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200047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968558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76376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15978"/>
                  </a:ext>
                </a:extLst>
              </a:tr>
              <a:tr h="203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2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5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8467" y="6384360"/>
            <a:ext cx="5149146" cy="211345"/>
          </a:xfrm>
        </p:spPr>
        <p:txBody>
          <a:bodyPr/>
          <a:lstStyle/>
          <a:p>
            <a:r>
              <a:rPr lang="es-CL" sz="800" b="1" dirty="0"/>
              <a:t>Fuente</a:t>
            </a:r>
            <a:r>
              <a:rPr lang="es-CL" sz="8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55576" y="1452316"/>
            <a:ext cx="712879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DICIEMBRE DE 2021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 -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78467" y="2348880"/>
            <a:ext cx="7283152" cy="211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74472A-8709-4529-A431-A58296395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82839"/>
              </p:ext>
            </p:extLst>
          </p:nvPr>
        </p:nvGraphicFramePr>
        <p:xfrm>
          <a:off x="755576" y="2812948"/>
          <a:ext cx="7560839" cy="3424362"/>
        </p:xfrm>
        <a:graphic>
          <a:graphicData uri="http://schemas.openxmlformats.org/drawingml/2006/table">
            <a:tbl>
              <a:tblPr/>
              <a:tblGrid>
                <a:gridCol w="853181">
                  <a:extLst>
                    <a:ext uri="{9D8B030D-6E8A-4147-A177-3AD203B41FA5}">
                      <a16:colId xmlns:a16="http://schemas.microsoft.com/office/drawing/2014/main" val="1795206119"/>
                    </a:ext>
                  </a:extLst>
                </a:gridCol>
                <a:gridCol w="315168">
                  <a:extLst>
                    <a:ext uri="{9D8B030D-6E8A-4147-A177-3AD203B41FA5}">
                      <a16:colId xmlns:a16="http://schemas.microsoft.com/office/drawing/2014/main" val="1262948162"/>
                    </a:ext>
                  </a:extLst>
                </a:gridCol>
                <a:gridCol w="315168">
                  <a:extLst>
                    <a:ext uri="{9D8B030D-6E8A-4147-A177-3AD203B41FA5}">
                      <a16:colId xmlns:a16="http://schemas.microsoft.com/office/drawing/2014/main" val="1706387212"/>
                    </a:ext>
                  </a:extLst>
                </a:gridCol>
                <a:gridCol w="2244375">
                  <a:extLst>
                    <a:ext uri="{9D8B030D-6E8A-4147-A177-3AD203B41FA5}">
                      <a16:colId xmlns:a16="http://schemas.microsoft.com/office/drawing/2014/main" val="2017453923"/>
                    </a:ext>
                  </a:extLst>
                </a:gridCol>
                <a:gridCol w="849997">
                  <a:extLst>
                    <a:ext uri="{9D8B030D-6E8A-4147-A177-3AD203B41FA5}">
                      <a16:colId xmlns:a16="http://schemas.microsoft.com/office/drawing/2014/main" val="373551931"/>
                    </a:ext>
                  </a:extLst>
                </a:gridCol>
                <a:gridCol w="738575">
                  <a:extLst>
                    <a:ext uri="{9D8B030D-6E8A-4147-A177-3AD203B41FA5}">
                      <a16:colId xmlns:a16="http://schemas.microsoft.com/office/drawing/2014/main" val="131355461"/>
                    </a:ext>
                  </a:extLst>
                </a:gridCol>
                <a:gridCol w="738575">
                  <a:extLst>
                    <a:ext uri="{9D8B030D-6E8A-4147-A177-3AD203B41FA5}">
                      <a16:colId xmlns:a16="http://schemas.microsoft.com/office/drawing/2014/main" val="728832832"/>
                    </a:ext>
                  </a:extLst>
                </a:gridCol>
                <a:gridCol w="751308">
                  <a:extLst>
                    <a:ext uri="{9D8B030D-6E8A-4147-A177-3AD203B41FA5}">
                      <a16:colId xmlns:a16="http://schemas.microsoft.com/office/drawing/2014/main" val="870049627"/>
                    </a:ext>
                  </a:extLst>
                </a:gridCol>
                <a:gridCol w="754492">
                  <a:extLst>
                    <a:ext uri="{9D8B030D-6E8A-4147-A177-3AD203B41FA5}">
                      <a16:colId xmlns:a16="http://schemas.microsoft.com/office/drawing/2014/main" val="1568795300"/>
                    </a:ext>
                  </a:extLst>
                </a:gridCol>
              </a:tblGrid>
              <a:tr h="18190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085947"/>
                  </a:ext>
                </a:extLst>
              </a:tr>
              <a:tr h="36381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02648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8858"/>
                  </a:ext>
                </a:extLst>
              </a:tr>
              <a:tr h="338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Academia Nacional de Estudios Políticos y Estratégicos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46516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1.804.695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1.804.685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43154"/>
                  </a:ext>
                </a:extLst>
              </a:tr>
              <a:tr h="1750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1.804.695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1.804.685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43523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1.922.477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1.922.477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1284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1.922.477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1.922.477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13124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429.655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429.655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10888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429.655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429.655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62564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432.130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469.130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81040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29909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432.130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432.130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19420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88681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79769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4.456.612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4.456.602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4.413.277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7985"/>
                  </a:ext>
                </a:extLst>
              </a:tr>
              <a:tr h="181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4.456.612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4.456.602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4.413.277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84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7946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7503</Words>
  <Application>Microsoft Office PowerPoint</Application>
  <PresentationFormat>Presentación en pantalla (4:3)</PresentationFormat>
  <Paragraphs>4386</Paragraphs>
  <Slides>32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1_Tema de Office</vt:lpstr>
      <vt:lpstr>Tema de Office</vt:lpstr>
      <vt:lpstr>EJECUCIÓN PRESUPUESTARIA DE GASTOS ACUMULADA DICIEMBRE DE 2021 PARTIDA 11: MINISTERIO DE DEFENSA NACIONAL</vt:lpstr>
      <vt:lpstr>EJECUCIÓN ACUMULADA DE GASTOS A DICIEMBRE DE 2021  PARTIDA 11 MINISTERIO DE DEFENSA NACIONAL</vt:lpstr>
      <vt:lpstr>COMPORTAMIENTO DE LA EJECUCIÓN MENSUAL DE GASTOS A DICIEMBRE DE 2021 PARTIDA 11 MINISTERIO DE DEFENSA NACIONAL</vt:lpstr>
      <vt:lpstr>COMPORTAMIENTO DE LA EJECUCIÓN ACUMULADA DE GASTOS A DICIEMBRE DE 2021  PARTIDA 11 MINISTERIO DE DEFENSA NACIONAL</vt:lpstr>
      <vt:lpstr>EJECUCIÓN ACUMULADA DE GASTOS A DICIEMBRE DE 2021  PARTIDA 11 MINISTERIO DE DEFENSA NACIONAL</vt:lpstr>
      <vt:lpstr>EJECUCIÓN ACUMULADA DE GASTOS A DICIEMBRE DE 2021  PARTIDA 11 MINISTERIO DE DEFENSA NACIONAL</vt:lpstr>
      <vt:lpstr>EJECUCIÓN ACUMULADA DE GASTOS A DICIEMBRE DE 2021  PARTIDA 11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Claudia Mora</cp:lastModifiedBy>
  <cp:revision>429</cp:revision>
  <cp:lastPrinted>2019-05-13T15:36:27Z</cp:lastPrinted>
  <dcterms:created xsi:type="dcterms:W3CDTF">2016-06-23T13:38:47Z</dcterms:created>
  <dcterms:modified xsi:type="dcterms:W3CDTF">2022-03-02T18:15:14Z</dcterms:modified>
</cp:coreProperties>
</file>