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5" r:id="rId3"/>
    <p:sldId id="300" r:id="rId4"/>
    <p:sldId id="303" r:id="rId5"/>
    <p:sldId id="264" r:id="rId6"/>
    <p:sldId id="263" r:id="rId7"/>
    <p:sldId id="307" r:id="rId8"/>
    <p:sldId id="265" r:id="rId9"/>
    <p:sldId id="267" r:id="rId10"/>
    <p:sldId id="268" r:id="rId11"/>
    <p:sldId id="269" r:id="rId12"/>
    <p:sldId id="301" r:id="rId13"/>
    <p:sldId id="271" r:id="rId14"/>
    <p:sldId id="308" r:id="rId15"/>
    <p:sldId id="304" r:id="rId16"/>
    <p:sldId id="273" r:id="rId17"/>
    <p:sldId id="274" r:id="rId18"/>
    <p:sldId id="275" r:id="rId19"/>
    <p:sldId id="276" r:id="rId20"/>
    <p:sldId id="272" r:id="rId21"/>
    <p:sldId id="280" r:id="rId22"/>
    <p:sldId id="281" r:id="rId23"/>
    <p:sldId id="282" r:id="rId24"/>
    <p:sldId id="302" r:id="rId25"/>
    <p:sldId id="306" r:id="rId26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2" autoAdjust="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Subtítulos de Gasto</a:t>
            </a:r>
            <a:endParaRPr lang="es-CL" sz="800" b="1" dirty="0">
              <a:effectLst/>
            </a:endParaRPr>
          </a:p>
        </c:rich>
      </c:tx>
      <c:layout>
        <c:manualLayout>
          <c:xMode val="edge"/>
          <c:yMode val="edge"/>
          <c:x val="0.19592003143727282"/>
          <c:y val="3.112745098039215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11257702585093E-2"/>
          <c:y val="0.26851616559293728"/>
          <c:w val="0.93156734081324155"/>
          <c:h val="0.45543307086614171"/>
        </c:manualLayout>
      </c:layout>
      <c:pie3DChart>
        <c:varyColors val="1"/>
        <c:ser>
          <c:idx val="0"/>
          <c:order val="0"/>
          <c:tx>
            <c:strRef>
              <c:f>'Partida 08'!$D$61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7A0-4910-B692-50A49A211B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7A0-4910-B692-50A49A211B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7A0-4910-B692-50A49A211B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7A0-4910-B692-50A49A211B4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7A0-4910-B692-50A49A211B48}"/>
              </c:ext>
            </c:extLst>
          </c:dPt>
          <c:dLbls>
            <c:dLbl>
              <c:idx val="1"/>
              <c:layout>
                <c:manualLayout>
                  <c:x val="4.4150102701134165E-3"/>
                  <c:y val="-5.681818181818181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A0-4910-B692-50A49A211B48}"/>
                </c:ext>
              </c:extLst>
            </c:dLbl>
            <c:dLbl>
              <c:idx val="2"/>
              <c:layout>
                <c:manualLayout>
                  <c:x val="1.7660041080453787E-2"/>
                  <c:y val="-1.136363636363636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A0-4910-B692-50A49A211B48}"/>
                </c:ext>
              </c:extLst>
            </c:dLbl>
            <c:dLbl>
              <c:idx val="3"/>
              <c:layout>
                <c:manualLayout>
                  <c:x val="1.545253594539709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A0-4910-B692-50A49A211B48}"/>
                </c:ext>
              </c:extLst>
            </c:dLbl>
            <c:dLbl>
              <c:idx val="4"/>
              <c:layout>
                <c:manualLayout>
                  <c:x val="1.545253594539709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A0-4910-B692-50A49A211B4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08'!$C$62:$C$66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INTEGROS AL FISCO                                                               </c:v>
                </c:pt>
                <c:pt idx="3">
                  <c:v>ADQUISICIÓN DE ACTIVOS NO FINANCIEROS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08'!$D$62:$D$66</c:f>
              <c:numCache>
                <c:formatCode>#,##0</c:formatCode>
                <c:ptCount val="5"/>
                <c:pt idx="0">
                  <c:v>353801433</c:v>
                </c:pt>
                <c:pt idx="1">
                  <c:v>65451052</c:v>
                </c:pt>
                <c:pt idx="2">
                  <c:v>59398289</c:v>
                </c:pt>
                <c:pt idx="3">
                  <c:v>15693123</c:v>
                </c:pt>
                <c:pt idx="4">
                  <c:v>21569302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7A0-4910-B692-50A49A211B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815128397710982E-3"/>
          <c:y val="0.78759544261512748"/>
          <c:w val="0.97392293304080702"/>
          <c:h val="0.164209019327129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08'!$N$61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08'!$M$62:$M$74</c:f>
              <c:strCache>
                <c:ptCount val="13"/>
                <c:pt idx="0">
                  <c:v>Sec. y Adm.General</c:v>
                </c:pt>
                <c:pt idx="1">
                  <c:v>DIPRES</c:v>
                </c:pt>
                <c:pt idx="2">
                  <c:v>SIGFE</c:v>
                </c:pt>
                <c:pt idx="3">
                  <c:v>SII</c:v>
                </c:pt>
                <c:pt idx="4">
                  <c:v>Ser. Nac.Aduana</c:v>
                </c:pt>
                <c:pt idx="5">
                  <c:v>Ser. de Tesorerías</c:v>
                </c:pt>
                <c:pt idx="6">
                  <c:v>Dir. Com. y Cont. Pública</c:v>
                </c:pt>
                <c:pt idx="7">
                  <c:v>SBIF</c:v>
                </c:pt>
                <c:pt idx="8">
                  <c:v>Dir. Nac. del Servicio Civil</c:v>
                </c:pt>
                <c:pt idx="9">
                  <c:v>UAF</c:v>
                </c:pt>
                <c:pt idx="10">
                  <c:v>SCJ</c:v>
                </c:pt>
                <c:pt idx="11">
                  <c:v>CDE</c:v>
                </c:pt>
                <c:pt idx="12">
                  <c:v>CMF</c:v>
                </c:pt>
              </c:strCache>
            </c:strRef>
          </c:cat>
          <c:val>
            <c:numRef>
              <c:f>'Partida 08'!$N$62:$N$74</c:f>
              <c:numCache>
                <c:formatCode>#,##0</c:formatCode>
                <c:ptCount val="13"/>
                <c:pt idx="0">
                  <c:v>31982449000</c:v>
                </c:pt>
                <c:pt idx="1">
                  <c:v>15828350000</c:v>
                </c:pt>
                <c:pt idx="2">
                  <c:v>3802231000</c:v>
                </c:pt>
                <c:pt idx="3">
                  <c:v>195186291000</c:v>
                </c:pt>
                <c:pt idx="4">
                  <c:v>65775436000</c:v>
                </c:pt>
                <c:pt idx="5">
                  <c:v>55368793000</c:v>
                </c:pt>
                <c:pt idx="6">
                  <c:v>9202404000</c:v>
                </c:pt>
                <c:pt idx="7">
                  <c:v>0</c:v>
                </c:pt>
                <c:pt idx="8">
                  <c:v>10937997000</c:v>
                </c:pt>
                <c:pt idx="9">
                  <c:v>3656518000</c:v>
                </c:pt>
                <c:pt idx="10">
                  <c:v>3628811000</c:v>
                </c:pt>
                <c:pt idx="11">
                  <c:v>23404091000</c:v>
                </c:pt>
                <c:pt idx="12">
                  <c:v>97139828000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51-4D6B-ABB8-73FD4A57A6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9460224"/>
        <c:axId val="129703936"/>
      </c:barChart>
      <c:catAx>
        <c:axId val="129460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703936"/>
        <c:crosses val="autoZero"/>
        <c:auto val="1"/>
        <c:lblAlgn val="ctr"/>
        <c:lblOffset val="100"/>
        <c:noMultiLvlLbl val="0"/>
      </c:catAx>
      <c:valAx>
        <c:axId val="129703936"/>
        <c:scaling>
          <c:orientation val="minMax"/>
          <c:max val="2000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46022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Mensual 2019 - 2020 - 2021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08'!$C$29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08'!$D$29:$O$29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6.646375975966394E-2</c:v>
                </c:pt>
                <c:pt idx="2">
                  <c:v>0.12416922576755204</c:v>
                </c:pt>
                <c:pt idx="3">
                  <c:v>9.6919868628806416E-2</c:v>
                </c:pt>
                <c:pt idx="4">
                  <c:v>7.2697075382863852E-2</c:v>
                </c:pt>
                <c:pt idx="5">
                  <c:v>0.11423206449837815</c:v>
                </c:pt>
                <c:pt idx="6">
                  <c:v>7.0032649491725413E-2</c:v>
                </c:pt>
                <c:pt idx="7">
                  <c:v>7.0147273563240076E-2</c:v>
                </c:pt>
                <c:pt idx="8">
                  <c:v>0.1510309421196433</c:v>
                </c:pt>
                <c:pt idx="9">
                  <c:v>6.9437126688264364E-2</c:v>
                </c:pt>
                <c:pt idx="10">
                  <c:v>7.7864865805544123E-2</c:v>
                </c:pt>
                <c:pt idx="11">
                  <c:v>0.12531850913371514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3C-4ED8-8DA7-C94C4AD5B574}"/>
            </c:ext>
          </c:extLst>
        </c:ser>
        <c:ser>
          <c:idx val="0"/>
          <c:order val="1"/>
          <c:tx>
            <c:strRef>
              <c:f>'Partida 08'!$C$30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08'!$D$30:$O$30</c:f>
              <c:numCache>
                <c:formatCode>0.0%</c:formatCode>
                <c:ptCount val="12"/>
                <c:pt idx="0">
                  <c:v>7.6234014719213289E-2</c:v>
                </c:pt>
                <c:pt idx="1">
                  <c:v>6.5944065428800061E-2</c:v>
                </c:pt>
                <c:pt idx="2">
                  <c:v>0.12127251093740739</c:v>
                </c:pt>
                <c:pt idx="3">
                  <c:v>0.11057283421721086</c:v>
                </c:pt>
                <c:pt idx="4">
                  <c:v>7.4832726072914038E-2</c:v>
                </c:pt>
                <c:pt idx="5">
                  <c:v>0.11182534563467711</c:v>
                </c:pt>
                <c:pt idx="6">
                  <c:v>6.6368396884416522E-2</c:v>
                </c:pt>
                <c:pt idx="7">
                  <c:v>7.1013230342489797E-2</c:v>
                </c:pt>
                <c:pt idx="8">
                  <c:v>0.16468082660600422</c:v>
                </c:pt>
                <c:pt idx="9">
                  <c:v>5.9254601997710259E-2</c:v>
                </c:pt>
                <c:pt idx="10">
                  <c:v>6.6418149453662284E-2</c:v>
                </c:pt>
                <c:pt idx="11">
                  <c:v>0.1105091226295828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3C-4ED8-8DA7-C94C4AD5B574}"/>
            </c:ext>
          </c:extLst>
        </c:ser>
        <c:ser>
          <c:idx val="1"/>
          <c:order val="2"/>
          <c:tx>
            <c:strRef>
              <c:f>'Partida 08'!$C$31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6.5128205128204726E-3"/>
                  <c:y val="3.75695184001886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3C-4ED8-8DA7-C94C4AD5B574}"/>
                </c:ext>
              </c:extLst>
            </c:dLbl>
            <c:dLbl>
              <c:idx val="2"/>
              <c:layout>
                <c:manualLayout>
                  <c:x val="1.3025641025640985E-2"/>
                  <c:y val="3.75695184001893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3C-4ED8-8DA7-C94C4AD5B574}"/>
                </c:ext>
              </c:extLst>
            </c:dLbl>
            <c:dLbl>
              <c:idx val="3"/>
              <c:layout>
                <c:manualLayout>
                  <c:x val="1.085470085470085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3C-4ED8-8DA7-C94C4AD5B574}"/>
                </c:ext>
              </c:extLst>
            </c:dLbl>
            <c:dLbl>
              <c:idx val="4"/>
              <c:layout>
                <c:manualLayout>
                  <c:x val="6.5128205128205125E-3"/>
                  <c:y val="-7.51390368003786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3C-4ED8-8DA7-C94C4AD5B574}"/>
                </c:ext>
              </c:extLst>
            </c:dLbl>
            <c:dLbl>
              <c:idx val="5"/>
              <c:layout>
                <c:manualLayout>
                  <c:x val="6.512820512820512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13C-4ED8-8DA7-C94C4AD5B574}"/>
                </c:ext>
              </c:extLst>
            </c:dLbl>
            <c:dLbl>
              <c:idx val="6"/>
              <c:layout>
                <c:manualLayout>
                  <c:x val="6.512820512820512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3C-4ED8-8DA7-C94C4AD5B574}"/>
                </c:ext>
              </c:extLst>
            </c:dLbl>
            <c:dLbl>
              <c:idx val="7"/>
              <c:layout>
                <c:manualLayout>
                  <c:x val="6.5128205128205125E-3"/>
                  <c:y val="1.12708555200567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13C-4ED8-8DA7-C94C4AD5B574}"/>
                </c:ext>
              </c:extLst>
            </c:dLbl>
            <c:dLbl>
              <c:idx val="8"/>
              <c:layout>
                <c:manualLayout>
                  <c:x val="1.519658119658119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13C-4ED8-8DA7-C94C4AD5B574}"/>
                </c:ext>
              </c:extLst>
            </c:dLbl>
            <c:dLbl>
              <c:idx val="9"/>
              <c:layout>
                <c:manualLayout>
                  <c:x val="6.512820512820353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13C-4ED8-8DA7-C94C4AD5B574}"/>
                </c:ext>
              </c:extLst>
            </c:dLbl>
            <c:dLbl>
              <c:idx val="10"/>
              <c:layout>
                <c:manualLayout>
                  <c:x val="6.512820512820353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13C-4ED8-8DA7-C94C4AD5B5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08'!$D$31:$O$31</c:f>
              <c:numCache>
                <c:formatCode>0.0%</c:formatCode>
                <c:ptCount val="12"/>
                <c:pt idx="0">
                  <c:v>0.10502177665243621</c:v>
                </c:pt>
                <c:pt idx="1">
                  <c:v>7.0434812391640386E-2</c:v>
                </c:pt>
                <c:pt idx="2">
                  <c:v>0.12245615397984393</c:v>
                </c:pt>
                <c:pt idx="3">
                  <c:v>9.6824849795132895E-2</c:v>
                </c:pt>
                <c:pt idx="4">
                  <c:v>6.8585470363494272E-2</c:v>
                </c:pt>
                <c:pt idx="5">
                  <c:v>0.1069063087089014</c:v>
                </c:pt>
                <c:pt idx="6">
                  <c:v>6.415265211575652E-2</c:v>
                </c:pt>
                <c:pt idx="7">
                  <c:v>7.2011279037424172E-2</c:v>
                </c:pt>
                <c:pt idx="8">
                  <c:v>0.15075035140716697</c:v>
                </c:pt>
                <c:pt idx="9">
                  <c:v>6.1594424568534506E-2</c:v>
                </c:pt>
                <c:pt idx="10">
                  <c:v>7.0543190059305025E-2</c:v>
                </c:pt>
                <c:pt idx="11">
                  <c:v>0.12884934122538869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13C-4ED8-8DA7-C94C4AD5B5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458688"/>
        <c:axId val="56405952"/>
      </c:barChart>
      <c:catAx>
        <c:axId val="12945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405952"/>
        <c:crosses val="autoZero"/>
        <c:auto val="1"/>
        <c:lblAlgn val="ctr"/>
        <c:lblOffset val="100"/>
        <c:noMultiLvlLbl val="0"/>
      </c:catAx>
      <c:valAx>
        <c:axId val="564059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45868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4F81BD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Acumulada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218702711021052E-2"/>
          <c:y val="0.13389671361502345"/>
          <c:w val="0.88540887600776286"/>
          <c:h val="0.55697489926435251"/>
        </c:manualLayout>
      </c:layout>
      <c:lineChart>
        <c:grouping val="standard"/>
        <c:varyColors val="0"/>
        <c:ser>
          <c:idx val="2"/>
          <c:order val="0"/>
          <c:tx>
            <c:strRef>
              <c:f>'Partida 08'!$C$23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08'!$D$23:$O$23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0.15613775976395738</c:v>
                </c:pt>
                <c:pt idx="2">
                  <c:v>0.2802493039162085</c:v>
                </c:pt>
                <c:pt idx="3">
                  <c:v>0.37716917254501492</c:v>
                </c:pt>
                <c:pt idx="4">
                  <c:v>0.44761805662856707</c:v>
                </c:pt>
                <c:pt idx="5">
                  <c:v>0.55928941640589025</c:v>
                </c:pt>
                <c:pt idx="6">
                  <c:v>0.62932206589761563</c:v>
                </c:pt>
                <c:pt idx="7">
                  <c:v>0.67470854568001015</c:v>
                </c:pt>
                <c:pt idx="8">
                  <c:v>0.8254527046363217</c:v>
                </c:pt>
                <c:pt idx="9">
                  <c:v>0.89488983132458599</c:v>
                </c:pt>
                <c:pt idx="10">
                  <c:v>0.97225639207595149</c:v>
                </c:pt>
                <c:pt idx="11">
                  <c:v>0.97715523421176775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71-4167-A47E-60E1F01E7CBC}"/>
            </c:ext>
          </c:extLst>
        </c:ser>
        <c:ser>
          <c:idx val="0"/>
          <c:order val="1"/>
          <c:tx>
            <c:strRef>
              <c:f>'Partida 08'!$C$24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08'!$D$24:$O$24</c:f>
              <c:numCache>
                <c:formatCode>0.0%</c:formatCode>
                <c:ptCount val="12"/>
                <c:pt idx="0">
                  <c:v>7.6234014719213289E-2</c:v>
                </c:pt>
                <c:pt idx="1">
                  <c:v>0.14217808014801336</c:v>
                </c:pt>
                <c:pt idx="2">
                  <c:v>0.26345059108542074</c:v>
                </c:pt>
                <c:pt idx="3">
                  <c:v>0.38037692051269539</c:v>
                </c:pt>
                <c:pt idx="4">
                  <c:v>0.47372686236515599</c:v>
                </c:pt>
                <c:pt idx="5">
                  <c:v>0.58551814545828296</c:v>
                </c:pt>
                <c:pt idx="6">
                  <c:v>0.65188654234269949</c:v>
                </c:pt>
                <c:pt idx="7">
                  <c:v>0.71621753499000151</c:v>
                </c:pt>
                <c:pt idx="8">
                  <c:v>0.84864411467281364</c:v>
                </c:pt>
                <c:pt idx="9">
                  <c:v>0.8089760435722243</c:v>
                </c:pt>
                <c:pt idx="10">
                  <c:v>0.87897852014833611</c:v>
                </c:pt>
                <c:pt idx="11">
                  <c:v>0.97720642389555246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71-4167-A47E-60E1F01E7CBC}"/>
            </c:ext>
          </c:extLst>
        </c:ser>
        <c:ser>
          <c:idx val="1"/>
          <c:order val="2"/>
          <c:tx>
            <c:strRef>
              <c:f>'Partida 08'!$C$25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34925"/>
          </c:spPr>
          <c:marker>
            <c:symbol val="circle"/>
            <c:size val="5"/>
            <c:spPr>
              <a:solidFill>
                <a:srgbClr val="FF0000"/>
              </a:solidFill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8971-4167-A47E-60E1F01E7CBC}"/>
              </c:ext>
            </c:extLst>
          </c:dPt>
          <c:dLbls>
            <c:dLbl>
              <c:idx val="0"/>
              <c:layout>
                <c:manualLayout>
                  <c:x val="-5.0188343720878562E-2"/>
                  <c:y val="-4.4376917674023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71-4167-A47E-60E1F01E7CBC}"/>
                </c:ext>
              </c:extLst>
            </c:dLbl>
            <c:dLbl>
              <c:idx val="1"/>
              <c:layout>
                <c:manualLayout>
                  <c:x val="-5.2602699906811323E-2"/>
                  <c:y val="-4.6653802077557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71-4167-A47E-60E1F01E7CBC}"/>
                </c:ext>
              </c:extLst>
            </c:dLbl>
            <c:dLbl>
              <c:idx val="2"/>
              <c:layout>
                <c:manualLayout>
                  <c:x val="-3.9087947882736153E-2"/>
                  <c:y val="-4.8826291079812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71-4167-A47E-60E1F01E7CBC}"/>
                </c:ext>
              </c:extLst>
            </c:dLbl>
            <c:dLbl>
              <c:idx val="3"/>
              <c:layout>
                <c:manualLayout>
                  <c:x val="-3.9087947882736153E-2"/>
                  <c:y val="-5.2582159624413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71-4167-A47E-60E1F01E7CBC}"/>
                </c:ext>
              </c:extLst>
            </c:dLbl>
            <c:dLbl>
              <c:idx val="4"/>
              <c:layout>
                <c:manualLayout>
                  <c:x val="-4.9945711183496201E-2"/>
                  <c:y val="-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71-4167-A47E-60E1F01E7CBC}"/>
                </c:ext>
              </c:extLst>
            </c:dLbl>
            <c:dLbl>
              <c:idx val="5"/>
              <c:layout>
                <c:manualLayout>
                  <c:x val="-9.3376764386536373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71-4167-A47E-60E1F01E7CBC}"/>
                </c:ext>
              </c:extLst>
            </c:dLbl>
            <c:dLbl>
              <c:idx val="6"/>
              <c:layout>
                <c:manualLayout>
                  <c:x val="-7.1661237785016291E-2"/>
                  <c:y val="-2.253521126760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71-4167-A47E-60E1F01E7CBC}"/>
                </c:ext>
              </c:extLst>
            </c:dLbl>
            <c:dLbl>
              <c:idx val="7"/>
              <c:layout>
                <c:manualLayout>
                  <c:x val="-6.9489685124864281E-2"/>
                  <c:y val="-3.004694835680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71-4167-A47E-60E1F01E7CBC}"/>
                </c:ext>
              </c:extLst>
            </c:dLbl>
            <c:dLbl>
              <c:idx val="8"/>
              <c:layout>
                <c:manualLayout>
                  <c:x val="-3.2573289902280131E-2"/>
                  <c:y val="-2.2535211267605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971-4167-A47E-60E1F01E7CBC}"/>
                </c:ext>
              </c:extLst>
            </c:dLbl>
            <c:dLbl>
              <c:idx val="9"/>
              <c:layout>
                <c:manualLayout>
                  <c:x val="-2.3887079261672096E-2"/>
                  <c:y val="-2.2535211267605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71-4167-A47E-60E1F01E7CBC}"/>
                </c:ext>
              </c:extLst>
            </c:dLbl>
            <c:dLbl>
              <c:idx val="10"/>
              <c:layout>
                <c:manualLayout>
                  <c:x val="-4.7774158523344191E-2"/>
                  <c:y val="-1.5023474178403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971-4167-A47E-60E1F01E7CBC}"/>
                </c:ext>
              </c:extLst>
            </c:dLbl>
            <c:dLbl>
              <c:idx val="11"/>
              <c:layout>
                <c:manualLayout>
                  <c:x val="-2.1715526601520086E-2"/>
                  <c:y val="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971-4167-A47E-60E1F01E7CBC}"/>
                </c:ext>
              </c:extLst>
            </c:dLbl>
            <c:spPr>
              <a:noFill/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>
                    <a:solidFill>
                      <a:srgbClr val="FF0000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08'!$D$22:$O$22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08'!$D$25:$O$25</c:f>
              <c:numCache>
                <c:formatCode>0.0%</c:formatCode>
                <c:ptCount val="12"/>
                <c:pt idx="0">
                  <c:v>0.10502177665243621</c:v>
                </c:pt>
                <c:pt idx="1">
                  <c:v>0.17542442355476973</c:v>
                </c:pt>
                <c:pt idx="2">
                  <c:v>0.29756118281868182</c:v>
                </c:pt>
                <c:pt idx="3">
                  <c:v>0.39186717345496269</c:v>
                </c:pt>
                <c:pt idx="4">
                  <c:v>0.45412809759306921</c:v>
                </c:pt>
                <c:pt idx="5">
                  <c:v>0.5592469232848144</c:v>
                </c:pt>
                <c:pt idx="6">
                  <c:v>0.62330603957882402</c:v>
                </c:pt>
                <c:pt idx="7">
                  <c:v>0.69531731861624824</c:v>
                </c:pt>
                <c:pt idx="8">
                  <c:v>0.76791713748976365</c:v>
                </c:pt>
                <c:pt idx="9">
                  <c:v>0.82814725608170059</c:v>
                </c:pt>
                <c:pt idx="10">
                  <c:v>0.89915957772114885</c:v>
                </c:pt>
                <c:pt idx="11">
                  <c:v>0.98653733879374139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8971-4167-A47E-60E1F01E7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314688"/>
        <c:axId val="56403648"/>
      </c:lineChart>
      <c:catAx>
        <c:axId val="9131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403648"/>
        <c:crosses val="autoZero"/>
        <c:auto val="1"/>
        <c:lblAlgn val="ctr"/>
        <c:lblOffset val="100"/>
        <c:noMultiLvlLbl val="0"/>
      </c:catAx>
      <c:valAx>
        <c:axId val="564036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13146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553378303282114E-2"/>
          <c:y val="0.85633714095597202"/>
          <c:w val="0.95872169073328373"/>
          <c:h val="0.12112764777642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1F497D">
          <a:lumMod val="60000"/>
          <a:lumOff val="40000"/>
        </a:srgb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352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143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240498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07-03-2022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870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07-03-2022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074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07-03-2022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238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365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07-03-2022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5D05C1-9B5A-41AE-9625-6C99FDFEE4DC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88784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07-03-2022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528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07-03-2022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84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07-03-2022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87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07-03-2022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854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07-03-2022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720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07-03-2022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82C6C6BC-CCAB-4A2A-BD15-F71DAAA75C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0" y="270000"/>
            <a:ext cx="15621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600" b="0" i="0" u="sng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 de Información, Análisis y Asesoría Presupuestaria 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Senado de Chile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12">
            <a:extLst>
              <a:ext uri="{FF2B5EF4-FFF2-40B4-BE49-F238E27FC236}">
                <a16:creationId xmlns:a16="http://schemas.microsoft.com/office/drawing/2014/main" id="{D0DDEA19-ADC6-4A64-A083-377FCF34FF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58259"/>
            <a:ext cx="10953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84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003232" cy="1791072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DICIEMBRE DE 2021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08: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HACIENDA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marzo 2022</a:t>
            </a: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4868" y="1151526"/>
            <a:ext cx="799039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07: SISTEMA INTEGRADO DE COMERCIO EXTERIOR (SICEX)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391D0F3-1EAE-4F72-A168-90A7AD7987BB}"/>
              </a:ext>
            </a:extLst>
          </p:cNvPr>
          <p:cNvSpPr txBox="1">
            <a:spLocks/>
          </p:cNvSpPr>
          <p:nvPr/>
        </p:nvSpPr>
        <p:spPr>
          <a:xfrm>
            <a:off x="570999" y="2038647"/>
            <a:ext cx="7861205" cy="290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A6A973D-BE98-401F-B003-77B8AE0D2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582346"/>
              </p:ext>
            </p:extLst>
          </p:nvPr>
        </p:nvGraphicFramePr>
        <p:xfrm>
          <a:off x="578740" y="2378559"/>
          <a:ext cx="7986520" cy="1189349"/>
        </p:xfrm>
        <a:graphic>
          <a:graphicData uri="http://schemas.openxmlformats.org/drawingml/2006/table">
            <a:tbl>
              <a:tblPr/>
              <a:tblGrid>
                <a:gridCol w="267645">
                  <a:extLst>
                    <a:ext uri="{9D8B030D-6E8A-4147-A177-3AD203B41FA5}">
                      <a16:colId xmlns:a16="http://schemas.microsoft.com/office/drawing/2014/main" val="1008126713"/>
                    </a:ext>
                  </a:extLst>
                </a:gridCol>
                <a:gridCol w="267645">
                  <a:extLst>
                    <a:ext uri="{9D8B030D-6E8A-4147-A177-3AD203B41FA5}">
                      <a16:colId xmlns:a16="http://schemas.microsoft.com/office/drawing/2014/main" val="1041566868"/>
                    </a:ext>
                  </a:extLst>
                </a:gridCol>
                <a:gridCol w="267645">
                  <a:extLst>
                    <a:ext uri="{9D8B030D-6E8A-4147-A177-3AD203B41FA5}">
                      <a16:colId xmlns:a16="http://schemas.microsoft.com/office/drawing/2014/main" val="2389198766"/>
                    </a:ext>
                  </a:extLst>
                </a:gridCol>
                <a:gridCol w="3019033">
                  <a:extLst>
                    <a:ext uri="{9D8B030D-6E8A-4147-A177-3AD203B41FA5}">
                      <a16:colId xmlns:a16="http://schemas.microsoft.com/office/drawing/2014/main" val="1181045669"/>
                    </a:ext>
                  </a:extLst>
                </a:gridCol>
                <a:gridCol w="717288">
                  <a:extLst>
                    <a:ext uri="{9D8B030D-6E8A-4147-A177-3AD203B41FA5}">
                      <a16:colId xmlns:a16="http://schemas.microsoft.com/office/drawing/2014/main" val="3505583383"/>
                    </a:ext>
                  </a:extLst>
                </a:gridCol>
                <a:gridCol w="717288">
                  <a:extLst>
                    <a:ext uri="{9D8B030D-6E8A-4147-A177-3AD203B41FA5}">
                      <a16:colId xmlns:a16="http://schemas.microsoft.com/office/drawing/2014/main" val="618095065"/>
                    </a:ext>
                  </a:extLst>
                </a:gridCol>
                <a:gridCol w="717288">
                  <a:extLst>
                    <a:ext uri="{9D8B030D-6E8A-4147-A177-3AD203B41FA5}">
                      <a16:colId xmlns:a16="http://schemas.microsoft.com/office/drawing/2014/main" val="2231038560"/>
                    </a:ext>
                  </a:extLst>
                </a:gridCol>
                <a:gridCol w="717288">
                  <a:extLst>
                    <a:ext uri="{9D8B030D-6E8A-4147-A177-3AD203B41FA5}">
                      <a16:colId xmlns:a16="http://schemas.microsoft.com/office/drawing/2014/main" val="1046105973"/>
                    </a:ext>
                  </a:extLst>
                </a:gridCol>
                <a:gridCol w="653053">
                  <a:extLst>
                    <a:ext uri="{9D8B030D-6E8A-4147-A177-3AD203B41FA5}">
                      <a16:colId xmlns:a16="http://schemas.microsoft.com/office/drawing/2014/main" val="670207788"/>
                    </a:ext>
                  </a:extLst>
                </a:gridCol>
                <a:gridCol w="642347">
                  <a:extLst>
                    <a:ext uri="{9D8B030D-6E8A-4147-A177-3AD203B41FA5}">
                      <a16:colId xmlns:a16="http://schemas.microsoft.com/office/drawing/2014/main" val="299675394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10908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0745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2.036.429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2.374.183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337.754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2.309.469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0074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344.292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329.807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4160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1.692.137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1.620.337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9856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6876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918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65522" y="1124149"/>
            <a:ext cx="8012438" cy="856992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08: PROGRAMA DE MODERNIZACIÓN SECTOR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71B7863-B0D2-4DDD-A2C1-1FBD0EEDFA97}"/>
              </a:ext>
            </a:extLst>
          </p:cNvPr>
          <p:cNvSpPr txBox="1">
            <a:spLocks/>
          </p:cNvSpPr>
          <p:nvPr/>
        </p:nvSpPr>
        <p:spPr>
          <a:xfrm>
            <a:off x="542666" y="2080439"/>
            <a:ext cx="8058150" cy="241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9FF1868-E190-4CC0-B21F-18680F45F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91007"/>
              </p:ext>
            </p:extLst>
          </p:nvPr>
        </p:nvGraphicFramePr>
        <p:xfrm>
          <a:off x="565522" y="2401098"/>
          <a:ext cx="8000425" cy="2316896"/>
        </p:xfrm>
        <a:graphic>
          <a:graphicData uri="http://schemas.openxmlformats.org/drawingml/2006/table">
            <a:tbl>
              <a:tblPr/>
              <a:tblGrid>
                <a:gridCol w="266326">
                  <a:extLst>
                    <a:ext uri="{9D8B030D-6E8A-4147-A177-3AD203B41FA5}">
                      <a16:colId xmlns:a16="http://schemas.microsoft.com/office/drawing/2014/main" val="64463822"/>
                    </a:ext>
                  </a:extLst>
                </a:gridCol>
                <a:gridCol w="266326">
                  <a:extLst>
                    <a:ext uri="{9D8B030D-6E8A-4147-A177-3AD203B41FA5}">
                      <a16:colId xmlns:a16="http://schemas.microsoft.com/office/drawing/2014/main" val="2720126720"/>
                    </a:ext>
                  </a:extLst>
                </a:gridCol>
                <a:gridCol w="266326">
                  <a:extLst>
                    <a:ext uri="{9D8B030D-6E8A-4147-A177-3AD203B41FA5}">
                      <a16:colId xmlns:a16="http://schemas.microsoft.com/office/drawing/2014/main" val="3428377453"/>
                    </a:ext>
                  </a:extLst>
                </a:gridCol>
                <a:gridCol w="3057419">
                  <a:extLst>
                    <a:ext uri="{9D8B030D-6E8A-4147-A177-3AD203B41FA5}">
                      <a16:colId xmlns:a16="http://schemas.microsoft.com/office/drawing/2014/main" val="3811662866"/>
                    </a:ext>
                  </a:extLst>
                </a:gridCol>
                <a:gridCol w="713753">
                  <a:extLst>
                    <a:ext uri="{9D8B030D-6E8A-4147-A177-3AD203B41FA5}">
                      <a16:colId xmlns:a16="http://schemas.microsoft.com/office/drawing/2014/main" val="1498655862"/>
                    </a:ext>
                  </a:extLst>
                </a:gridCol>
                <a:gridCol w="713753">
                  <a:extLst>
                    <a:ext uri="{9D8B030D-6E8A-4147-A177-3AD203B41FA5}">
                      <a16:colId xmlns:a16="http://schemas.microsoft.com/office/drawing/2014/main" val="2863624038"/>
                    </a:ext>
                  </a:extLst>
                </a:gridCol>
                <a:gridCol w="713753">
                  <a:extLst>
                    <a:ext uri="{9D8B030D-6E8A-4147-A177-3AD203B41FA5}">
                      <a16:colId xmlns:a16="http://schemas.microsoft.com/office/drawing/2014/main" val="2188476915"/>
                    </a:ext>
                  </a:extLst>
                </a:gridCol>
                <a:gridCol w="713753">
                  <a:extLst>
                    <a:ext uri="{9D8B030D-6E8A-4147-A177-3AD203B41FA5}">
                      <a16:colId xmlns:a16="http://schemas.microsoft.com/office/drawing/2014/main" val="337913623"/>
                    </a:ext>
                  </a:extLst>
                </a:gridCol>
                <a:gridCol w="649834">
                  <a:extLst>
                    <a:ext uri="{9D8B030D-6E8A-4147-A177-3AD203B41FA5}">
                      <a16:colId xmlns:a16="http://schemas.microsoft.com/office/drawing/2014/main" val="3461368345"/>
                    </a:ext>
                  </a:extLst>
                </a:gridCol>
                <a:gridCol w="639182">
                  <a:extLst>
                    <a:ext uri="{9D8B030D-6E8A-4147-A177-3AD203B41FA5}">
                      <a16:colId xmlns:a16="http://schemas.microsoft.com/office/drawing/2014/main" val="2583887401"/>
                    </a:ext>
                  </a:extLst>
                </a:gridCol>
              </a:tblGrid>
              <a:tr h="1243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451393"/>
                  </a:ext>
                </a:extLst>
              </a:tr>
              <a:tr h="3809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128866"/>
                  </a:ext>
                </a:extLst>
              </a:tr>
              <a:tr h="1632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6.609.479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6.548.816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-60.663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6.540.544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07141"/>
                  </a:ext>
                </a:extLst>
              </a:tr>
              <a:tr h="1243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436.017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322.936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-113.081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317.183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893253"/>
                  </a:ext>
                </a:extLst>
              </a:tr>
              <a:tr h="1243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402.218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247.218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247.219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564531"/>
                  </a:ext>
                </a:extLst>
              </a:tr>
              <a:tr h="1243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3.911.148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4.148.608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237.460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4.147.238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401551"/>
                  </a:ext>
                </a:extLst>
              </a:tr>
              <a:tr h="1243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158.157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-362.000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158.157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356261"/>
                  </a:ext>
                </a:extLst>
              </a:tr>
              <a:tr h="1243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Registro Civil e Identificación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158.157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-362.000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158.157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166544"/>
                  </a:ext>
                </a:extLst>
              </a:tr>
              <a:tr h="1243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3.990.451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599.460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3.989.081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64503"/>
                  </a:ext>
                </a:extLst>
              </a:tr>
              <a:tr h="1243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Modernización del Estado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3.990.451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599.460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3.989.081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225208"/>
                  </a:ext>
                </a:extLst>
              </a:tr>
              <a:tr h="1243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29441"/>
                  </a:ext>
                </a:extLst>
              </a:tr>
              <a:tr h="1243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1.860.096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1.824.345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-35.751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1.824.344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913138"/>
                  </a:ext>
                </a:extLst>
              </a:tr>
              <a:tr h="1243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1.353.322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1.518.965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165.643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1.518.964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112,2%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850007"/>
                  </a:ext>
                </a:extLst>
              </a:tr>
              <a:tr h="1243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506.774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256.080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-250.694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256.080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265084"/>
                  </a:ext>
                </a:extLst>
              </a:tr>
              <a:tr h="1243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2.528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802405"/>
                  </a:ext>
                </a:extLst>
              </a:tr>
              <a:tr h="1554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536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1166682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09: PROGRAMA EXPORTACIÓN DE SERVICIOS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A695038-0DE2-40E4-996B-A7E8BDB9FC51}"/>
              </a:ext>
            </a:extLst>
          </p:cNvPr>
          <p:cNvSpPr txBox="1">
            <a:spLocks/>
          </p:cNvSpPr>
          <p:nvPr/>
        </p:nvSpPr>
        <p:spPr>
          <a:xfrm>
            <a:off x="571055" y="1827126"/>
            <a:ext cx="8064895" cy="2146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BF4E113-6569-42C6-AC29-CF17D889B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393578"/>
              </p:ext>
            </p:extLst>
          </p:nvPr>
        </p:nvGraphicFramePr>
        <p:xfrm>
          <a:off x="539550" y="2111122"/>
          <a:ext cx="8064152" cy="2844587"/>
        </p:xfrm>
        <a:graphic>
          <a:graphicData uri="http://schemas.openxmlformats.org/drawingml/2006/table">
            <a:tbl>
              <a:tblPr/>
              <a:tblGrid>
                <a:gridCol w="270247">
                  <a:extLst>
                    <a:ext uri="{9D8B030D-6E8A-4147-A177-3AD203B41FA5}">
                      <a16:colId xmlns:a16="http://schemas.microsoft.com/office/drawing/2014/main" val="2307164912"/>
                    </a:ext>
                  </a:extLst>
                </a:gridCol>
                <a:gridCol w="270247">
                  <a:extLst>
                    <a:ext uri="{9D8B030D-6E8A-4147-A177-3AD203B41FA5}">
                      <a16:colId xmlns:a16="http://schemas.microsoft.com/office/drawing/2014/main" val="265726261"/>
                    </a:ext>
                  </a:extLst>
                </a:gridCol>
                <a:gridCol w="270247">
                  <a:extLst>
                    <a:ext uri="{9D8B030D-6E8A-4147-A177-3AD203B41FA5}">
                      <a16:colId xmlns:a16="http://schemas.microsoft.com/office/drawing/2014/main" val="2047366210"/>
                    </a:ext>
                  </a:extLst>
                </a:gridCol>
                <a:gridCol w="3048379">
                  <a:extLst>
                    <a:ext uri="{9D8B030D-6E8A-4147-A177-3AD203B41FA5}">
                      <a16:colId xmlns:a16="http://schemas.microsoft.com/office/drawing/2014/main" val="1812846441"/>
                    </a:ext>
                  </a:extLst>
                </a:gridCol>
                <a:gridCol w="724260">
                  <a:extLst>
                    <a:ext uri="{9D8B030D-6E8A-4147-A177-3AD203B41FA5}">
                      <a16:colId xmlns:a16="http://schemas.microsoft.com/office/drawing/2014/main" val="152793410"/>
                    </a:ext>
                  </a:extLst>
                </a:gridCol>
                <a:gridCol w="724260">
                  <a:extLst>
                    <a:ext uri="{9D8B030D-6E8A-4147-A177-3AD203B41FA5}">
                      <a16:colId xmlns:a16="http://schemas.microsoft.com/office/drawing/2014/main" val="1924423236"/>
                    </a:ext>
                  </a:extLst>
                </a:gridCol>
                <a:gridCol w="724260">
                  <a:extLst>
                    <a:ext uri="{9D8B030D-6E8A-4147-A177-3AD203B41FA5}">
                      <a16:colId xmlns:a16="http://schemas.microsoft.com/office/drawing/2014/main" val="3616102443"/>
                    </a:ext>
                  </a:extLst>
                </a:gridCol>
                <a:gridCol w="724260">
                  <a:extLst>
                    <a:ext uri="{9D8B030D-6E8A-4147-A177-3AD203B41FA5}">
                      <a16:colId xmlns:a16="http://schemas.microsoft.com/office/drawing/2014/main" val="529323442"/>
                    </a:ext>
                  </a:extLst>
                </a:gridCol>
                <a:gridCol w="659401">
                  <a:extLst>
                    <a:ext uri="{9D8B030D-6E8A-4147-A177-3AD203B41FA5}">
                      <a16:colId xmlns:a16="http://schemas.microsoft.com/office/drawing/2014/main" val="3814257024"/>
                    </a:ext>
                  </a:extLst>
                </a:gridCol>
                <a:gridCol w="648591">
                  <a:extLst>
                    <a:ext uri="{9D8B030D-6E8A-4147-A177-3AD203B41FA5}">
                      <a16:colId xmlns:a16="http://schemas.microsoft.com/office/drawing/2014/main" val="2934037548"/>
                    </a:ext>
                  </a:extLst>
                </a:gridCol>
              </a:tblGrid>
              <a:tr h="1285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20081"/>
                  </a:ext>
                </a:extLst>
              </a:tr>
              <a:tr h="3937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659186"/>
                  </a:ext>
                </a:extLst>
              </a:tr>
              <a:tr h="1687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4.302.878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4.234.345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3.801.360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61500"/>
                  </a:ext>
                </a:extLst>
              </a:tr>
              <a:tr h="128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130.381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163.398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324782"/>
                  </a:ext>
                </a:extLst>
              </a:tr>
              <a:tr h="128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75.599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69.691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859117"/>
                  </a:ext>
                </a:extLst>
              </a:tr>
              <a:tr h="128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3.694.372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3.271.090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553838"/>
                  </a:ext>
                </a:extLst>
              </a:tr>
              <a:tr h="128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3.694.372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3.271.090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95256"/>
                  </a:ext>
                </a:extLst>
              </a:tr>
              <a:tr h="128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InvestChile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255.614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295772"/>
                  </a:ext>
                </a:extLst>
              </a:tr>
              <a:tr h="128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1.118.320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1.110.097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1.109.177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742363"/>
                  </a:ext>
                </a:extLst>
              </a:tr>
              <a:tr h="128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Capacitación y Empleo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870.491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684.056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862101"/>
                  </a:ext>
                </a:extLst>
              </a:tr>
              <a:tr h="128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las Culturas y las Artes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359.826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294.826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265.066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419510"/>
                  </a:ext>
                </a:extLst>
              </a:tr>
              <a:tr h="128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Promoción de Exportaciones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772.606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127.344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711.958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973032"/>
                  </a:ext>
                </a:extLst>
              </a:tr>
              <a:tr h="176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 Ciencia, Tecnología, Conocimiento e Innovación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354.240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626410"/>
                  </a:ext>
                </a:extLst>
              </a:tr>
              <a:tr h="176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62.793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435542"/>
                  </a:ext>
                </a:extLst>
              </a:tr>
              <a:tr h="128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360.926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-126.536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234.388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997708"/>
                  </a:ext>
                </a:extLst>
              </a:tr>
              <a:tr h="128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-336.158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720177"/>
                  </a:ext>
                </a:extLst>
              </a:tr>
              <a:tr h="128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150.623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082309"/>
                  </a:ext>
                </a:extLst>
              </a:tr>
              <a:tr h="128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255303"/>
                  </a:ext>
                </a:extLst>
              </a:tr>
              <a:tr h="128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327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681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00444" y="1230210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10: DEFENSORÍA DEL CONTRIBUYENTE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467544" y="1874833"/>
            <a:ext cx="7765279" cy="319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DDC9A0D-7C02-47ED-B76D-5BFFF6B09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060124"/>
              </p:ext>
            </p:extLst>
          </p:nvPr>
        </p:nvGraphicFramePr>
        <p:xfrm>
          <a:off x="500444" y="2194293"/>
          <a:ext cx="8064896" cy="862287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1446824272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648853464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4074757859"/>
                    </a:ext>
                  </a:extLst>
                </a:gridCol>
                <a:gridCol w="3048659">
                  <a:extLst>
                    <a:ext uri="{9D8B030D-6E8A-4147-A177-3AD203B41FA5}">
                      <a16:colId xmlns:a16="http://schemas.microsoft.com/office/drawing/2014/main" val="1335741388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095609478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4218057298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930700965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486416888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1575988217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4118847727"/>
                    </a:ext>
                  </a:extLst>
                </a:gridCol>
              </a:tblGrid>
              <a:tr h="1352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52746"/>
                  </a:ext>
                </a:extLst>
              </a:tr>
              <a:tr h="4142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80114"/>
                  </a:ext>
                </a:extLst>
              </a:tr>
              <a:tr h="1775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964797"/>
                  </a:ext>
                </a:extLst>
              </a:tr>
              <a:tr h="135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384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00444" y="1230210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01: DIRECCIÓN DE PRESUPUESTOS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467544" y="1874833"/>
            <a:ext cx="7765279" cy="319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CEBE055-3B49-431D-B44B-7CC25506A504}"/>
              </a:ext>
            </a:extLst>
          </p:cNvPr>
          <p:cNvGraphicFramePr>
            <a:graphicFrameLocks noGrp="1"/>
          </p:cNvGraphicFramePr>
          <p:nvPr/>
        </p:nvGraphicFramePr>
        <p:xfrm>
          <a:off x="503038" y="2182073"/>
          <a:ext cx="8062301" cy="3092309"/>
        </p:xfrm>
        <a:graphic>
          <a:graphicData uri="http://schemas.openxmlformats.org/drawingml/2006/table">
            <a:tbl>
              <a:tblPr/>
              <a:tblGrid>
                <a:gridCol w="270185">
                  <a:extLst>
                    <a:ext uri="{9D8B030D-6E8A-4147-A177-3AD203B41FA5}">
                      <a16:colId xmlns:a16="http://schemas.microsoft.com/office/drawing/2014/main" val="317392120"/>
                    </a:ext>
                  </a:extLst>
                </a:gridCol>
                <a:gridCol w="270185">
                  <a:extLst>
                    <a:ext uri="{9D8B030D-6E8A-4147-A177-3AD203B41FA5}">
                      <a16:colId xmlns:a16="http://schemas.microsoft.com/office/drawing/2014/main" val="1192994665"/>
                    </a:ext>
                  </a:extLst>
                </a:gridCol>
                <a:gridCol w="270185">
                  <a:extLst>
                    <a:ext uri="{9D8B030D-6E8A-4147-A177-3AD203B41FA5}">
                      <a16:colId xmlns:a16="http://schemas.microsoft.com/office/drawing/2014/main" val="3233727902"/>
                    </a:ext>
                  </a:extLst>
                </a:gridCol>
                <a:gridCol w="3047678">
                  <a:extLst>
                    <a:ext uri="{9D8B030D-6E8A-4147-A177-3AD203B41FA5}">
                      <a16:colId xmlns:a16="http://schemas.microsoft.com/office/drawing/2014/main" val="966512818"/>
                    </a:ext>
                  </a:extLst>
                </a:gridCol>
                <a:gridCol w="724094">
                  <a:extLst>
                    <a:ext uri="{9D8B030D-6E8A-4147-A177-3AD203B41FA5}">
                      <a16:colId xmlns:a16="http://schemas.microsoft.com/office/drawing/2014/main" val="1318617012"/>
                    </a:ext>
                  </a:extLst>
                </a:gridCol>
                <a:gridCol w="724094">
                  <a:extLst>
                    <a:ext uri="{9D8B030D-6E8A-4147-A177-3AD203B41FA5}">
                      <a16:colId xmlns:a16="http://schemas.microsoft.com/office/drawing/2014/main" val="2272552163"/>
                    </a:ext>
                  </a:extLst>
                </a:gridCol>
                <a:gridCol w="724094">
                  <a:extLst>
                    <a:ext uri="{9D8B030D-6E8A-4147-A177-3AD203B41FA5}">
                      <a16:colId xmlns:a16="http://schemas.microsoft.com/office/drawing/2014/main" val="2709451731"/>
                    </a:ext>
                  </a:extLst>
                </a:gridCol>
                <a:gridCol w="724094">
                  <a:extLst>
                    <a:ext uri="{9D8B030D-6E8A-4147-A177-3AD203B41FA5}">
                      <a16:colId xmlns:a16="http://schemas.microsoft.com/office/drawing/2014/main" val="3926597382"/>
                    </a:ext>
                  </a:extLst>
                </a:gridCol>
                <a:gridCol w="659250">
                  <a:extLst>
                    <a:ext uri="{9D8B030D-6E8A-4147-A177-3AD203B41FA5}">
                      <a16:colId xmlns:a16="http://schemas.microsoft.com/office/drawing/2014/main" val="1817898867"/>
                    </a:ext>
                  </a:extLst>
                </a:gridCol>
                <a:gridCol w="648442">
                  <a:extLst>
                    <a:ext uri="{9D8B030D-6E8A-4147-A177-3AD203B41FA5}">
                      <a16:colId xmlns:a16="http://schemas.microsoft.com/office/drawing/2014/main" val="58584176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77875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38406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15.828.350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20.364.250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4.535.900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20.255.147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6988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13.356.254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16.998.925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3.642.671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16.935.423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9556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2.093.607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1.812.645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-280.962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1.773.980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5248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243.025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221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4317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4613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-93.337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1628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-93.337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38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Programas de los Servicios Públicos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-93.337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8955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66.502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3081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66.502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2194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113.424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6604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113.424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6962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200.851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59.964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-140.887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701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0141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101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38.455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0850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983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983.310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982.048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9820480,0%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451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983.310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982.048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9820480,0%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445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470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8142" y="1167733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02: SISTEMA DE GESTIÓN FINANCIERA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43654" y="1813825"/>
            <a:ext cx="7979927" cy="247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49C4887-80F9-42C7-8B12-758F6F12F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49269"/>
              </p:ext>
            </p:extLst>
          </p:nvPr>
        </p:nvGraphicFramePr>
        <p:xfrm>
          <a:off x="538142" y="2115848"/>
          <a:ext cx="7992891" cy="2199797"/>
        </p:xfrm>
        <a:graphic>
          <a:graphicData uri="http://schemas.openxmlformats.org/drawingml/2006/table">
            <a:tbl>
              <a:tblPr/>
              <a:tblGrid>
                <a:gridCol w="267859">
                  <a:extLst>
                    <a:ext uri="{9D8B030D-6E8A-4147-A177-3AD203B41FA5}">
                      <a16:colId xmlns:a16="http://schemas.microsoft.com/office/drawing/2014/main" val="2857902143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1347085121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4224478041"/>
                    </a:ext>
                  </a:extLst>
                </a:gridCol>
                <a:gridCol w="3021440">
                  <a:extLst>
                    <a:ext uri="{9D8B030D-6E8A-4147-A177-3AD203B41FA5}">
                      <a16:colId xmlns:a16="http://schemas.microsoft.com/office/drawing/2014/main" val="3518871468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2159039050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2713491750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1609730447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2287657838"/>
                    </a:ext>
                  </a:extLst>
                </a:gridCol>
                <a:gridCol w="653574">
                  <a:extLst>
                    <a:ext uri="{9D8B030D-6E8A-4147-A177-3AD203B41FA5}">
                      <a16:colId xmlns:a16="http://schemas.microsoft.com/office/drawing/2014/main" val="956091740"/>
                    </a:ext>
                  </a:extLst>
                </a:gridCol>
                <a:gridCol w="642860">
                  <a:extLst>
                    <a:ext uri="{9D8B030D-6E8A-4147-A177-3AD203B41FA5}">
                      <a16:colId xmlns:a16="http://schemas.microsoft.com/office/drawing/2014/main" val="3603356021"/>
                    </a:ext>
                  </a:extLst>
                </a:gridCol>
              </a:tblGrid>
              <a:tr h="1266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380045"/>
                  </a:ext>
                </a:extLst>
              </a:tr>
              <a:tr h="3877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259135"/>
                  </a:ext>
                </a:extLst>
              </a:tr>
              <a:tr h="1661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3.802.231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4.865.952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1.063.721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4.747.089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932630"/>
                  </a:ext>
                </a:extLst>
              </a:tr>
              <a:tr h="1266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2.192.926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2.874.911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2.872.173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375862"/>
                  </a:ext>
                </a:extLst>
              </a:tr>
              <a:tr h="1266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1.339.457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1.611.595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1.496.326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94123"/>
                  </a:ext>
                </a:extLst>
              </a:tr>
              <a:tr h="1266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000921"/>
                  </a:ext>
                </a:extLst>
              </a:tr>
              <a:tr h="1266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106300"/>
                  </a:ext>
                </a:extLst>
              </a:tr>
              <a:tr h="1266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913814"/>
                  </a:ext>
                </a:extLst>
              </a:tr>
              <a:tr h="1266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264991"/>
                  </a:ext>
                </a:extLst>
              </a:tr>
              <a:tr h="1266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603785"/>
                  </a:ext>
                </a:extLst>
              </a:tr>
              <a:tr h="1266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490055"/>
                  </a:ext>
                </a:extLst>
              </a:tr>
              <a:tr h="1266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-243.940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009361"/>
                  </a:ext>
                </a:extLst>
              </a:tr>
              <a:tr h="1266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-243.940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422197"/>
                  </a:ext>
                </a:extLst>
              </a:tr>
              <a:tr h="1266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315.865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399972"/>
                  </a:ext>
                </a:extLst>
              </a:tr>
              <a:tr h="1266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315.865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412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039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2208" y="1154647"/>
            <a:ext cx="799520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03. PROGRAMA 01: SERVICIO DE IMPUESTOS INTERNOS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9144C01-C30A-46B1-916F-CB24DE0E40A9}"/>
              </a:ext>
            </a:extLst>
          </p:cNvPr>
          <p:cNvSpPr txBox="1">
            <a:spLocks/>
          </p:cNvSpPr>
          <p:nvPr/>
        </p:nvSpPr>
        <p:spPr>
          <a:xfrm>
            <a:off x="542208" y="1804358"/>
            <a:ext cx="7975738" cy="2941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374BB89-95F3-41A5-AFCF-E97ACE8AA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361308"/>
              </p:ext>
            </p:extLst>
          </p:nvPr>
        </p:nvGraphicFramePr>
        <p:xfrm>
          <a:off x="542209" y="2098465"/>
          <a:ext cx="7995203" cy="3472901"/>
        </p:xfrm>
        <a:graphic>
          <a:graphicData uri="http://schemas.openxmlformats.org/drawingml/2006/table">
            <a:tbl>
              <a:tblPr/>
              <a:tblGrid>
                <a:gridCol w="267936">
                  <a:extLst>
                    <a:ext uri="{9D8B030D-6E8A-4147-A177-3AD203B41FA5}">
                      <a16:colId xmlns:a16="http://schemas.microsoft.com/office/drawing/2014/main" val="4090813085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2540457174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4050747226"/>
                    </a:ext>
                  </a:extLst>
                </a:gridCol>
                <a:gridCol w="3022314">
                  <a:extLst>
                    <a:ext uri="{9D8B030D-6E8A-4147-A177-3AD203B41FA5}">
                      <a16:colId xmlns:a16="http://schemas.microsoft.com/office/drawing/2014/main" val="1333330517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3057821232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432084918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731271171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2758344116"/>
                    </a:ext>
                  </a:extLst>
                </a:gridCol>
                <a:gridCol w="653763">
                  <a:extLst>
                    <a:ext uri="{9D8B030D-6E8A-4147-A177-3AD203B41FA5}">
                      <a16:colId xmlns:a16="http://schemas.microsoft.com/office/drawing/2014/main" val="87559679"/>
                    </a:ext>
                  </a:extLst>
                </a:gridCol>
                <a:gridCol w="643046">
                  <a:extLst>
                    <a:ext uri="{9D8B030D-6E8A-4147-A177-3AD203B41FA5}">
                      <a16:colId xmlns:a16="http://schemas.microsoft.com/office/drawing/2014/main" val="178866527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96292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82254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195.186.291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255.662.507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60.476.216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256.476.306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9466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162.978.985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201.308.738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38.329.753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201.239.693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3633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20.552.817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20.969.606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20.969.499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1153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1.893.546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1.893.546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2.070.758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4658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1.893.546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1.893.546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2.070.758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6761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129.079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136.262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0721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129.079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136.262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8439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Organización para la Cooperación y el Desarrollo Económicos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78.888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3572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Interamericano de Administraciones Tributarias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57.374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6400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14.797.577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14.797.577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15.566.330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9219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14.797.577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14.797.577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15.566.330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0668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6903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396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9212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10.873.486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10.941.281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10.864.827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9859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118.567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101.941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8033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168.857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4894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3.105.611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2.590.806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-514.805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2.542.017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5026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7.649.308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8.051.908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8.052.012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8853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-587.945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4652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-587.945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0408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55265070,0%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4494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55265070,0%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09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27667" y="1095940"/>
            <a:ext cx="799238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04. PROGRAMA 01: SERVICIO NACIONAL DE ADUANAS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74651EE7-B0E8-4C8E-B0B9-8C90887A51E7}"/>
              </a:ext>
            </a:extLst>
          </p:cNvPr>
          <p:cNvSpPr txBox="1">
            <a:spLocks/>
          </p:cNvSpPr>
          <p:nvPr/>
        </p:nvSpPr>
        <p:spPr>
          <a:xfrm>
            <a:off x="527666" y="1755539"/>
            <a:ext cx="799238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5A05281-7E1D-47F2-BF9C-854171573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300454"/>
              </p:ext>
            </p:extLst>
          </p:nvPr>
        </p:nvGraphicFramePr>
        <p:xfrm>
          <a:off x="527665" y="2066863"/>
          <a:ext cx="7992381" cy="3079293"/>
        </p:xfrm>
        <a:graphic>
          <a:graphicData uri="http://schemas.openxmlformats.org/drawingml/2006/table">
            <a:tbl>
              <a:tblPr/>
              <a:tblGrid>
                <a:gridCol w="267842">
                  <a:extLst>
                    <a:ext uri="{9D8B030D-6E8A-4147-A177-3AD203B41FA5}">
                      <a16:colId xmlns:a16="http://schemas.microsoft.com/office/drawing/2014/main" val="2709737727"/>
                    </a:ext>
                  </a:extLst>
                </a:gridCol>
                <a:gridCol w="267842">
                  <a:extLst>
                    <a:ext uri="{9D8B030D-6E8A-4147-A177-3AD203B41FA5}">
                      <a16:colId xmlns:a16="http://schemas.microsoft.com/office/drawing/2014/main" val="1050682172"/>
                    </a:ext>
                  </a:extLst>
                </a:gridCol>
                <a:gridCol w="267842">
                  <a:extLst>
                    <a:ext uri="{9D8B030D-6E8A-4147-A177-3AD203B41FA5}">
                      <a16:colId xmlns:a16="http://schemas.microsoft.com/office/drawing/2014/main" val="3199804915"/>
                    </a:ext>
                  </a:extLst>
                </a:gridCol>
                <a:gridCol w="3021248">
                  <a:extLst>
                    <a:ext uri="{9D8B030D-6E8A-4147-A177-3AD203B41FA5}">
                      <a16:colId xmlns:a16="http://schemas.microsoft.com/office/drawing/2014/main" val="4081694777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1848730190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2715883055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1030057829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1367975945"/>
                    </a:ext>
                  </a:extLst>
                </a:gridCol>
                <a:gridCol w="653532">
                  <a:extLst>
                    <a:ext uri="{9D8B030D-6E8A-4147-A177-3AD203B41FA5}">
                      <a16:colId xmlns:a16="http://schemas.microsoft.com/office/drawing/2014/main" val="2303843371"/>
                    </a:ext>
                  </a:extLst>
                </a:gridCol>
                <a:gridCol w="642819">
                  <a:extLst>
                    <a:ext uri="{9D8B030D-6E8A-4147-A177-3AD203B41FA5}">
                      <a16:colId xmlns:a16="http://schemas.microsoft.com/office/drawing/2014/main" val="1591020338"/>
                    </a:ext>
                  </a:extLst>
                </a:gridCol>
              </a:tblGrid>
              <a:tr h="1263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843972"/>
                  </a:ext>
                </a:extLst>
              </a:tr>
              <a:tr h="3868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817304"/>
                  </a:ext>
                </a:extLst>
              </a:tr>
              <a:tr h="1658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77.493.513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11.718.077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76.588.897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390407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56.148.371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63.652.277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7.503.906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62.912.798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686758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7.862.454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7.817.058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7.750.387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036812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1.407.668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1.407.668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1.407.663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31217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1.407.668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1.407.668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1.407.663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530479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878296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884488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 Aduanas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902991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180.554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361161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180.554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240807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1.483.393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1.571.193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1.561.821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528382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87.799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316490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134.860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702763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191192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1.313.457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1.313.457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1.305.111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939860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-281.208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304241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-281.208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981243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Concesiones de Obras Públicas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-281.208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96227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2.689.551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26895510,0%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249359"/>
                  </a:ext>
                </a:extLst>
              </a:tr>
              <a:tr h="126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2.689.551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26895510,0%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577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71124" y="1179094"/>
            <a:ext cx="7956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05. PROGRAMA 01: SERVICIO DE TESORERÍAS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89551D65-1049-4C1D-A98A-F3C73A33C893}"/>
              </a:ext>
            </a:extLst>
          </p:cNvPr>
          <p:cNvSpPr txBox="1">
            <a:spLocks/>
          </p:cNvSpPr>
          <p:nvPr/>
        </p:nvSpPr>
        <p:spPr>
          <a:xfrm>
            <a:off x="571124" y="1845877"/>
            <a:ext cx="7956388" cy="248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92CC0D4-CE08-410F-A43D-C7B19F01F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056129"/>
              </p:ext>
            </p:extLst>
          </p:nvPr>
        </p:nvGraphicFramePr>
        <p:xfrm>
          <a:off x="571124" y="2126229"/>
          <a:ext cx="7956388" cy="2425247"/>
        </p:xfrm>
        <a:graphic>
          <a:graphicData uri="http://schemas.openxmlformats.org/drawingml/2006/table">
            <a:tbl>
              <a:tblPr/>
              <a:tblGrid>
                <a:gridCol w="266635">
                  <a:extLst>
                    <a:ext uri="{9D8B030D-6E8A-4147-A177-3AD203B41FA5}">
                      <a16:colId xmlns:a16="http://schemas.microsoft.com/office/drawing/2014/main" val="3846928613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620647901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2564201659"/>
                    </a:ext>
                  </a:extLst>
                </a:gridCol>
                <a:gridCol w="3007642">
                  <a:extLst>
                    <a:ext uri="{9D8B030D-6E8A-4147-A177-3AD203B41FA5}">
                      <a16:colId xmlns:a16="http://schemas.microsoft.com/office/drawing/2014/main" val="562145706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2992882973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3564433746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2087930091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2803340051"/>
                    </a:ext>
                  </a:extLst>
                </a:gridCol>
                <a:gridCol w="650589">
                  <a:extLst>
                    <a:ext uri="{9D8B030D-6E8A-4147-A177-3AD203B41FA5}">
                      <a16:colId xmlns:a16="http://schemas.microsoft.com/office/drawing/2014/main" val="1441744385"/>
                    </a:ext>
                  </a:extLst>
                </a:gridCol>
                <a:gridCol w="639924">
                  <a:extLst>
                    <a:ext uri="{9D8B030D-6E8A-4147-A177-3AD203B41FA5}">
                      <a16:colId xmlns:a16="http://schemas.microsoft.com/office/drawing/2014/main" val="889811797"/>
                    </a:ext>
                  </a:extLst>
                </a:gridCol>
              </a:tblGrid>
              <a:tr h="1251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793593"/>
                  </a:ext>
                </a:extLst>
              </a:tr>
              <a:tr h="3833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007627"/>
                  </a:ext>
                </a:extLst>
              </a:tr>
              <a:tr h="1642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55.368.793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79.976.330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24.607.537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79.707.234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992891"/>
                  </a:ext>
                </a:extLst>
              </a:tr>
              <a:tr h="1251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43.728.551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64.084.849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20.356.298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64.070.675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58529"/>
                  </a:ext>
                </a:extLst>
              </a:tr>
              <a:tr h="1251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9.866.510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9.946.901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9.945.773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552694"/>
                  </a:ext>
                </a:extLst>
              </a:tr>
              <a:tr h="1251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867.626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867.626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113433"/>
                  </a:ext>
                </a:extLst>
              </a:tr>
              <a:tr h="1251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867.626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867.626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951974"/>
                  </a:ext>
                </a:extLst>
              </a:tr>
              <a:tr h="1251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1.648.160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1.648.160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1.399.647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218933"/>
                  </a:ext>
                </a:extLst>
              </a:tr>
              <a:tr h="1251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1.648.160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1.648.160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1.399.647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819084"/>
                  </a:ext>
                </a:extLst>
              </a:tr>
              <a:tr h="1251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1.773.722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1.965.240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607348"/>
                  </a:ext>
                </a:extLst>
              </a:tr>
              <a:tr h="1251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124095"/>
                  </a:ext>
                </a:extLst>
              </a:tr>
              <a:tr h="1251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121021"/>
                  </a:ext>
                </a:extLst>
              </a:tr>
              <a:tr h="1251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720521"/>
                  </a:ext>
                </a:extLst>
              </a:tr>
              <a:tr h="1251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446.168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-446.168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461501"/>
                  </a:ext>
                </a:extLst>
              </a:tr>
              <a:tr h="1251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1.282.445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1.925.411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642.966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1.921.595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052607"/>
                  </a:ext>
                </a:extLst>
              </a:tr>
              <a:tr h="1251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14582740,0%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177369"/>
                  </a:ext>
                </a:extLst>
              </a:tr>
              <a:tr h="1251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14582740,0%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798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65431" y="1155871"/>
            <a:ext cx="796701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07. PROGRAMA 01: DIRECCIÓN DE COMPRAS Y CONTRATACIÓN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15AE962-81AF-499D-8529-5F6E44A3C2CB}"/>
              </a:ext>
            </a:extLst>
          </p:cNvPr>
          <p:cNvSpPr txBox="1">
            <a:spLocks/>
          </p:cNvSpPr>
          <p:nvPr/>
        </p:nvSpPr>
        <p:spPr>
          <a:xfrm>
            <a:off x="579859" y="2035445"/>
            <a:ext cx="7979478" cy="313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3A283AA-79E9-4A5C-A066-FFF1B2A68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706427"/>
              </p:ext>
            </p:extLst>
          </p:nvPr>
        </p:nvGraphicFramePr>
        <p:xfrm>
          <a:off x="560156" y="2348880"/>
          <a:ext cx="7972285" cy="2460663"/>
        </p:xfrm>
        <a:graphic>
          <a:graphicData uri="http://schemas.openxmlformats.org/drawingml/2006/table">
            <a:tbl>
              <a:tblPr/>
              <a:tblGrid>
                <a:gridCol w="267168">
                  <a:extLst>
                    <a:ext uri="{9D8B030D-6E8A-4147-A177-3AD203B41FA5}">
                      <a16:colId xmlns:a16="http://schemas.microsoft.com/office/drawing/2014/main" val="3923732152"/>
                    </a:ext>
                  </a:extLst>
                </a:gridCol>
                <a:gridCol w="267168">
                  <a:extLst>
                    <a:ext uri="{9D8B030D-6E8A-4147-A177-3AD203B41FA5}">
                      <a16:colId xmlns:a16="http://schemas.microsoft.com/office/drawing/2014/main" val="2267880863"/>
                    </a:ext>
                  </a:extLst>
                </a:gridCol>
                <a:gridCol w="267168">
                  <a:extLst>
                    <a:ext uri="{9D8B030D-6E8A-4147-A177-3AD203B41FA5}">
                      <a16:colId xmlns:a16="http://schemas.microsoft.com/office/drawing/2014/main" val="1462150526"/>
                    </a:ext>
                  </a:extLst>
                </a:gridCol>
                <a:gridCol w="3013650">
                  <a:extLst>
                    <a:ext uri="{9D8B030D-6E8A-4147-A177-3AD203B41FA5}">
                      <a16:colId xmlns:a16="http://schemas.microsoft.com/office/drawing/2014/main" val="4061520503"/>
                    </a:ext>
                  </a:extLst>
                </a:gridCol>
                <a:gridCol w="716010">
                  <a:extLst>
                    <a:ext uri="{9D8B030D-6E8A-4147-A177-3AD203B41FA5}">
                      <a16:colId xmlns:a16="http://schemas.microsoft.com/office/drawing/2014/main" val="254565795"/>
                    </a:ext>
                  </a:extLst>
                </a:gridCol>
                <a:gridCol w="716010">
                  <a:extLst>
                    <a:ext uri="{9D8B030D-6E8A-4147-A177-3AD203B41FA5}">
                      <a16:colId xmlns:a16="http://schemas.microsoft.com/office/drawing/2014/main" val="2126706441"/>
                    </a:ext>
                  </a:extLst>
                </a:gridCol>
                <a:gridCol w="716010">
                  <a:extLst>
                    <a:ext uri="{9D8B030D-6E8A-4147-A177-3AD203B41FA5}">
                      <a16:colId xmlns:a16="http://schemas.microsoft.com/office/drawing/2014/main" val="54365820"/>
                    </a:ext>
                  </a:extLst>
                </a:gridCol>
                <a:gridCol w="716010">
                  <a:extLst>
                    <a:ext uri="{9D8B030D-6E8A-4147-A177-3AD203B41FA5}">
                      <a16:colId xmlns:a16="http://schemas.microsoft.com/office/drawing/2014/main" val="968594493"/>
                    </a:ext>
                  </a:extLst>
                </a:gridCol>
                <a:gridCol w="651889">
                  <a:extLst>
                    <a:ext uri="{9D8B030D-6E8A-4147-A177-3AD203B41FA5}">
                      <a16:colId xmlns:a16="http://schemas.microsoft.com/office/drawing/2014/main" val="1137291375"/>
                    </a:ext>
                  </a:extLst>
                </a:gridCol>
                <a:gridCol w="641202">
                  <a:extLst>
                    <a:ext uri="{9D8B030D-6E8A-4147-A177-3AD203B41FA5}">
                      <a16:colId xmlns:a16="http://schemas.microsoft.com/office/drawing/2014/main" val="3334991845"/>
                    </a:ext>
                  </a:extLst>
                </a:gridCol>
              </a:tblGrid>
              <a:tr h="1270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237155"/>
                  </a:ext>
                </a:extLst>
              </a:tr>
              <a:tr h="3889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31772"/>
                  </a:ext>
                </a:extLst>
              </a:tr>
              <a:tr h="1666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9.202.404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10.795.868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1.593.464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10.790.432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992787"/>
                  </a:ext>
                </a:extLst>
              </a:tr>
              <a:tr h="1270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4.858.133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4.693.547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-164.586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4.690.407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978430"/>
                  </a:ext>
                </a:extLst>
              </a:tr>
              <a:tr h="1270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3.373.718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4.681.501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1.307.783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4.679.429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233864"/>
                  </a:ext>
                </a:extLst>
              </a:tr>
              <a:tr h="1270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599.609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518510"/>
                  </a:ext>
                </a:extLst>
              </a:tr>
              <a:tr h="1270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599.609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796961"/>
                  </a:ext>
                </a:extLst>
              </a:tr>
              <a:tr h="1270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de Compras Públicas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577.830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577.794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908111"/>
                  </a:ext>
                </a:extLst>
              </a:tr>
              <a:tr h="1270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Devolución Boletas de Garantía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378362"/>
                  </a:ext>
                </a:extLst>
              </a:tr>
              <a:tr h="1270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344944"/>
                  </a:ext>
                </a:extLst>
              </a:tr>
              <a:tr h="1270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103226"/>
                  </a:ext>
                </a:extLst>
              </a:tr>
              <a:tr h="1270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466045"/>
                  </a:ext>
                </a:extLst>
              </a:tr>
              <a:tr h="1270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891701"/>
                  </a:ext>
                </a:extLst>
              </a:tr>
              <a:tr h="1270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-5.746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810259"/>
                  </a:ext>
                </a:extLst>
              </a:tr>
              <a:tr h="1270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-5.746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727009"/>
                  </a:ext>
                </a:extLst>
              </a:tr>
              <a:tr h="1270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3572300,0%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165746"/>
                  </a:ext>
                </a:extLst>
              </a:tr>
              <a:tr h="1270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3572300,0%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980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6639" y="1117229"/>
            <a:ext cx="820431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 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638B1B6-7326-4F82-8D27-BAAD51B68C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130546"/>
              </p:ext>
            </p:extLst>
          </p:nvPr>
        </p:nvGraphicFramePr>
        <p:xfrm>
          <a:off x="466639" y="2003869"/>
          <a:ext cx="40716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2F9447E1-57BE-42B8-936F-F628754370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011898"/>
              </p:ext>
            </p:extLst>
          </p:nvPr>
        </p:nvGraphicFramePr>
        <p:xfrm>
          <a:off x="4599353" y="2003869"/>
          <a:ext cx="4071599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427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6401" y="1214210"/>
            <a:ext cx="8051197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15. PROGRAMA 01: DIRECCIÓN NACIONAL DEL SERVICIO CIVIL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49894F1-6B63-4BEF-BBF9-A996AC8372B8}"/>
              </a:ext>
            </a:extLst>
          </p:cNvPr>
          <p:cNvSpPr txBox="1">
            <a:spLocks/>
          </p:cNvSpPr>
          <p:nvPr/>
        </p:nvSpPr>
        <p:spPr>
          <a:xfrm>
            <a:off x="545696" y="1844824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D48B00B-CCC4-4D31-873E-C29DBBD37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505740"/>
              </p:ext>
            </p:extLst>
          </p:nvPr>
        </p:nvGraphicFramePr>
        <p:xfrm>
          <a:off x="549291" y="2163928"/>
          <a:ext cx="8047602" cy="1940970"/>
        </p:xfrm>
        <a:graphic>
          <a:graphicData uri="http://schemas.openxmlformats.org/drawingml/2006/table">
            <a:tbl>
              <a:tblPr/>
              <a:tblGrid>
                <a:gridCol w="269692">
                  <a:extLst>
                    <a:ext uri="{9D8B030D-6E8A-4147-A177-3AD203B41FA5}">
                      <a16:colId xmlns:a16="http://schemas.microsoft.com/office/drawing/2014/main" val="45469062"/>
                    </a:ext>
                  </a:extLst>
                </a:gridCol>
                <a:gridCol w="269692">
                  <a:extLst>
                    <a:ext uri="{9D8B030D-6E8A-4147-A177-3AD203B41FA5}">
                      <a16:colId xmlns:a16="http://schemas.microsoft.com/office/drawing/2014/main" val="2226428887"/>
                    </a:ext>
                  </a:extLst>
                </a:gridCol>
                <a:gridCol w="269692">
                  <a:extLst>
                    <a:ext uri="{9D8B030D-6E8A-4147-A177-3AD203B41FA5}">
                      <a16:colId xmlns:a16="http://schemas.microsoft.com/office/drawing/2014/main" val="1660378632"/>
                    </a:ext>
                  </a:extLst>
                </a:gridCol>
                <a:gridCol w="3042122">
                  <a:extLst>
                    <a:ext uri="{9D8B030D-6E8A-4147-A177-3AD203B41FA5}">
                      <a16:colId xmlns:a16="http://schemas.microsoft.com/office/drawing/2014/main" val="2614561291"/>
                    </a:ext>
                  </a:extLst>
                </a:gridCol>
                <a:gridCol w="722774">
                  <a:extLst>
                    <a:ext uri="{9D8B030D-6E8A-4147-A177-3AD203B41FA5}">
                      <a16:colId xmlns:a16="http://schemas.microsoft.com/office/drawing/2014/main" val="703541522"/>
                    </a:ext>
                  </a:extLst>
                </a:gridCol>
                <a:gridCol w="722774">
                  <a:extLst>
                    <a:ext uri="{9D8B030D-6E8A-4147-A177-3AD203B41FA5}">
                      <a16:colId xmlns:a16="http://schemas.microsoft.com/office/drawing/2014/main" val="1966233262"/>
                    </a:ext>
                  </a:extLst>
                </a:gridCol>
                <a:gridCol w="722774">
                  <a:extLst>
                    <a:ext uri="{9D8B030D-6E8A-4147-A177-3AD203B41FA5}">
                      <a16:colId xmlns:a16="http://schemas.microsoft.com/office/drawing/2014/main" val="2955114015"/>
                    </a:ext>
                  </a:extLst>
                </a:gridCol>
                <a:gridCol w="722774">
                  <a:extLst>
                    <a:ext uri="{9D8B030D-6E8A-4147-A177-3AD203B41FA5}">
                      <a16:colId xmlns:a16="http://schemas.microsoft.com/office/drawing/2014/main" val="3018008275"/>
                    </a:ext>
                  </a:extLst>
                </a:gridCol>
                <a:gridCol w="658048">
                  <a:extLst>
                    <a:ext uri="{9D8B030D-6E8A-4147-A177-3AD203B41FA5}">
                      <a16:colId xmlns:a16="http://schemas.microsoft.com/office/drawing/2014/main" val="2212292961"/>
                    </a:ext>
                  </a:extLst>
                </a:gridCol>
                <a:gridCol w="647260">
                  <a:extLst>
                    <a:ext uri="{9D8B030D-6E8A-4147-A177-3AD203B41FA5}">
                      <a16:colId xmlns:a16="http://schemas.microsoft.com/office/drawing/2014/main" val="1814155221"/>
                    </a:ext>
                  </a:extLst>
                </a:gridCol>
              </a:tblGrid>
              <a:tr h="1262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06102"/>
                  </a:ext>
                </a:extLst>
              </a:tr>
              <a:tr h="3866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136231"/>
                  </a:ext>
                </a:extLst>
              </a:tr>
              <a:tr h="1656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10.937.997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11.750.500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11.641.439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526685"/>
                  </a:ext>
                </a:extLst>
              </a:tr>
              <a:tr h="126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5.602.346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6.632.207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1.029.861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6.629.972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336683"/>
                  </a:ext>
                </a:extLst>
              </a:tr>
              <a:tr h="126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5.139.611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4.466.933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-672.678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4.359.825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783640"/>
                  </a:ext>
                </a:extLst>
              </a:tr>
              <a:tr h="126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115.331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313893"/>
                  </a:ext>
                </a:extLst>
              </a:tr>
              <a:tr h="126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115.331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977892"/>
                  </a:ext>
                </a:extLst>
              </a:tr>
              <a:tr h="126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802925"/>
                  </a:ext>
                </a:extLst>
              </a:tr>
              <a:tr h="126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816232"/>
                  </a:ext>
                </a:extLst>
              </a:tr>
              <a:tr h="126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479.054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655717"/>
                  </a:ext>
                </a:extLst>
              </a:tr>
              <a:tr h="126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128.469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125.954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125.954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184730"/>
                  </a:ext>
                </a:extLst>
              </a:tr>
              <a:tr h="126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397216"/>
                  </a:ext>
                </a:extLst>
              </a:tr>
              <a:tr h="126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3466790,0%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400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6801" y="1191393"/>
            <a:ext cx="798051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16. PROGRAMA 01: UNIDAD DE ANÁLISIS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9FCD0311-64A0-469F-B52E-143ADA19682A}"/>
              </a:ext>
            </a:extLst>
          </p:cNvPr>
          <p:cNvSpPr txBox="1">
            <a:spLocks/>
          </p:cNvSpPr>
          <p:nvPr/>
        </p:nvSpPr>
        <p:spPr>
          <a:xfrm>
            <a:off x="550109" y="1819504"/>
            <a:ext cx="797721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5B51D67-61D0-4A2A-8D65-A2BE7BDEE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800668"/>
              </p:ext>
            </p:extLst>
          </p:nvPr>
        </p:nvGraphicFramePr>
        <p:xfrm>
          <a:off x="546801" y="2130828"/>
          <a:ext cx="7980518" cy="2328663"/>
        </p:xfrm>
        <a:graphic>
          <a:graphicData uri="http://schemas.openxmlformats.org/drawingml/2006/table">
            <a:tbl>
              <a:tblPr/>
              <a:tblGrid>
                <a:gridCol w="267444">
                  <a:extLst>
                    <a:ext uri="{9D8B030D-6E8A-4147-A177-3AD203B41FA5}">
                      <a16:colId xmlns:a16="http://schemas.microsoft.com/office/drawing/2014/main" val="3211700678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1973135484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3388893516"/>
                    </a:ext>
                  </a:extLst>
                </a:gridCol>
                <a:gridCol w="3016763">
                  <a:extLst>
                    <a:ext uri="{9D8B030D-6E8A-4147-A177-3AD203B41FA5}">
                      <a16:colId xmlns:a16="http://schemas.microsoft.com/office/drawing/2014/main" val="3332482497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1633703035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159904517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2303888918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1102156731"/>
                    </a:ext>
                  </a:extLst>
                </a:gridCol>
                <a:gridCol w="652562">
                  <a:extLst>
                    <a:ext uri="{9D8B030D-6E8A-4147-A177-3AD203B41FA5}">
                      <a16:colId xmlns:a16="http://schemas.microsoft.com/office/drawing/2014/main" val="3924118029"/>
                    </a:ext>
                  </a:extLst>
                </a:gridCol>
                <a:gridCol w="641865">
                  <a:extLst>
                    <a:ext uri="{9D8B030D-6E8A-4147-A177-3AD203B41FA5}">
                      <a16:colId xmlns:a16="http://schemas.microsoft.com/office/drawing/2014/main" val="1030907902"/>
                    </a:ext>
                  </a:extLst>
                </a:gridCol>
              </a:tblGrid>
              <a:tr h="1267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525716"/>
                  </a:ext>
                </a:extLst>
              </a:tr>
              <a:tr h="3881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849432"/>
                  </a:ext>
                </a:extLst>
              </a:tr>
              <a:tr h="1663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3.656.518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4.110.230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453.712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4.109.733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890493"/>
                  </a:ext>
                </a:extLst>
              </a:tr>
              <a:tr h="1267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2.781.594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2.901.687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2.901.654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736908"/>
                  </a:ext>
                </a:extLst>
              </a:tr>
              <a:tr h="1267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869.817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955.817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955.640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876937"/>
                  </a:ext>
                </a:extLst>
              </a:tr>
              <a:tr h="1267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309643"/>
                  </a:ext>
                </a:extLst>
              </a:tr>
              <a:tr h="1267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078495"/>
                  </a:ext>
                </a:extLst>
              </a:tr>
              <a:tr h="1267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del Grupo Egmont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962277"/>
                  </a:ext>
                </a:extLst>
              </a:tr>
              <a:tr h="1267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102.197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152264"/>
                  </a:ext>
                </a:extLst>
              </a:tr>
              <a:tr h="1267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102.197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870272"/>
                  </a:ext>
                </a:extLst>
              </a:tr>
              <a:tr h="1267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111293"/>
                  </a:ext>
                </a:extLst>
              </a:tr>
              <a:tr h="1267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012342"/>
                  </a:ext>
                </a:extLst>
              </a:tr>
              <a:tr h="1267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732346"/>
                  </a:ext>
                </a:extLst>
              </a:tr>
              <a:tr h="1267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328344"/>
                  </a:ext>
                </a:extLst>
              </a:tr>
              <a:tr h="1267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420210"/>
                  </a:ext>
                </a:extLst>
              </a:tr>
              <a:tr h="1267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83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8202" y="1146554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17. PROGRAMA 01: SUPERINTENDENCIA DE CASINOS DE JUEGO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473E4DA-A5EF-4545-AFFE-2728384F2679}"/>
              </a:ext>
            </a:extLst>
          </p:cNvPr>
          <p:cNvSpPr txBox="1">
            <a:spLocks/>
          </p:cNvSpPr>
          <p:nvPr/>
        </p:nvSpPr>
        <p:spPr>
          <a:xfrm>
            <a:off x="539552" y="1803472"/>
            <a:ext cx="7807042" cy="2635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712B2D8-23F9-49A8-B3FA-35C153A850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618345"/>
              </p:ext>
            </p:extLst>
          </p:nvPr>
        </p:nvGraphicFramePr>
        <p:xfrm>
          <a:off x="538202" y="2078755"/>
          <a:ext cx="7992891" cy="1920735"/>
        </p:xfrm>
        <a:graphic>
          <a:graphicData uri="http://schemas.openxmlformats.org/drawingml/2006/table">
            <a:tbl>
              <a:tblPr/>
              <a:tblGrid>
                <a:gridCol w="267859">
                  <a:extLst>
                    <a:ext uri="{9D8B030D-6E8A-4147-A177-3AD203B41FA5}">
                      <a16:colId xmlns:a16="http://schemas.microsoft.com/office/drawing/2014/main" val="3086208279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3648183684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1183221778"/>
                    </a:ext>
                  </a:extLst>
                </a:gridCol>
                <a:gridCol w="3021440">
                  <a:extLst>
                    <a:ext uri="{9D8B030D-6E8A-4147-A177-3AD203B41FA5}">
                      <a16:colId xmlns:a16="http://schemas.microsoft.com/office/drawing/2014/main" val="855445590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2689202482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948497975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330458360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3597774358"/>
                    </a:ext>
                  </a:extLst>
                </a:gridCol>
                <a:gridCol w="653574">
                  <a:extLst>
                    <a:ext uri="{9D8B030D-6E8A-4147-A177-3AD203B41FA5}">
                      <a16:colId xmlns:a16="http://schemas.microsoft.com/office/drawing/2014/main" val="3408598092"/>
                    </a:ext>
                  </a:extLst>
                </a:gridCol>
                <a:gridCol w="642860">
                  <a:extLst>
                    <a:ext uri="{9D8B030D-6E8A-4147-A177-3AD203B41FA5}">
                      <a16:colId xmlns:a16="http://schemas.microsoft.com/office/drawing/2014/main" val="2005871421"/>
                    </a:ext>
                  </a:extLst>
                </a:gridCol>
              </a:tblGrid>
              <a:tr h="1249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457254"/>
                  </a:ext>
                </a:extLst>
              </a:tr>
              <a:tr h="3825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865274"/>
                  </a:ext>
                </a:extLst>
              </a:tr>
              <a:tr h="1639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3.628.811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4.546.990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918.179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4.546.865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623507"/>
                  </a:ext>
                </a:extLst>
              </a:tr>
              <a:tr h="1249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2.676.397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2.819.993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2.819.975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814202"/>
                  </a:ext>
                </a:extLst>
              </a:tr>
              <a:tr h="1249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867.644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1.020.234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1.020.131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358149"/>
                  </a:ext>
                </a:extLst>
              </a:tr>
              <a:tr h="1249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459193"/>
                  </a:ext>
                </a:extLst>
              </a:tr>
              <a:tr h="1249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717608"/>
                  </a:ext>
                </a:extLst>
              </a:tr>
              <a:tr h="1249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413.261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182244"/>
                  </a:ext>
                </a:extLst>
              </a:tr>
              <a:tr h="1249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413.261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174274"/>
                  </a:ext>
                </a:extLst>
              </a:tr>
              <a:tr h="1249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585937"/>
                  </a:ext>
                </a:extLst>
              </a:tr>
              <a:tr h="1249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078824"/>
                  </a:ext>
                </a:extLst>
              </a:tr>
              <a:tr h="1249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1845690,0%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728592"/>
                  </a:ext>
                </a:extLst>
              </a:tr>
              <a:tr h="1249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1845690,0%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399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09599" y="1186676"/>
            <a:ext cx="7946627" cy="60503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30. PROGRAMA 01: CONSEJO DE DEFENSA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394C1928-39F8-43FD-85C6-D283A8E2328D}"/>
              </a:ext>
            </a:extLst>
          </p:cNvPr>
          <p:cNvSpPr txBox="1">
            <a:spLocks/>
          </p:cNvSpPr>
          <p:nvPr/>
        </p:nvSpPr>
        <p:spPr>
          <a:xfrm>
            <a:off x="609599" y="1827803"/>
            <a:ext cx="7924802" cy="316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CCB44CB-94E3-48AB-BF8F-B407EE413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035547"/>
              </p:ext>
            </p:extLst>
          </p:nvPr>
        </p:nvGraphicFramePr>
        <p:xfrm>
          <a:off x="605662" y="2136508"/>
          <a:ext cx="7932675" cy="2965445"/>
        </p:xfrm>
        <a:graphic>
          <a:graphicData uri="http://schemas.openxmlformats.org/drawingml/2006/table">
            <a:tbl>
              <a:tblPr/>
              <a:tblGrid>
                <a:gridCol w="265840">
                  <a:extLst>
                    <a:ext uri="{9D8B030D-6E8A-4147-A177-3AD203B41FA5}">
                      <a16:colId xmlns:a16="http://schemas.microsoft.com/office/drawing/2014/main" val="78271918"/>
                    </a:ext>
                  </a:extLst>
                </a:gridCol>
                <a:gridCol w="265840">
                  <a:extLst>
                    <a:ext uri="{9D8B030D-6E8A-4147-A177-3AD203B41FA5}">
                      <a16:colId xmlns:a16="http://schemas.microsoft.com/office/drawing/2014/main" val="331476189"/>
                    </a:ext>
                  </a:extLst>
                </a:gridCol>
                <a:gridCol w="265840">
                  <a:extLst>
                    <a:ext uri="{9D8B030D-6E8A-4147-A177-3AD203B41FA5}">
                      <a16:colId xmlns:a16="http://schemas.microsoft.com/office/drawing/2014/main" val="3787104932"/>
                    </a:ext>
                  </a:extLst>
                </a:gridCol>
                <a:gridCol w="2998679">
                  <a:extLst>
                    <a:ext uri="{9D8B030D-6E8A-4147-A177-3AD203B41FA5}">
                      <a16:colId xmlns:a16="http://schemas.microsoft.com/office/drawing/2014/main" val="3574171583"/>
                    </a:ext>
                  </a:extLst>
                </a:gridCol>
                <a:gridCol w="712452">
                  <a:extLst>
                    <a:ext uri="{9D8B030D-6E8A-4147-A177-3AD203B41FA5}">
                      <a16:colId xmlns:a16="http://schemas.microsoft.com/office/drawing/2014/main" val="3846450141"/>
                    </a:ext>
                  </a:extLst>
                </a:gridCol>
                <a:gridCol w="712452">
                  <a:extLst>
                    <a:ext uri="{9D8B030D-6E8A-4147-A177-3AD203B41FA5}">
                      <a16:colId xmlns:a16="http://schemas.microsoft.com/office/drawing/2014/main" val="1902851232"/>
                    </a:ext>
                  </a:extLst>
                </a:gridCol>
                <a:gridCol w="712452">
                  <a:extLst>
                    <a:ext uri="{9D8B030D-6E8A-4147-A177-3AD203B41FA5}">
                      <a16:colId xmlns:a16="http://schemas.microsoft.com/office/drawing/2014/main" val="1001165687"/>
                    </a:ext>
                  </a:extLst>
                </a:gridCol>
                <a:gridCol w="712452">
                  <a:extLst>
                    <a:ext uri="{9D8B030D-6E8A-4147-A177-3AD203B41FA5}">
                      <a16:colId xmlns:a16="http://schemas.microsoft.com/office/drawing/2014/main" val="2864444557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2074359296"/>
                    </a:ext>
                  </a:extLst>
                </a:gridCol>
                <a:gridCol w="638017">
                  <a:extLst>
                    <a:ext uri="{9D8B030D-6E8A-4147-A177-3AD203B41FA5}">
                      <a16:colId xmlns:a16="http://schemas.microsoft.com/office/drawing/2014/main" val="194441155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66218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66976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23.404.091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28.381.335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4.977.244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27.824.532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2761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19.751.306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24.320.619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4.569.313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23.996.232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6124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2.861.688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2.549.928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-311.760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2.234.752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2268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220.624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220.624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219.316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909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7143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210.848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8952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277.620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185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277.620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1965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en Juicios Laborales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86.287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277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Mediación en Salud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266.060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193.847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9728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511.652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5112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511.652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712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438.740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285.883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0077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4367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12.475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0434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8045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235.357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6477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2990770,0%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1324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2990770,0%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880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4046" y="1113924"/>
            <a:ext cx="7987364" cy="5883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01: COMISIÓN PARA EL MERCADO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77884" y="1759772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A25FAB0-929D-43C5-AD21-2C1E2A661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911375"/>
              </p:ext>
            </p:extLst>
          </p:nvPr>
        </p:nvGraphicFramePr>
        <p:xfrm>
          <a:off x="543178" y="2034855"/>
          <a:ext cx="7987363" cy="3459158"/>
        </p:xfrm>
        <a:graphic>
          <a:graphicData uri="http://schemas.openxmlformats.org/drawingml/2006/table">
            <a:tbl>
              <a:tblPr/>
              <a:tblGrid>
                <a:gridCol w="267673">
                  <a:extLst>
                    <a:ext uri="{9D8B030D-6E8A-4147-A177-3AD203B41FA5}">
                      <a16:colId xmlns:a16="http://schemas.microsoft.com/office/drawing/2014/main" val="3177584223"/>
                    </a:ext>
                  </a:extLst>
                </a:gridCol>
                <a:gridCol w="267673">
                  <a:extLst>
                    <a:ext uri="{9D8B030D-6E8A-4147-A177-3AD203B41FA5}">
                      <a16:colId xmlns:a16="http://schemas.microsoft.com/office/drawing/2014/main" val="1313324115"/>
                    </a:ext>
                  </a:extLst>
                </a:gridCol>
                <a:gridCol w="267673">
                  <a:extLst>
                    <a:ext uri="{9D8B030D-6E8A-4147-A177-3AD203B41FA5}">
                      <a16:colId xmlns:a16="http://schemas.microsoft.com/office/drawing/2014/main" val="3263734589"/>
                    </a:ext>
                  </a:extLst>
                </a:gridCol>
                <a:gridCol w="3019351">
                  <a:extLst>
                    <a:ext uri="{9D8B030D-6E8A-4147-A177-3AD203B41FA5}">
                      <a16:colId xmlns:a16="http://schemas.microsoft.com/office/drawing/2014/main" val="1127118663"/>
                    </a:ext>
                  </a:extLst>
                </a:gridCol>
                <a:gridCol w="717364">
                  <a:extLst>
                    <a:ext uri="{9D8B030D-6E8A-4147-A177-3AD203B41FA5}">
                      <a16:colId xmlns:a16="http://schemas.microsoft.com/office/drawing/2014/main" val="1314262717"/>
                    </a:ext>
                  </a:extLst>
                </a:gridCol>
                <a:gridCol w="717364">
                  <a:extLst>
                    <a:ext uri="{9D8B030D-6E8A-4147-A177-3AD203B41FA5}">
                      <a16:colId xmlns:a16="http://schemas.microsoft.com/office/drawing/2014/main" val="3790186343"/>
                    </a:ext>
                  </a:extLst>
                </a:gridCol>
                <a:gridCol w="717364">
                  <a:extLst>
                    <a:ext uri="{9D8B030D-6E8A-4147-A177-3AD203B41FA5}">
                      <a16:colId xmlns:a16="http://schemas.microsoft.com/office/drawing/2014/main" val="2408099055"/>
                    </a:ext>
                  </a:extLst>
                </a:gridCol>
                <a:gridCol w="717364">
                  <a:extLst>
                    <a:ext uri="{9D8B030D-6E8A-4147-A177-3AD203B41FA5}">
                      <a16:colId xmlns:a16="http://schemas.microsoft.com/office/drawing/2014/main" val="2780602320"/>
                    </a:ext>
                  </a:extLst>
                </a:gridCol>
                <a:gridCol w="653122">
                  <a:extLst>
                    <a:ext uri="{9D8B030D-6E8A-4147-A177-3AD203B41FA5}">
                      <a16:colId xmlns:a16="http://schemas.microsoft.com/office/drawing/2014/main" val="270339156"/>
                    </a:ext>
                  </a:extLst>
                </a:gridCol>
                <a:gridCol w="642415">
                  <a:extLst>
                    <a:ext uri="{9D8B030D-6E8A-4147-A177-3AD203B41FA5}">
                      <a16:colId xmlns:a16="http://schemas.microsoft.com/office/drawing/2014/main" val="828465545"/>
                    </a:ext>
                  </a:extLst>
                </a:gridCol>
              </a:tblGrid>
              <a:tr h="1263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698412"/>
                  </a:ext>
                </a:extLst>
              </a:tr>
              <a:tr h="3869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493723"/>
                  </a:ext>
                </a:extLst>
              </a:tr>
              <a:tr h="1658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19.079.140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19.558.998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19.229.251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782755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16.774.731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16.789.623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16.485.888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930005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1.899.116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1.941.494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1.930.328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98569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109.342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30754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109.342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850994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160.085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533945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3876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de Seguros de América Latina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068013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153.537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963449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Comisiones de Valores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19.118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207743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Supervisores de Seguros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61.674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862490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para la Cooperación y el Desarrollo Económico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77.710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74.840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440836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275.968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275.968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275.968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686768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275.968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275.968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275.968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121770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610687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6210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85.304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91763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211523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129253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186.669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188.711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187.336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937649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137.949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034480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47.925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538053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092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7318" y="1124744"/>
            <a:ext cx="798736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02: BANCOS E INSTITUCIONES FINANCIERAS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7318" y="1788333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87C3073-ACF9-4C9A-8D39-60C0F7955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909148"/>
              </p:ext>
            </p:extLst>
          </p:nvPr>
        </p:nvGraphicFramePr>
        <p:xfrm>
          <a:off x="548204" y="2105339"/>
          <a:ext cx="7986478" cy="2926433"/>
        </p:xfrm>
        <a:graphic>
          <a:graphicData uri="http://schemas.openxmlformats.org/drawingml/2006/table">
            <a:tbl>
              <a:tblPr/>
              <a:tblGrid>
                <a:gridCol w="267644">
                  <a:extLst>
                    <a:ext uri="{9D8B030D-6E8A-4147-A177-3AD203B41FA5}">
                      <a16:colId xmlns:a16="http://schemas.microsoft.com/office/drawing/2014/main" val="4244758911"/>
                    </a:ext>
                  </a:extLst>
                </a:gridCol>
                <a:gridCol w="267644">
                  <a:extLst>
                    <a:ext uri="{9D8B030D-6E8A-4147-A177-3AD203B41FA5}">
                      <a16:colId xmlns:a16="http://schemas.microsoft.com/office/drawing/2014/main" val="2015980168"/>
                    </a:ext>
                  </a:extLst>
                </a:gridCol>
                <a:gridCol w="267644">
                  <a:extLst>
                    <a:ext uri="{9D8B030D-6E8A-4147-A177-3AD203B41FA5}">
                      <a16:colId xmlns:a16="http://schemas.microsoft.com/office/drawing/2014/main" val="2704689091"/>
                    </a:ext>
                  </a:extLst>
                </a:gridCol>
                <a:gridCol w="3019016">
                  <a:extLst>
                    <a:ext uri="{9D8B030D-6E8A-4147-A177-3AD203B41FA5}">
                      <a16:colId xmlns:a16="http://schemas.microsoft.com/office/drawing/2014/main" val="3286322378"/>
                    </a:ext>
                  </a:extLst>
                </a:gridCol>
                <a:gridCol w="717284">
                  <a:extLst>
                    <a:ext uri="{9D8B030D-6E8A-4147-A177-3AD203B41FA5}">
                      <a16:colId xmlns:a16="http://schemas.microsoft.com/office/drawing/2014/main" val="167219820"/>
                    </a:ext>
                  </a:extLst>
                </a:gridCol>
                <a:gridCol w="717284">
                  <a:extLst>
                    <a:ext uri="{9D8B030D-6E8A-4147-A177-3AD203B41FA5}">
                      <a16:colId xmlns:a16="http://schemas.microsoft.com/office/drawing/2014/main" val="2855627070"/>
                    </a:ext>
                  </a:extLst>
                </a:gridCol>
                <a:gridCol w="717284">
                  <a:extLst>
                    <a:ext uri="{9D8B030D-6E8A-4147-A177-3AD203B41FA5}">
                      <a16:colId xmlns:a16="http://schemas.microsoft.com/office/drawing/2014/main" val="1957495002"/>
                    </a:ext>
                  </a:extLst>
                </a:gridCol>
                <a:gridCol w="717284">
                  <a:extLst>
                    <a:ext uri="{9D8B030D-6E8A-4147-A177-3AD203B41FA5}">
                      <a16:colId xmlns:a16="http://schemas.microsoft.com/office/drawing/2014/main" val="4030282771"/>
                    </a:ext>
                  </a:extLst>
                </a:gridCol>
                <a:gridCol w="653050">
                  <a:extLst>
                    <a:ext uri="{9D8B030D-6E8A-4147-A177-3AD203B41FA5}">
                      <a16:colId xmlns:a16="http://schemas.microsoft.com/office/drawing/2014/main" val="1076290948"/>
                    </a:ext>
                  </a:extLst>
                </a:gridCol>
                <a:gridCol w="642344">
                  <a:extLst>
                    <a:ext uri="{9D8B030D-6E8A-4147-A177-3AD203B41FA5}">
                      <a16:colId xmlns:a16="http://schemas.microsoft.com/office/drawing/2014/main" val="2108450076"/>
                    </a:ext>
                  </a:extLst>
                </a:gridCol>
              </a:tblGrid>
              <a:tr h="1251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416764"/>
                  </a:ext>
                </a:extLst>
              </a:tr>
              <a:tr h="3834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834640"/>
                  </a:ext>
                </a:extLst>
              </a:tr>
              <a:tr h="1643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78.060.688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78.300.721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77.723.185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518321"/>
                  </a:ext>
                </a:extLst>
              </a:tr>
              <a:tr h="125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14.462.092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14.387.558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-74.534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13.815.142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537341"/>
                  </a:ext>
                </a:extLst>
              </a:tr>
              <a:tr h="125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4.165.663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4.001.990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-163.673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3.996.945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918608"/>
                  </a:ext>
                </a:extLst>
              </a:tr>
              <a:tr h="125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211.178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046452"/>
                  </a:ext>
                </a:extLst>
              </a:tr>
              <a:tr h="125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211.178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93521"/>
                  </a:ext>
                </a:extLst>
              </a:tr>
              <a:tr h="125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923993"/>
                  </a:ext>
                </a:extLst>
              </a:tr>
              <a:tr h="125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156012"/>
                  </a:ext>
                </a:extLst>
              </a:tr>
              <a:tr h="125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Estudios Bancarios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40546"/>
                  </a:ext>
                </a:extLst>
              </a:tr>
              <a:tr h="125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049745"/>
                  </a:ext>
                </a:extLst>
              </a:tr>
              <a:tr h="125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Comisión para el Mercado Financiero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481877"/>
                  </a:ext>
                </a:extLst>
              </a:tr>
              <a:tr h="125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728757"/>
                  </a:ext>
                </a:extLst>
              </a:tr>
              <a:tr h="125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Bancarios de las Américas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328095"/>
                  </a:ext>
                </a:extLst>
              </a:tr>
              <a:tr h="125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Internacional de Educación Financiera-OCDE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119266"/>
                  </a:ext>
                </a:extLst>
              </a:tr>
              <a:tr h="125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59.398.289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59.571.165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172.876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59.571.096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84432"/>
                  </a:ext>
                </a:extLst>
              </a:tr>
              <a:tr h="125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324147"/>
                  </a:ext>
                </a:extLst>
              </a:tr>
              <a:tr h="125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Excedentes de Caja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59.398.220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59.479.893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59.479.893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634269"/>
                  </a:ext>
                </a:extLst>
              </a:tr>
              <a:tr h="125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91.203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650551"/>
                  </a:ext>
                </a:extLst>
              </a:tr>
              <a:tr h="125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789674"/>
                  </a:ext>
                </a:extLst>
              </a:tr>
              <a:tr h="125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969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75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48368" y="1247697"/>
            <a:ext cx="799288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DICIEMBRE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206840"/>
              </p:ext>
            </p:extLst>
          </p:nvPr>
        </p:nvGraphicFramePr>
        <p:xfrm>
          <a:off x="548367" y="2348880"/>
          <a:ext cx="7992889" cy="373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494590" y="1121335"/>
            <a:ext cx="7920881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DICIEMBRE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620587"/>
              </p:ext>
            </p:extLst>
          </p:nvPr>
        </p:nvGraphicFramePr>
        <p:xfrm>
          <a:off x="494589" y="2204864"/>
          <a:ext cx="7920881" cy="3879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07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2875" y="1197790"/>
            <a:ext cx="801781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2875" y="1845469"/>
            <a:ext cx="7770208" cy="2994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BE63690-EA91-4764-BE38-2C873F2E7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025350"/>
              </p:ext>
            </p:extLst>
          </p:nvPr>
        </p:nvGraphicFramePr>
        <p:xfrm>
          <a:off x="563093" y="2147387"/>
          <a:ext cx="8017814" cy="2213290"/>
        </p:xfrm>
        <a:graphic>
          <a:graphicData uri="http://schemas.openxmlformats.org/drawingml/2006/table">
            <a:tbl>
              <a:tblPr/>
              <a:tblGrid>
                <a:gridCol w="287583">
                  <a:extLst>
                    <a:ext uri="{9D8B030D-6E8A-4147-A177-3AD203B41FA5}">
                      <a16:colId xmlns:a16="http://schemas.microsoft.com/office/drawing/2014/main" val="2403984201"/>
                    </a:ext>
                  </a:extLst>
                </a:gridCol>
                <a:gridCol w="3243937">
                  <a:extLst>
                    <a:ext uri="{9D8B030D-6E8A-4147-A177-3AD203B41FA5}">
                      <a16:colId xmlns:a16="http://schemas.microsoft.com/office/drawing/2014/main" val="2669241188"/>
                    </a:ext>
                  </a:extLst>
                </a:gridCol>
                <a:gridCol w="770722">
                  <a:extLst>
                    <a:ext uri="{9D8B030D-6E8A-4147-A177-3AD203B41FA5}">
                      <a16:colId xmlns:a16="http://schemas.microsoft.com/office/drawing/2014/main" val="4233800989"/>
                    </a:ext>
                  </a:extLst>
                </a:gridCol>
                <a:gridCol w="770722">
                  <a:extLst>
                    <a:ext uri="{9D8B030D-6E8A-4147-A177-3AD203B41FA5}">
                      <a16:colId xmlns:a16="http://schemas.microsoft.com/office/drawing/2014/main" val="2112551718"/>
                    </a:ext>
                  </a:extLst>
                </a:gridCol>
                <a:gridCol w="770722">
                  <a:extLst>
                    <a:ext uri="{9D8B030D-6E8A-4147-A177-3AD203B41FA5}">
                      <a16:colId xmlns:a16="http://schemas.microsoft.com/office/drawing/2014/main" val="561502019"/>
                    </a:ext>
                  </a:extLst>
                </a:gridCol>
                <a:gridCol w="770722">
                  <a:extLst>
                    <a:ext uri="{9D8B030D-6E8A-4147-A177-3AD203B41FA5}">
                      <a16:colId xmlns:a16="http://schemas.microsoft.com/office/drawing/2014/main" val="2084344381"/>
                    </a:ext>
                  </a:extLst>
                </a:gridCol>
                <a:gridCol w="701703">
                  <a:extLst>
                    <a:ext uri="{9D8B030D-6E8A-4147-A177-3AD203B41FA5}">
                      <a16:colId xmlns:a16="http://schemas.microsoft.com/office/drawing/2014/main" val="1429874181"/>
                    </a:ext>
                  </a:extLst>
                </a:gridCol>
                <a:gridCol w="701703">
                  <a:extLst>
                    <a:ext uri="{9D8B030D-6E8A-4147-A177-3AD203B41FA5}">
                      <a16:colId xmlns:a16="http://schemas.microsoft.com/office/drawing/2014/main" val="1020320269"/>
                    </a:ext>
                  </a:extLst>
                </a:gridCol>
              </a:tblGrid>
              <a:tr h="1372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263470"/>
                  </a:ext>
                </a:extLst>
              </a:tr>
              <a:tr h="4203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498561"/>
                  </a:ext>
                </a:extLst>
              </a:tr>
              <a:tr h="1458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515.913.199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636.506.770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120.593.571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627.937.695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113716"/>
                  </a:ext>
                </a:extLst>
              </a:tr>
              <a:tr h="1372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353.801.433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430.753.844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76.952.411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428.576.155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02687"/>
                  </a:ext>
                </a:extLst>
              </a:tr>
              <a:tr h="1372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65.451.052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66.153.427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702.375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65.328.542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496863"/>
                  </a:ext>
                </a:extLst>
              </a:tr>
              <a:tr h="1372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4.977.310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4.977.310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5.153.078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031473"/>
                  </a:ext>
                </a:extLst>
              </a:tr>
              <a:tr h="1372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18.072.269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18.944.794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872.525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18.367.473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350616"/>
                  </a:ext>
                </a:extLst>
              </a:tr>
              <a:tr h="1372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59.398.289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77.764.474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18.366.185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78.509.185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30597"/>
                  </a:ext>
                </a:extLst>
              </a:tr>
              <a:tr h="1372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170.885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170.885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222.015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068455"/>
                  </a:ext>
                </a:extLst>
              </a:tr>
              <a:tr h="1372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15.693.123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15.735.731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42.608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15.440.092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278675"/>
                  </a:ext>
                </a:extLst>
              </a:tr>
              <a:tr h="1372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5.553.602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5.553.602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87099"/>
                  </a:ext>
                </a:extLst>
              </a:tr>
              <a:tr h="1372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434.131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-235.103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330.930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502773"/>
                  </a:ext>
                </a:extLst>
              </a:tr>
              <a:tr h="1372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-281.208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226428"/>
                  </a:ext>
                </a:extLst>
              </a:tr>
              <a:tr h="1372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2.546.591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16.018.572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13.471.981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16.010.225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049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6387" y="1182041"/>
            <a:ext cx="798681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26325" y="1787569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CCB7658-0F0C-46E9-B360-499CD2531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730389"/>
              </p:ext>
            </p:extLst>
          </p:nvPr>
        </p:nvGraphicFramePr>
        <p:xfrm>
          <a:off x="584273" y="2094027"/>
          <a:ext cx="7971045" cy="4198424"/>
        </p:xfrm>
        <a:graphic>
          <a:graphicData uri="http://schemas.openxmlformats.org/drawingml/2006/table">
            <a:tbl>
              <a:tblPr/>
              <a:tblGrid>
                <a:gridCol w="276389">
                  <a:extLst>
                    <a:ext uri="{9D8B030D-6E8A-4147-A177-3AD203B41FA5}">
                      <a16:colId xmlns:a16="http://schemas.microsoft.com/office/drawing/2014/main" val="2042990584"/>
                    </a:ext>
                  </a:extLst>
                </a:gridCol>
                <a:gridCol w="276389">
                  <a:extLst>
                    <a:ext uri="{9D8B030D-6E8A-4147-A177-3AD203B41FA5}">
                      <a16:colId xmlns:a16="http://schemas.microsoft.com/office/drawing/2014/main" val="3869088126"/>
                    </a:ext>
                  </a:extLst>
                </a:gridCol>
                <a:gridCol w="3117663">
                  <a:extLst>
                    <a:ext uri="{9D8B030D-6E8A-4147-A177-3AD203B41FA5}">
                      <a16:colId xmlns:a16="http://schemas.microsoft.com/office/drawing/2014/main" val="2739168425"/>
                    </a:ext>
                  </a:extLst>
                </a:gridCol>
                <a:gridCol w="740721">
                  <a:extLst>
                    <a:ext uri="{9D8B030D-6E8A-4147-A177-3AD203B41FA5}">
                      <a16:colId xmlns:a16="http://schemas.microsoft.com/office/drawing/2014/main" val="2530929586"/>
                    </a:ext>
                  </a:extLst>
                </a:gridCol>
                <a:gridCol w="740721">
                  <a:extLst>
                    <a:ext uri="{9D8B030D-6E8A-4147-A177-3AD203B41FA5}">
                      <a16:colId xmlns:a16="http://schemas.microsoft.com/office/drawing/2014/main" val="2419360731"/>
                    </a:ext>
                  </a:extLst>
                </a:gridCol>
                <a:gridCol w="740721">
                  <a:extLst>
                    <a:ext uri="{9D8B030D-6E8A-4147-A177-3AD203B41FA5}">
                      <a16:colId xmlns:a16="http://schemas.microsoft.com/office/drawing/2014/main" val="3188623932"/>
                    </a:ext>
                  </a:extLst>
                </a:gridCol>
                <a:gridCol w="740721">
                  <a:extLst>
                    <a:ext uri="{9D8B030D-6E8A-4147-A177-3AD203B41FA5}">
                      <a16:colId xmlns:a16="http://schemas.microsoft.com/office/drawing/2014/main" val="433601291"/>
                    </a:ext>
                  </a:extLst>
                </a:gridCol>
                <a:gridCol w="674388">
                  <a:extLst>
                    <a:ext uri="{9D8B030D-6E8A-4147-A177-3AD203B41FA5}">
                      <a16:colId xmlns:a16="http://schemas.microsoft.com/office/drawing/2014/main" val="3557697981"/>
                    </a:ext>
                  </a:extLst>
                </a:gridCol>
                <a:gridCol w="663332">
                  <a:extLst>
                    <a:ext uri="{9D8B030D-6E8A-4147-A177-3AD203B41FA5}">
                      <a16:colId xmlns:a16="http://schemas.microsoft.com/office/drawing/2014/main" val="527201145"/>
                    </a:ext>
                  </a:extLst>
                </a:gridCol>
              </a:tblGrid>
              <a:tr h="1317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239825"/>
                  </a:ext>
                </a:extLst>
              </a:tr>
              <a:tr h="4033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840266"/>
                  </a:ext>
                </a:extLst>
              </a:tr>
              <a:tr h="172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31.982.449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34.854.070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2.871.621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34.069.465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428685"/>
                  </a:ext>
                </a:extLst>
              </a:tr>
              <a:tr h="1975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9.485.586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10.668.227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1.182.641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10.389.359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865074"/>
                  </a:ext>
                </a:extLst>
              </a:tr>
              <a:tr h="1646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Administradora de los Tribunales Tributarios y Aduaneros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9.548.077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11.028.499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1.480.422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11.028.733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46715"/>
                  </a:ext>
                </a:extLst>
              </a:tr>
              <a:tr h="1646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Comercio Exterior (SICEX)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2.036.429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2.374.183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337.754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2.309.469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203961"/>
                  </a:ext>
                </a:extLst>
              </a:tr>
              <a:tr h="1646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Sector Público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6.609.479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6.548.816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-60.663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6.540.544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825083"/>
                  </a:ext>
                </a:extLst>
              </a:tr>
              <a:tr h="1646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Exportación de Servicios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4.302.878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4.234.345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-68.533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3.801.360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283888"/>
                  </a:ext>
                </a:extLst>
              </a:tr>
              <a:tr h="1646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19.630.581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25.230.202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5.599.621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25.002.236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61214"/>
                  </a:ext>
                </a:extLst>
              </a:tr>
              <a:tr h="1646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15.828.350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20.364.250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4.535.900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20.255.147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82865"/>
                  </a:ext>
                </a:extLst>
              </a:tr>
              <a:tr h="1646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Gestión Financiera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3.802.231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4.865.952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1.063.721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4.747.089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647837"/>
                  </a:ext>
                </a:extLst>
              </a:tr>
              <a:tr h="1646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Impuestos Internos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195.186.291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255.662.507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60.476.216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256.476.306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97850"/>
                  </a:ext>
                </a:extLst>
              </a:tr>
              <a:tr h="1646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77.493.513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11.718.077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76.588.897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328454"/>
                  </a:ext>
                </a:extLst>
              </a:tr>
              <a:tr h="1646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77.493.513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11.718.077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76.588.897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439823"/>
                  </a:ext>
                </a:extLst>
              </a:tr>
              <a:tr h="1646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Tesorerías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55.368.793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79.976.330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24.607.537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79.707.234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721337"/>
                  </a:ext>
                </a:extLst>
              </a:tr>
              <a:tr h="1646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Compras y Contratación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9.202.404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10.795.868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1.593.464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10.790.432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238249"/>
                  </a:ext>
                </a:extLst>
              </a:tr>
              <a:tr h="1646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488498"/>
                  </a:ext>
                </a:extLst>
              </a:tr>
              <a:tr h="1646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Nacional del Servicio Civil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10.937.997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11.750.500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812.503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11.641.439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023634"/>
                  </a:ext>
                </a:extLst>
              </a:tr>
              <a:tr h="1646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Análisis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3.656.518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4.110.230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453.712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4.109.733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674371"/>
                  </a:ext>
                </a:extLst>
              </a:tr>
              <a:tr h="1646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Casinos de Juego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3.628.811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4.546.990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918.179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4.546.865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2636"/>
                  </a:ext>
                </a:extLst>
              </a:tr>
              <a:tr h="1646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Defensa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23.404.091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28.381.335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4.977.244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27.824.532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094688"/>
                  </a:ext>
                </a:extLst>
              </a:tr>
              <a:tr h="1646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97.139.828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97.859.719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719.891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96.952.436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132090"/>
                  </a:ext>
                </a:extLst>
              </a:tr>
              <a:tr h="1646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19.079.140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19.558.998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479.858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19.229.251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336908"/>
                  </a:ext>
                </a:extLst>
              </a:tr>
              <a:tr h="1646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78.060.688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78.300.721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77.723.185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662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42036" y="1185855"/>
            <a:ext cx="798681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RESUMEN POR CAPÍTULOS 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33340" y="1781712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375823E-9BE0-4A4F-AFE2-16B1228B6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436483"/>
              </p:ext>
            </p:extLst>
          </p:nvPr>
        </p:nvGraphicFramePr>
        <p:xfrm>
          <a:off x="533339" y="2093036"/>
          <a:ext cx="7986821" cy="834666"/>
        </p:xfrm>
        <a:graphic>
          <a:graphicData uri="http://schemas.openxmlformats.org/drawingml/2006/table">
            <a:tbl>
              <a:tblPr/>
              <a:tblGrid>
                <a:gridCol w="276936">
                  <a:extLst>
                    <a:ext uri="{9D8B030D-6E8A-4147-A177-3AD203B41FA5}">
                      <a16:colId xmlns:a16="http://schemas.microsoft.com/office/drawing/2014/main" val="2580251132"/>
                    </a:ext>
                  </a:extLst>
                </a:gridCol>
                <a:gridCol w="276936">
                  <a:extLst>
                    <a:ext uri="{9D8B030D-6E8A-4147-A177-3AD203B41FA5}">
                      <a16:colId xmlns:a16="http://schemas.microsoft.com/office/drawing/2014/main" val="3970728638"/>
                    </a:ext>
                  </a:extLst>
                </a:gridCol>
                <a:gridCol w="3123833">
                  <a:extLst>
                    <a:ext uri="{9D8B030D-6E8A-4147-A177-3AD203B41FA5}">
                      <a16:colId xmlns:a16="http://schemas.microsoft.com/office/drawing/2014/main" val="3564979271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196545330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1253248003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3259406001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3924475122"/>
                    </a:ext>
                  </a:extLst>
                </a:gridCol>
                <a:gridCol w="675723">
                  <a:extLst>
                    <a:ext uri="{9D8B030D-6E8A-4147-A177-3AD203B41FA5}">
                      <a16:colId xmlns:a16="http://schemas.microsoft.com/office/drawing/2014/main" val="3780923069"/>
                    </a:ext>
                  </a:extLst>
                </a:gridCol>
                <a:gridCol w="664645">
                  <a:extLst>
                    <a:ext uri="{9D8B030D-6E8A-4147-A177-3AD203B41FA5}">
                      <a16:colId xmlns:a16="http://schemas.microsoft.com/office/drawing/2014/main" val="1684234587"/>
                    </a:ext>
                  </a:extLst>
                </a:gridCol>
              </a:tblGrid>
              <a:tr h="1309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586431"/>
                  </a:ext>
                </a:extLst>
              </a:tr>
              <a:tr h="4009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405953"/>
                  </a:ext>
                </a:extLst>
              </a:tr>
              <a:tr h="171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294.548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27014"/>
                  </a:ext>
                </a:extLst>
              </a:tr>
              <a:tr h="130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 FET - Covid - 19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294.548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303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44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40432" y="1170077"/>
            <a:ext cx="795605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01: SECRETARÍA Y ADMINISTRACIÓN GENERAL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949D303E-6BFB-4F82-92BB-5268593EEE12}"/>
              </a:ext>
            </a:extLst>
          </p:cNvPr>
          <p:cNvSpPr txBox="1">
            <a:spLocks/>
          </p:cNvSpPr>
          <p:nvPr/>
        </p:nvSpPr>
        <p:spPr>
          <a:xfrm>
            <a:off x="538270" y="1839001"/>
            <a:ext cx="795541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DF899A2-53EF-475B-9D4B-94C5FBD0F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52333"/>
              </p:ext>
            </p:extLst>
          </p:nvPr>
        </p:nvGraphicFramePr>
        <p:xfrm>
          <a:off x="538269" y="2150325"/>
          <a:ext cx="7955415" cy="2933268"/>
        </p:xfrm>
        <a:graphic>
          <a:graphicData uri="http://schemas.openxmlformats.org/drawingml/2006/table">
            <a:tbl>
              <a:tblPr/>
              <a:tblGrid>
                <a:gridCol w="260577">
                  <a:extLst>
                    <a:ext uri="{9D8B030D-6E8A-4147-A177-3AD203B41FA5}">
                      <a16:colId xmlns:a16="http://schemas.microsoft.com/office/drawing/2014/main" val="1800359900"/>
                    </a:ext>
                  </a:extLst>
                </a:gridCol>
                <a:gridCol w="260577">
                  <a:extLst>
                    <a:ext uri="{9D8B030D-6E8A-4147-A177-3AD203B41FA5}">
                      <a16:colId xmlns:a16="http://schemas.microsoft.com/office/drawing/2014/main" val="3663576530"/>
                    </a:ext>
                  </a:extLst>
                </a:gridCol>
                <a:gridCol w="260577">
                  <a:extLst>
                    <a:ext uri="{9D8B030D-6E8A-4147-A177-3AD203B41FA5}">
                      <a16:colId xmlns:a16="http://schemas.microsoft.com/office/drawing/2014/main" val="1286147725"/>
                    </a:ext>
                  </a:extLst>
                </a:gridCol>
                <a:gridCol w="3119107">
                  <a:extLst>
                    <a:ext uri="{9D8B030D-6E8A-4147-A177-3AD203B41FA5}">
                      <a16:colId xmlns:a16="http://schemas.microsoft.com/office/drawing/2014/main" val="1297654045"/>
                    </a:ext>
                  </a:extLst>
                </a:gridCol>
                <a:gridCol w="698346">
                  <a:extLst>
                    <a:ext uri="{9D8B030D-6E8A-4147-A177-3AD203B41FA5}">
                      <a16:colId xmlns:a16="http://schemas.microsoft.com/office/drawing/2014/main" val="1829866603"/>
                    </a:ext>
                  </a:extLst>
                </a:gridCol>
                <a:gridCol w="698346">
                  <a:extLst>
                    <a:ext uri="{9D8B030D-6E8A-4147-A177-3AD203B41FA5}">
                      <a16:colId xmlns:a16="http://schemas.microsoft.com/office/drawing/2014/main" val="2943067759"/>
                    </a:ext>
                  </a:extLst>
                </a:gridCol>
                <a:gridCol w="698346">
                  <a:extLst>
                    <a:ext uri="{9D8B030D-6E8A-4147-A177-3AD203B41FA5}">
                      <a16:colId xmlns:a16="http://schemas.microsoft.com/office/drawing/2014/main" val="906638009"/>
                    </a:ext>
                  </a:extLst>
                </a:gridCol>
                <a:gridCol w="698346">
                  <a:extLst>
                    <a:ext uri="{9D8B030D-6E8A-4147-A177-3AD203B41FA5}">
                      <a16:colId xmlns:a16="http://schemas.microsoft.com/office/drawing/2014/main" val="3964036429"/>
                    </a:ext>
                  </a:extLst>
                </a:gridCol>
                <a:gridCol w="635808">
                  <a:extLst>
                    <a:ext uri="{9D8B030D-6E8A-4147-A177-3AD203B41FA5}">
                      <a16:colId xmlns:a16="http://schemas.microsoft.com/office/drawing/2014/main" val="1735489675"/>
                    </a:ext>
                  </a:extLst>
                </a:gridCol>
                <a:gridCol w="625385">
                  <a:extLst>
                    <a:ext uri="{9D8B030D-6E8A-4147-A177-3AD203B41FA5}">
                      <a16:colId xmlns:a16="http://schemas.microsoft.com/office/drawing/2014/main" val="2367166976"/>
                    </a:ext>
                  </a:extLst>
                </a:gridCol>
              </a:tblGrid>
              <a:tr h="1233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966523"/>
                  </a:ext>
                </a:extLst>
              </a:tr>
              <a:tr h="3778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401619"/>
                  </a:ext>
                </a:extLst>
              </a:tr>
              <a:tr h="1619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9.485.586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10.668.227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1.182.641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10.389.359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854188"/>
                  </a:ext>
                </a:extLst>
              </a:tr>
              <a:tr h="1233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6.026.587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6.507.150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480.563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6.443.455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856338"/>
                  </a:ext>
                </a:extLst>
              </a:tr>
              <a:tr h="1233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2.271.873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2.258.748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-13.125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2.163.259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277613"/>
                  </a:ext>
                </a:extLst>
              </a:tr>
              <a:tr h="1233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1.115.295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1.145.372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30.077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1.066.457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172545"/>
                  </a:ext>
                </a:extLst>
              </a:tr>
              <a:tr h="1233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104.908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602524"/>
                  </a:ext>
                </a:extLst>
              </a:tr>
              <a:tr h="1233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Superior de la Hípica Nacional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104.908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022671"/>
                  </a:ext>
                </a:extLst>
              </a:tr>
              <a:tr h="1233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555.132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207099"/>
                  </a:ext>
                </a:extLst>
              </a:tr>
              <a:tr h="1233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y Servicio Exterior - RREE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555.132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07261"/>
                  </a:ext>
                </a:extLst>
              </a:tr>
              <a:tr h="1233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432.585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32.636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353.672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715255"/>
                  </a:ext>
                </a:extLst>
              </a:tr>
              <a:tr h="1233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Fiscal Autónomo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432.585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32.636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353.672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928609"/>
                  </a:ext>
                </a:extLst>
              </a:tr>
              <a:tr h="1233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55.304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52.745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-2.559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52.745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65137"/>
                  </a:ext>
                </a:extLst>
              </a:tr>
              <a:tr h="1233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 Acción Financiera de Sudamérica contra el Lavado de Activos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52.274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-2.092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062581"/>
                  </a:ext>
                </a:extLst>
              </a:tr>
              <a:tr h="172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sobre Asistencia Administrativa Mutua en Materia Fiscal-OCDE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3.030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-467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2.563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89679"/>
                  </a:ext>
                </a:extLst>
              </a:tr>
              <a:tr h="1233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59.207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59.207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58.041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157340"/>
                  </a:ext>
                </a:extLst>
              </a:tr>
              <a:tr h="1233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59.207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59.207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58.041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016197"/>
                  </a:ext>
                </a:extLst>
              </a:tr>
              <a:tr h="1233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32.218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938247"/>
                  </a:ext>
                </a:extLst>
              </a:tr>
              <a:tr h="1233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32.218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448569"/>
                  </a:ext>
                </a:extLst>
              </a:tr>
              <a:tr h="1233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625.919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6259290,0%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558867"/>
                  </a:ext>
                </a:extLst>
              </a:tr>
              <a:tr h="1233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625.919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6259290,0%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312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25947" y="1161000"/>
            <a:ext cx="805083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06: UNIDAD ADMINISTRADORA DE LOS TRIBUNALES TRIBUTARIOS Y ADUANERO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E43D64F-667C-4C3B-BB5F-800E04B13461}"/>
              </a:ext>
            </a:extLst>
          </p:cNvPr>
          <p:cNvSpPr txBox="1">
            <a:spLocks/>
          </p:cNvSpPr>
          <p:nvPr/>
        </p:nvSpPr>
        <p:spPr>
          <a:xfrm>
            <a:off x="525946" y="2016007"/>
            <a:ext cx="8050839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187E1AE-4758-43CB-94DC-06AF32B3E1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918646"/>
              </p:ext>
            </p:extLst>
          </p:nvPr>
        </p:nvGraphicFramePr>
        <p:xfrm>
          <a:off x="525944" y="2353762"/>
          <a:ext cx="8050841" cy="1691442"/>
        </p:xfrm>
        <a:graphic>
          <a:graphicData uri="http://schemas.openxmlformats.org/drawingml/2006/table">
            <a:tbl>
              <a:tblPr/>
              <a:tblGrid>
                <a:gridCol w="269801">
                  <a:extLst>
                    <a:ext uri="{9D8B030D-6E8A-4147-A177-3AD203B41FA5}">
                      <a16:colId xmlns:a16="http://schemas.microsoft.com/office/drawing/2014/main" val="1132606748"/>
                    </a:ext>
                  </a:extLst>
                </a:gridCol>
                <a:gridCol w="269801">
                  <a:extLst>
                    <a:ext uri="{9D8B030D-6E8A-4147-A177-3AD203B41FA5}">
                      <a16:colId xmlns:a16="http://schemas.microsoft.com/office/drawing/2014/main" val="591756840"/>
                    </a:ext>
                  </a:extLst>
                </a:gridCol>
                <a:gridCol w="269801">
                  <a:extLst>
                    <a:ext uri="{9D8B030D-6E8A-4147-A177-3AD203B41FA5}">
                      <a16:colId xmlns:a16="http://schemas.microsoft.com/office/drawing/2014/main" val="1775045347"/>
                    </a:ext>
                  </a:extLst>
                </a:gridCol>
                <a:gridCol w="3043346">
                  <a:extLst>
                    <a:ext uri="{9D8B030D-6E8A-4147-A177-3AD203B41FA5}">
                      <a16:colId xmlns:a16="http://schemas.microsoft.com/office/drawing/2014/main" val="3339268591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233939098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1301696977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3442760205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3986212034"/>
                    </a:ext>
                  </a:extLst>
                </a:gridCol>
                <a:gridCol w="658312">
                  <a:extLst>
                    <a:ext uri="{9D8B030D-6E8A-4147-A177-3AD203B41FA5}">
                      <a16:colId xmlns:a16="http://schemas.microsoft.com/office/drawing/2014/main" val="71461340"/>
                    </a:ext>
                  </a:extLst>
                </a:gridCol>
                <a:gridCol w="647520">
                  <a:extLst>
                    <a:ext uri="{9D8B030D-6E8A-4147-A177-3AD203B41FA5}">
                      <a16:colId xmlns:a16="http://schemas.microsoft.com/office/drawing/2014/main" val="2498373189"/>
                    </a:ext>
                  </a:extLst>
                </a:gridCol>
              </a:tblGrid>
              <a:tr h="1264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254834"/>
                  </a:ext>
                </a:extLst>
              </a:tr>
              <a:tr h="3872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971952"/>
                  </a:ext>
                </a:extLst>
              </a:tr>
              <a:tr h="1659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9.548.077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11.028.499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1.480.422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11.028.733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381655"/>
                  </a:ext>
                </a:extLst>
              </a:tr>
              <a:tr h="1264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1.552.470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1.940.764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1.940.622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258668"/>
                  </a:ext>
                </a:extLst>
              </a:tr>
              <a:tr h="1264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115.523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05626"/>
                  </a:ext>
                </a:extLst>
              </a:tr>
              <a:tr h="1264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8.501.166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8.500.299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65438"/>
                  </a:ext>
                </a:extLst>
              </a:tr>
              <a:tr h="1264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8.501.166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8.500.299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980438"/>
                  </a:ext>
                </a:extLst>
              </a:tr>
              <a:tr h="1264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Tribunales Tributarios y Aduaneros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8.501.166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8.500.299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0482"/>
                  </a:ext>
                </a:extLst>
              </a:tr>
              <a:tr h="1264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98.033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410792"/>
                  </a:ext>
                </a:extLst>
              </a:tr>
              <a:tr h="1264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3747580,0%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616950"/>
                  </a:ext>
                </a:extLst>
              </a:tr>
              <a:tr h="1264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3747580,0%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397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5618</TotalTime>
  <Words>5719</Words>
  <Application>Microsoft Office PowerPoint</Application>
  <PresentationFormat>Presentación en pantalla (4:3)</PresentationFormat>
  <Paragraphs>3409</Paragraphs>
  <Slides>25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Arial Black</vt:lpstr>
      <vt:lpstr>Calibri</vt:lpstr>
      <vt:lpstr>2_Tema de Office</vt:lpstr>
      <vt:lpstr>EJECUCIÓN ACUMULADA DE GASTOS PRESUPUESTARIOS AL MES DE DICIEMBRE DE 2021 PARTIDA 08: MINISTERIO DE HACIENDA</vt:lpstr>
      <vt:lpstr>DISTRIBUCIÓN POR SUBTÍTULO DE GASTO Y CÁPITULO   PARTIDA 08 MINISTERIO DE HACIENDA</vt:lpstr>
      <vt:lpstr>Presentación de PowerPoint</vt:lpstr>
      <vt:lpstr>Presentación de PowerPoint</vt:lpstr>
      <vt:lpstr>EJECUCIÓN ACUMULADA DE GASTOS A DICIEMBRE DE 2021  PARTIDA 08 MINISTERIO DE HACIENDA</vt:lpstr>
      <vt:lpstr>EJECUCIÓN ACUMULADA DE GASTOS A DICIEMBRE DE 2021  PARTIDA 08 RESUMEN POR CAPÍTULOS</vt:lpstr>
      <vt:lpstr>EJECUCIÓN ACUMULADA DE GASTOS A DICIEMBRE DE 2021  PARTIDA 08 RESUMEN POR CAPÍTULOS FET – Covid - 19</vt:lpstr>
      <vt:lpstr>EJECUCIÓN ACUMULADA DE GASTOS A DICIEMBRE DE 2021  PARTIDA 08. CAPÍTULO 01. PROGRAMA 01: SECRETARÍA Y ADMINISTRACIÓN GENERAL</vt:lpstr>
      <vt:lpstr>EJECUCIÓN ACUMULADA DE GASTOS A DICIEMBRE DE 2021  PARTIDA 08. CAPÍTULO 01. PROGRAMA 06: UNIDAD ADMINISTRADORA DE LOS TRIBUNALES TRIBUTARIOS Y ADUANERO</vt:lpstr>
      <vt:lpstr>EJECUCIÓN ACUMULADA DE GASTOS A DICIEMBRE DE 2021  PARTIDA 08. CAPÍTULO 01. PROGRAMA 07: SISTEMA INTEGRADO DE COMERCIO EXTERIOR (SICEX)</vt:lpstr>
      <vt:lpstr>EJECUCIÓN ACUMULADA DE GASTOS A DICIEMBRE DE 2021  PARTIDA 08. CAPÍTULO 01. PROGRAMA 08: PROGRAMA DE MODERNIZACIÓN SECTOR PÚBLICO</vt:lpstr>
      <vt:lpstr>EJECUCIÓN ACUMULADA DE GASTOS A DICIEMBRE DE 2021  PARTIDA 08. CAPÍTULO 01. PROGRAMA 09: PROGRAMA EXPORTACIÓN DE SERVICIOS</vt:lpstr>
      <vt:lpstr>EJECUCIÓN ACUMULADA DE GASTOS A DICIEMBRE DE 2021  PARTIDA 08. CAPÍTULO 01. PROGRAMA 10: DEFENSORÍA DEL CONTRIBUYENTE</vt:lpstr>
      <vt:lpstr>EJECUCIÓN ACUMULADA DE GASTOS A DICIEMBRE DE 2021  PARTIDA 08. CAPÍTULO 02. PROGRAMA 01: DIRECCIÓN DE PRESUPUESTOS</vt:lpstr>
      <vt:lpstr>EJECUCIÓN ACUMULADA DE GASTOS A DICIEMBRE DE 2021  PARTIDA 08. CAPÍTULO 02. PROGRAMA 02: SISTEMA DE GESTIÓN FINANCIERA DEL ESTADO</vt:lpstr>
      <vt:lpstr>EJECUCIÓN ACUMULADA DE GASTOS A DICIEMBRE DE 2021  PARTIDA 08. CAPÍTULO 03. PROGRAMA 01: SERVICIO DE IMPUESTOS INTERNOS</vt:lpstr>
      <vt:lpstr>EJECUCIÓN ACUMULADA DE GASTOS A DICIEMBRE DE 2021  PARTIDA 08. CAPÍTULO 04. PROGRAMA 01: SERVICIO NACIONAL DE ADUANAS</vt:lpstr>
      <vt:lpstr>EJECUCIÓN ACUMULADA DE GASTOS A DICIEMBRE DE 2021  PARTIDA 08. CAPÍTULO 05. PROGRAMA 01: SERVICIO DE TESORERÍAS</vt:lpstr>
      <vt:lpstr>EJECUCIÓN ACUMULADA DE GASTOS A DICIEMBRE DE 2021  PARTIDA 08. CAPÍTULO 07. PROGRAMA 01: DIRECCIÓN DE COMPRAS Y CONTRATACIÓN PÚBLICA</vt:lpstr>
      <vt:lpstr>EJECUCIÓN ACUMULADA DE GASTOS A DICIEMBRE DE 2021  PARTIDA 08. CAPÍTULO 15. PROGRAMA 01: DIRECCIÓN NACIONAL DEL SERVICIO CIVIL</vt:lpstr>
      <vt:lpstr>EJECUCIÓN ACUMULADA DE GASTOS A DICIEMBRE DE 2021  PARTIDA 08. CAPÍTULO 16. PROGRAMA 01: UNIDAD DE ANÁLISIS FINANCIERO</vt:lpstr>
      <vt:lpstr>EJECUCIÓN ACUMULADA DE GASTOS A DICIEMBRE DE 2021  PARTIDA 08. CAPÍTULO 17. PROGRAMA 01: SUPERINTENDENCIA DE CASINOS DE JUEGO</vt:lpstr>
      <vt:lpstr>EJECUCIÓN ACUMULADA DE GASTOS A DICIEMBRE DE 2021  PARTIDA 08. CAPÍTULO 30. PROGRAMA 01: CONSEJO DE DEFENSA DEL ESTADO</vt:lpstr>
      <vt:lpstr>EJECUCIÓN ACUMULADA DE GASTOS A DICIEMBRE DE 2021  PARTIDA 08. CAPÍTULO 31. PROGRAMA 01: COMISIÓN PARA EL MERCADO FINANCIERO</vt:lpstr>
      <vt:lpstr>EJECUCIÓN ACUMULADA DE GASTOS A DICIEMBRE DE 2021  PARTIDA 08. CAPÍTULO 31. PROGRAMA 02: BANCOS E INSTITUCIONES FINANCIERAS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449</cp:revision>
  <cp:lastPrinted>2019-10-12T13:02:40Z</cp:lastPrinted>
  <dcterms:created xsi:type="dcterms:W3CDTF">2016-06-23T13:38:47Z</dcterms:created>
  <dcterms:modified xsi:type="dcterms:W3CDTF">2022-03-07T18:30:25Z</dcterms:modified>
</cp:coreProperties>
</file>