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7"/>
  </p:notesMasterIdLst>
  <p:handoutMasterIdLst>
    <p:handoutMasterId r:id="rId18"/>
  </p:handoutMasterIdLst>
  <p:sldIdLst>
    <p:sldId id="256" r:id="rId3"/>
    <p:sldId id="309" r:id="rId4"/>
    <p:sldId id="304" r:id="rId5"/>
    <p:sldId id="312" r:id="rId6"/>
    <p:sldId id="263" r:id="rId7"/>
    <p:sldId id="302" r:id="rId8"/>
    <p:sldId id="316" r:id="rId9"/>
    <p:sldId id="317" r:id="rId10"/>
    <p:sldId id="323" r:id="rId11"/>
    <p:sldId id="299" r:id="rId12"/>
    <p:sldId id="318" r:id="rId13"/>
    <p:sldId id="320" r:id="rId14"/>
    <p:sldId id="321" r:id="rId15"/>
    <p:sldId id="322" r:id="rId16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Subtítulo de gasto</a:t>
            </a: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DF1-4119-B42C-5580B928B52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DF1-4119-B42C-5580B928B52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DF1-4119-B42C-5580B928B52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DF1-4119-B42C-5580B928B52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DF1-4119-B42C-5580B928B52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BDF1-4119-B42C-5580B928B52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BDF1-4119-B42C-5580B928B524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'Partida 06'!$B$51:$C$57</c:f>
              <c:multiLvlStrCache>
                <c:ptCount val="7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TRANSFERENCIAS CORRIENTES</c:v>
                  </c:pt>
                  <c:pt idx="3">
                    <c:v>INTEGROS AL FISCO</c:v>
                  </c:pt>
                  <c:pt idx="4">
                    <c:v>ADQUISICIÓN DE ACTIVOS NO FINANCIEROS</c:v>
                  </c:pt>
                  <c:pt idx="5">
                    <c:v>INICIATIVAS DE INVERSIÓN</c:v>
                  </c:pt>
                  <c:pt idx="6">
                    <c:v>SERVICIO DE LA DEUDA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24</c:v>
                  </c:pt>
                  <c:pt idx="3">
                    <c:v>25</c:v>
                  </c:pt>
                  <c:pt idx="4">
                    <c:v>29</c:v>
                  </c:pt>
                  <c:pt idx="5">
                    <c:v>31</c:v>
                  </c:pt>
                  <c:pt idx="6">
                    <c:v>34</c:v>
                  </c:pt>
                </c:lvl>
              </c:multiLvlStrCache>
            </c:multiLvlStrRef>
          </c:cat>
          <c:val>
            <c:numRef>
              <c:f>'Partida 06'!$D$51:$D$57</c:f>
              <c:numCache>
                <c:formatCode>0.00%</c:formatCode>
                <c:ptCount val="7"/>
                <c:pt idx="0">
                  <c:v>0.6122079856835495</c:v>
                </c:pt>
                <c:pt idx="1">
                  <c:v>8.8637162235003009E-2</c:v>
                </c:pt>
                <c:pt idx="2">
                  <c:v>1.2516345481566675E-2</c:v>
                </c:pt>
                <c:pt idx="3">
                  <c:v>3.5550013203563234E-2</c:v>
                </c:pt>
                <c:pt idx="4">
                  <c:v>1.2840523754546541E-3</c:v>
                </c:pt>
                <c:pt idx="5">
                  <c:v>4.9768374532625195E-4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DF1-4119-B42C-5580B928B5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4166797900262473"/>
          <c:y val="0.15483904834476334"/>
          <c:w val="0.33958398950131241"/>
          <c:h val="0.7870981288629243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Acumulada 2019 - 2020 - 2021 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06'!$C$23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'Partida 06'!$D$20:$O$20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06'!$D$23:$O$23</c:f>
              <c:numCache>
                <c:formatCode>0.0%</c:formatCode>
                <c:ptCount val="12"/>
                <c:pt idx="0">
                  <c:v>6.7426249958755485E-2</c:v>
                </c:pt>
                <c:pt idx="1">
                  <c:v>0.1067650195738316</c:v>
                </c:pt>
                <c:pt idx="2">
                  <c:v>0.17457255305393124</c:v>
                </c:pt>
                <c:pt idx="3">
                  <c:v>0.27000665424535403</c:v>
                </c:pt>
                <c:pt idx="4">
                  <c:v>0.3275342132804035</c:v>
                </c:pt>
                <c:pt idx="5">
                  <c:v>0.39404606231816441</c:v>
                </c:pt>
                <c:pt idx="6">
                  <c:v>0.42246811662387229</c:v>
                </c:pt>
                <c:pt idx="7">
                  <c:v>0.44006388160713372</c:v>
                </c:pt>
                <c:pt idx="8">
                  <c:v>0.47879120936308617</c:v>
                </c:pt>
                <c:pt idx="9">
                  <c:v>0.5280924311648898</c:v>
                </c:pt>
                <c:pt idx="10">
                  <c:v>0.63852961340719916</c:v>
                </c:pt>
                <c:pt idx="11">
                  <c:v>0.91828003051538198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620-4FC0-A25D-A0D630C76F8D}"/>
            </c:ext>
          </c:extLst>
        </c:ser>
        <c:ser>
          <c:idx val="1"/>
          <c:order val="1"/>
          <c:tx>
            <c:strRef>
              <c:f>'Partida 06'!$C$22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'Partida 06'!$D$20:$O$20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06'!$D$22:$O$22</c:f>
              <c:numCache>
                <c:formatCode>0.0%</c:formatCode>
                <c:ptCount val="12"/>
                <c:pt idx="0">
                  <c:v>5.4462743608583788E-2</c:v>
                </c:pt>
                <c:pt idx="1">
                  <c:v>0.10299116080658458</c:v>
                </c:pt>
                <c:pt idx="2">
                  <c:v>0.2018226404063436</c:v>
                </c:pt>
                <c:pt idx="3">
                  <c:v>0.27488417042755481</c:v>
                </c:pt>
                <c:pt idx="4">
                  <c:v>0.35432208519529901</c:v>
                </c:pt>
                <c:pt idx="5">
                  <c:v>0.44211528314627041</c:v>
                </c:pt>
                <c:pt idx="6">
                  <c:v>0.49946770167726179</c:v>
                </c:pt>
                <c:pt idx="7">
                  <c:v>0.57516255334460598</c:v>
                </c:pt>
                <c:pt idx="8">
                  <c:v>0.64645300912761094</c:v>
                </c:pt>
                <c:pt idx="9">
                  <c:v>0.72092394740142385</c:v>
                </c:pt>
                <c:pt idx="10">
                  <c:v>0.78862772115489488</c:v>
                </c:pt>
                <c:pt idx="11">
                  <c:v>0.95061205266875459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620-4FC0-A25D-A0D630C76F8D}"/>
            </c:ext>
          </c:extLst>
        </c:ser>
        <c:ser>
          <c:idx val="2"/>
          <c:order val="2"/>
          <c:tx>
            <c:strRef>
              <c:f>'Partida 06'!$C$21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0555555555555582E-2"/>
                  <c:y val="-4.1666666666666755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620-4FC0-A25D-A0D630C76F8D}"/>
                </c:ext>
              </c:extLst>
            </c:dLbl>
            <c:dLbl>
              <c:idx val="1"/>
              <c:layout>
                <c:manualLayout>
                  <c:x val="-3.0555555555555555E-2"/>
                  <c:y val="-5.5555555555555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620-4FC0-A25D-A0D630C76F8D}"/>
                </c:ext>
              </c:extLst>
            </c:dLbl>
            <c:dLbl>
              <c:idx val="2"/>
              <c:layout>
                <c:manualLayout>
                  <c:x val="-4.1666666666666664E-2"/>
                  <c:y val="-6.0185185185185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620-4FC0-A25D-A0D630C76F8D}"/>
                </c:ext>
              </c:extLst>
            </c:dLbl>
            <c:dLbl>
              <c:idx val="3"/>
              <c:layout>
                <c:manualLayout>
                  <c:x val="-5.2777777777777826E-2"/>
                  <c:y val="-5.5555555555555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620-4FC0-A25D-A0D630C76F8D}"/>
                </c:ext>
              </c:extLst>
            </c:dLbl>
            <c:dLbl>
              <c:idx val="4"/>
              <c:layout>
                <c:manualLayout>
                  <c:x val="-6.3888888888888939E-2"/>
                  <c:y val="-3.2407407407407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620-4FC0-A25D-A0D630C76F8D}"/>
                </c:ext>
              </c:extLst>
            </c:dLbl>
            <c:dLbl>
              <c:idx val="5"/>
              <c:layout>
                <c:manualLayout>
                  <c:x val="-6.1111111111111109E-2"/>
                  <c:y val="-4.16666666666667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620-4FC0-A25D-A0D630C76F8D}"/>
                </c:ext>
              </c:extLst>
            </c:dLbl>
            <c:dLbl>
              <c:idx val="6"/>
              <c:layout>
                <c:manualLayout>
                  <c:x val="-5.8333333333333438E-2"/>
                  <c:y val="-4.62962962962963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620-4FC0-A25D-A0D630C76F8D}"/>
                </c:ext>
              </c:extLst>
            </c:dLbl>
            <c:dLbl>
              <c:idx val="7"/>
              <c:layout>
                <c:manualLayout>
                  <c:x val="-5.8333333333333438E-2"/>
                  <c:y val="-3.7037037037037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620-4FC0-A25D-A0D630C76F8D}"/>
                </c:ext>
              </c:extLst>
            </c:dLbl>
            <c:dLbl>
              <c:idx val="8"/>
              <c:layout>
                <c:manualLayout>
                  <c:x val="-5.8333333333333334E-2"/>
                  <c:y val="-1.8518518518518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620-4FC0-A25D-A0D630C76F8D}"/>
                </c:ext>
              </c:extLst>
            </c:dLbl>
            <c:dLbl>
              <c:idx val="9"/>
              <c:layout>
                <c:manualLayout>
                  <c:x val="-6.1111111111111213E-2"/>
                  <c:y val="-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620-4FC0-A25D-A0D630C76F8D}"/>
                </c:ext>
              </c:extLst>
            </c:dLbl>
            <c:dLbl>
              <c:idx val="10"/>
              <c:layout>
                <c:manualLayout>
                  <c:x val="-3.5575104880183499E-2"/>
                  <c:y val="-1.7620055007869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620-4FC0-A25D-A0D630C76F8D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06'!$D$21:$O$21</c:f>
              <c:numCache>
                <c:formatCode>0.0%</c:formatCode>
                <c:ptCount val="12"/>
                <c:pt idx="0">
                  <c:v>8.8867486810906976E-2</c:v>
                </c:pt>
                <c:pt idx="1">
                  <c:v>0.14561751012021071</c:v>
                </c:pt>
                <c:pt idx="2">
                  <c:v>0.23580596782708915</c:v>
                </c:pt>
                <c:pt idx="3">
                  <c:v>0.3093803794228126</c:v>
                </c:pt>
                <c:pt idx="4">
                  <c:v>0.41044712177827636</c:v>
                </c:pt>
                <c:pt idx="5">
                  <c:v>0.49409514589035569</c:v>
                </c:pt>
                <c:pt idx="6">
                  <c:v>0.55039533044131528</c:v>
                </c:pt>
                <c:pt idx="7">
                  <c:v>0.60533695082583949</c:v>
                </c:pt>
                <c:pt idx="8">
                  <c:v>0.69268984377654796</c:v>
                </c:pt>
                <c:pt idx="9">
                  <c:v>0.7663402228582068</c:v>
                </c:pt>
                <c:pt idx="10">
                  <c:v>0.83349987492386668</c:v>
                </c:pt>
                <c:pt idx="11">
                  <c:v>0.96068228151302537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F620-4FC0-A25D-A0D630C76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4691424"/>
        <c:axId val="460018688"/>
      </c:lineChart>
      <c:catAx>
        <c:axId val="174691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0018688"/>
        <c:crosses val="autoZero"/>
        <c:auto val="1"/>
        <c:lblAlgn val="ctr"/>
        <c:lblOffset val="100"/>
        <c:noMultiLvlLbl val="0"/>
      </c:catAx>
      <c:valAx>
        <c:axId val="460018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7469142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Mensual 2019 - 2020 - 2021 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06'!$C$29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06'!$D$26:$O$26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06'!$D$29:$O$29</c:f>
              <c:numCache>
                <c:formatCode>0.0%</c:formatCode>
                <c:ptCount val="12"/>
                <c:pt idx="0">
                  <c:v>6.7426249958755485E-2</c:v>
                </c:pt>
                <c:pt idx="1">
                  <c:v>3.9338769615076104E-2</c:v>
                </c:pt>
                <c:pt idx="2">
                  <c:v>6.7807533480099644E-2</c:v>
                </c:pt>
                <c:pt idx="3">
                  <c:v>9.5960572561099772E-2</c:v>
                </c:pt>
                <c:pt idx="4">
                  <c:v>5.7657877104288345E-2</c:v>
                </c:pt>
                <c:pt idx="5">
                  <c:v>6.7365634542631128E-2</c:v>
                </c:pt>
                <c:pt idx="6">
                  <c:v>2.8966492860787438E-2</c:v>
                </c:pt>
                <c:pt idx="7">
                  <c:v>2.7600669122489645E-2</c:v>
                </c:pt>
                <c:pt idx="8">
                  <c:v>3.8727327755952459E-2</c:v>
                </c:pt>
                <c:pt idx="9">
                  <c:v>4.9301221801803595E-2</c:v>
                </c:pt>
                <c:pt idx="10">
                  <c:v>0.11063953992620409</c:v>
                </c:pt>
                <c:pt idx="11">
                  <c:v>0.21065016884573584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A0-4C6F-A532-63B3C74A58A0}"/>
            </c:ext>
          </c:extLst>
        </c:ser>
        <c:ser>
          <c:idx val="1"/>
          <c:order val="1"/>
          <c:tx>
            <c:strRef>
              <c:f>'Partida 06'!$C$28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06'!$D$26:$O$26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06'!$D$28:$O$28</c:f>
              <c:numCache>
                <c:formatCode>0.0%</c:formatCode>
                <c:ptCount val="12"/>
                <c:pt idx="0">
                  <c:v>5.4462743608583788E-2</c:v>
                </c:pt>
                <c:pt idx="1">
                  <c:v>4.8904152220822415E-2</c:v>
                </c:pt>
                <c:pt idx="2">
                  <c:v>9.895423394691967E-2</c:v>
                </c:pt>
                <c:pt idx="3">
                  <c:v>6.5141144994470351E-2</c:v>
                </c:pt>
                <c:pt idx="4">
                  <c:v>7.4740363346872257E-2</c:v>
                </c:pt>
                <c:pt idx="5">
                  <c:v>7.7038588503579322E-2</c:v>
                </c:pt>
                <c:pt idx="6">
                  <c:v>5.7755669126523801E-2</c:v>
                </c:pt>
                <c:pt idx="7">
                  <c:v>7.9924524039447234E-2</c:v>
                </c:pt>
                <c:pt idx="8">
                  <c:v>7.2450408081152315E-2</c:v>
                </c:pt>
                <c:pt idx="9">
                  <c:v>6.857469771832965E-2</c:v>
                </c:pt>
                <c:pt idx="10">
                  <c:v>6.6584227743739885E-2</c:v>
                </c:pt>
                <c:pt idx="11">
                  <c:v>0.18173315521497299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A0-4C6F-A532-63B3C74A58A0}"/>
            </c:ext>
          </c:extLst>
        </c:ser>
        <c:ser>
          <c:idx val="2"/>
          <c:order val="2"/>
          <c:tx>
            <c:strRef>
              <c:f>'Partida 06'!$C$27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8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06'!$D$27:$O$27</c:f>
              <c:numCache>
                <c:formatCode>0.0%</c:formatCode>
                <c:ptCount val="12"/>
                <c:pt idx="0">
                  <c:v>8.8867486810906976E-2</c:v>
                </c:pt>
                <c:pt idx="1">
                  <c:v>5.6750023309303732E-2</c:v>
                </c:pt>
                <c:pt idx="2">
                  <c:v>9.5765301846756176E-2</c:v>
                </c:pt>
                <c:pt idx="3">
                  <c:v>7.3574414184664094E-2</c:v>
                </c:pt>
                <c:pt idx="4">
                  <c:v>0.10142058478266713</c:v>
                </c:pt>
                <c:pt idx="5">
                  <c:v>8.413955008656436E-2</c:v>
                </c:pt>
                <c:pt idx="6">
                  <c:v>5.6300184550959607E-2</c:v>
                </c:pt>
                <c:pt idx="7">
                  <c:v>5.4941620384524124E-2</c:v>
                </c:pt>
                <c:pt idx="8">
                  <c:v>8.747969482574118E-2</c:v>
                </c:pt>
                <c:pt idx="9">
                  <c:v>7.2929789376515883E-2</c:v>
                </c:pt>
                <c:pt idx="10">
                  <c:v>6.7063557533617937E-2</c:v>
                </c:pt>
                <c:pt idx="11">
                  <c:v>0.13790931686640837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A0-4C6F-A532-63B3C74A58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0022216"/>
        <c:axId val="460016728"/>
      </c:barChart>
      <c:catAx>
        <c:axId val="460022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0016728"/>
        <c:crosses val="autoZero"/>
        <c:auto val="1"/>
        <c:lblAlgn val="ctr"/>
        <c:lblOffset val="100"/>
        <c:noMultiLvlLbl val="0"/>
      </c:catAx>
      <c:valAx>
        <c:axId val="460016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002221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86455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02-03-2022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02-03-2022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02-03-2022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02-03-2022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02-03-2022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02-03-2022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02-03-2022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5" name="Cuadro de texto 2"/>
          <p:cNvSpPr txBox="1">
            <a:spLocks noChangeArrowheads="1"/>
          </p:cNvSpPr>
          <p:nvPr userDrawn="1"/>
        </p:nvSpPr>
        <p:spPr bwMode="auto">
          <a:xfrm>
            <a:off x="491912" y="548680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548680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02-03-2022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48680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 de texto 2"/>
          <p:cNvSpPr txBox="1">
            <a:spLocks noChangeArrowheads="1"/>
          </p:cNvSpPr>
          <p:nvPr userDrawn="1"/>
        </p:nvSpPr>
        <p:spPr bwMode="auto">
          <a:xfrm>
            <a:off x="611560" y="372467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DICIEMBRE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RELACIONES EXTERIORES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 enero 2022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5" y="63053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6255" y="208315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486255" y="1217836"/>
            <a:ext cx="8219256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01: DIRECCIÓN GENERAL DE RELACIONES ECONÓMICAS INTERNACIONALES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F7CFA36-00F8-4E78-9990-5E9C7E660B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748806"/>
              </p:ext>
            </p:extLst>
          </p:nvPr>
        </p:nvGraphicFramePr>
        <p:xfrm>
          <a:off x="486255" y="2400123"/>
          <a:ext cx="7813192" cy="3371850"/>
        </p:xfrm>
        <a:graphic>
          <a:graphicData uri="http://schemas.openxmlformats.org/drawingml/2006/table">
            <a:tbl>
              <a:tblPr/>
              <a:tblGrid>
                <a:gridCol w="736514">
                  <a:extLst>
                    <a:ext uri="{9D8B030D-6E8A-4147-A177-3AD203B41FA5}">
                      <a16:colId xmlns:a16="http://schemas.microsoft.com/office/drawing/2014/main" val="1043775534"/>
                    </a:ext>
                  </a:extLst>
                </a:gridCol>
                <a:gridCol w="282331">
                  <a:extLst>
                    <a:ext uri="{9D8B030D-6E8A-4147-A177-3AD203B41FA5}">
                      <a16:colId xmlns:a16="http://schemas.microsoft.com/office/drawing/2014/main" val="631564894"/>
                    </a:ext>
                  </a:extLst>
                </a:gridCol>
                <a:gridCol w="285400">
                  <a:extLst>
                    <a:ext uri="{9D8B030D-6E8A-4147-A177-3AD203B41FA5}">
                      <a16:colId xmlns:a16="http://schemas.microsoft.com/office/drawing/2014/main" val="1098187669"/>
                    </a:ext>
                  </a:extLst>
                </a:gridCol>
                <a:gridCol w="2347641">
                  <a:extLst>
                    <a:ext uri="{9D8B030D-6E8A-4147-A177-3AD203B41FA5}">
                      <a16:colId xmlns:a16="http://schemas.microsoft.com/office/drawing/2014/main" val="3529294340"/>
                    </a:ext>
                  </a:extLst>
                </a:gridCol>
                <a:gridCol w="736514">
                  <a:extLst>
                    <a:ext uri="{9D8B030D-6E8A-4147-A177-3AD203B41FA5}">
                      <a16:colId xmlns:a16="http://schemas.microsoft.com/office/drawing/2014/main" val="1784222851"/>
                    </a:ext>
                  </a:extLst>
                </a:gridCol>
                <a:gridCol w="650588">
                  <a:extLst>
                    <a:ext uri="{9D8B030D-6E8A-4147-A177-3AD203B41FA5}">
                      <a16:colId xmlns:a16="http://schemas.microsoft.com/office/drawing/2014/main" val="1983778669"/>
                    </a:ext>
                  </a:extLst>
                </a:gridCol>
                <a:gridCol w="650588">
                  <a:extLst>
                    <a:ext uri="{9D8B030D-6E8A-4147-A177-3AD203B41FA5}">
                      <a16:colId xmlns:a16="http://schemas.microsoft.com/office/drawing/2014/main" val="3530295161"/>
                    </a:ext>
                  </a:extLst>
                </a:gridCol>
                <a:gridCol w="650588">
                  <a:extLst>
                    <a:ext uri="{9D8B030D-6E8A-4147-A177-3AD203B41FA5}">
                      <a16:colId xmlns:a16="http://schemas.microsoft.com/office/drawing/2014/main" val="2745914316"/>
                    </a:ext>
                  </a:extLst>
                </a:gridCol>
                <a:gridCol w="736514">
                  <a:extLst>
                    <a:ext uri="{9D8B030D-6E8A-4147-A177-3AD203B41FA5}">
                      <a16:colId xmlns:a16="http://schemas.microsoft.com/office/drawing/2014/main" val="20377974"/>
                    </a:ext>
                  </a:extLst>
                </a:gridCol>
                <a:gridCol w="736514">
                  <a:extLst>
                    <a:ext uri="{9D8B030D-6E8A-4147-A177-3AD203B41FA5}">
                      <a16:colId xmlns:a16="http://schemas.microsoft.com/office/drawing/2014/main" val="442393696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427171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45249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9.607.759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9.810.381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202.622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9.493.523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93636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8.297.897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8.229.243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-68.654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8.031.575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4218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873.676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813.680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57342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8049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30555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-184.460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615057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-184.460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12608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Negociaciones y Administración de Acuerdos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-132.875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4998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Comercial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91539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Profundización Inserción Económica Asia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79308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15633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69379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45406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75040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4492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386.189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62199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-26.894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56588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414.082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41408,2%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991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6044" y="655913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96970" y="186482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90871" y="1268195"/>
            <a:ext cx="809592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02: PROMOCIÓN DE EXPORTACIONES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D71B676-D5DB-4A27-B656-E426781743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734918"/>
              </p:ext>
            </p:extLst>
          </p:nvPr>
        </p:nvGraphicFramePr>
        <p:xfrm>
          <a:off x="677469" y="2204862"/>
          <a:ext cx="8009326" cy="3960437"/>
        </p:xfrm>
        <a:graphic>
          <a:graphicData uri="http://schemas.openxmlformats.org/drawingml/2006/table">
            <a:tbl>
              <a:tblPr/>
              <a:tblGrid>
                <a:gridCol w="623294">
                  <a:extLst>
                    <a:ext uri="{9D8B030D-6E8A-4147-A177-3AD203B41FA5}">
                      <a16:colId xmlns:a16="http://schemas.microsoft.com/office/drawing/2014/main" val="965146558"/>
                    </a:ext>
                  </a:extLst>
                </a:gridCol>
                <a:gridCol w="286714">
                  <a:extLst>
                    <a:ext uri="{9D8B030D-6E8A-4147-A177-3AD203B41FA5}">
                      <a16:colId xmlns:a16="http://schemas.microsoft.com/office/drawing/2014/main" val="2396689248"/>
                    </a:ext>
                  </a:extLst>
                </a:gridCol>
                <a:gridCol w="289832">
                  <a:extLst>
                    <a:ext uri="{9D8B030D-6E8A-4147-A177-3AD203B41FA5}">
                      <a16:colId xmlns:a16="http://schemas.microsoft.com/office/drawing/2014/main" val="534935447"/>
                    </a:ext>
                  </a:extLst>
                </a:gridCol>
                <a:gridCol w="2271906">
                  <a:extLst>
                    <a:ext uri="{9D8B030D-6E8A-4147-A177-3AD203B41FA5}">
                      <a16:colId xmlns:a16="http://schemas.microsoft.com/office/drawing/2014/main" val="2065536209"/>
                    </a:ext>
                  </a:extLst>
                </a:gridCol>
                <a:gridCol w="785351">
                  <a:extLst>
                    <a:ext uri="{9D8B030D-6E8A-4147-A177-3AD203B41FA5}">
                      <a16:colId xmlns:a16="http://schemas.microsoft.com/office/drawing/2014/main" val="3282548674"/>
                    </a:ext>
                  </a:extLst>
                </a:gridCol>
                <a:gridCol w="785351">
                  <a:extLst>
                    <a:ext uri="{9D8B030D-6E8A-4147-A177-3AD203B41FA5}">
                      <a16:colId xmlns:a16="http://schemas.microsoft.com/office/drawing/2014/main" val="4179613757"/>
                    </a:ext>
                  </a:extLst>
                </a:gridCol>
                <a:gridCol w="735487">
                  <a:extLst>
                    <a:ext uri="{9D8B030D-6E8A-4147-A177-3AD203B41FA5}">
                      <a16:colId xmlns:a16="http://schemas.microsoft.com/office/drawing/2014/main" val="544441535"/>
                    </a:ext>
                  </a:extLst>
                </a:gridCol>
                <a:gridCol w="735487">
                  <a:extLst>
                    <a:ext uri="{9D8B030D-6E8A-4147-A177-3AD203B41FA5}">
                      <a16:colId xmlns:a16="http://schemas.microsoft.com/office/drawing/2014/main" val="3856572223"/>
                    </a:ext>
                  </a:extLst>
                </a:gridCol>
                <a:gridCol w="747952">
                  <a:extLst>
                    <a:ext uri="{9D8B030D-6E8A-4147-A177-3AD203B41FA5}">
                      <a16:colId xmlns:a16="http://schemas.microsoft.com/office/drawing/2014/main" val="570400142"/>
                    </a:ext>
                  </a:extLst>
                </a:gridCol>
                <a:gridCol w="747952">
                  <a:extLst>
                    <a:ext uri="{9D8B030D-6E8A-4147-A177-3AD203B41FA5}">
                      <a16:colId xmlns:a16="http://schemas.microsoft.com/office/drawing/2014/main" val="282305720"/>
                    </a:ext>
                  </a:extLst>
                </a:gridCol>
              </a:tblGrid>
              <a:tr h="14697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500236"/>
                  </a:ext>
                </a:extLst>
              </a:tr>
              <a:tr h="43703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748865"/>
                  </a:ext>
                </a:extLst>
              </a:tr>
              <a:tr h="151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26.216.441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27.856.435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1.639.994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26.318.364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268812"/>
                  </a:ext>
                </a:extLst>
              </a:tr>
              <a:tr h="14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12.786.088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12.957.988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12.751.993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866486"/>
                  </a:ext>
                </a:extLst>
              </a:tr>
              <a:tr h="14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1.542.908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1.531.172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1.270.895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930056"/>
                  </a:ext>
                </a:extLst>
              </a:tr>
              <a:tr h="14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467156"/>
                  </a:ext>
                </a:extLst>
              </a:tr>
              <a:tr h="14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224246"/>
                  </a:ext>
                </a:extLst>
              </a:tr>
              <a:tr h="14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10.662.919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10.770.068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9.745.217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75309"/>
                  </a:ext>
                </a:extLst>
              </a:tr>
              <a:tr h="14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2.546.783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2.546.784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2.546.783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169826"/>
                  </a:ext>
                </a:extLst>
              </a:tr>
              <a:tr h="14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Imagen de Chile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2.546.783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2.546.784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2.546.783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705019"/>
                  </a:ext>
                </a:extLst>
              </a:tr>
              <a:tr h="14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8.116.136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8.223.284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7.198.434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322477"/>
                  </a:ext>
                </a:extLst>
              </a:tr>
              <a:tr h="285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Estrategia de Fomento y Promoción de Inversión Extranjera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647786"/>
                  </a:ext>
                </a:extLst>
              </a:tr>
              <a:tr h="14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Agricultura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3.262.421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3.285.181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2.887.180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0724662"/>
                  </a:ext>
                </a:extLst>
              </a:tr>
              <a:tr h="14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Exportación de Servicios Hacienda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772.606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899.950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127.344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797.582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009107"/>
                  </a:ext>
                </a:extLst>
              </a:tr>
              <a:tr h="14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PROCHILE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2.654.366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2.518.033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-136.333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379190"/>
                  </a:ext>
                </a:extLst>
              </a:tr>
              <a:tr h="14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Pymes Estrategias Sectoriales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467.754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670670"/>
                  </a:ext>
                </a:extLst>
              </a:tr>
              <a:tr h="14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de Origen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932.909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1.050.666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117.757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1.027.949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44847"/>
                  </a:ext>
                </a:extLst>
              </a:tr>
              <a:tr h="14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150.401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1.220.886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514435"/>
                  </a:ext>
                </a:extLst>
              </a:tr>
              <a:tr h="14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150.401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1.220.886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279891"/>
                  </a:ext>
                </a:extLst>
              </a:tr>
              <a:tr h="14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82.183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127120"/>
                  </a:ext>
                </a:extLst>
              </a:tr>
              <a:tr h="14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209638"/>
                  </a:ext>
                </a:extLst>
              </a:tr>
              <a:tr h="14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763131"/>
                  </a:ext>
                </a:extLst>
              </a:tr>
              <a:tr h="14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1.151.853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1.150.853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114930,1%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199403"/>
                  </a:ext>
                </a:extLst>
              </a:tr>
              <a:tr h="14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1.151.853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1.150.853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114930,1%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101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1650" y="631870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220150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67694" y="1466242"/>
            <a:ext cx="816793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03. PROGRAMA 01: DIRECCIÓN DE FRONTERAS Y LÍMITES DE ESTADO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747C108-11DE-4FE1-BEA0-18C12DADCB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062725"/>
              </p:ext>
            </p:extLst>
          </p:nvPr>
        </p:nvGraphicFramePr>
        <p:xfrm>
          <a:off x="567694" y="2634648"/>
          <a:ext cx="8167935" cy="3288564"/>
        </p:xfrm>
        <a:graphic>
          <a:graphicData uri="http://schemas.openxmlformats.org/drawingml/2006/table">
            <a:tbl>
              <a:tblPr/>
              <a:tblGrid>
                <a:gridCol w="634650">
                  <a:extLst>
                    <a:ext uri="{9D8B030D-6E8A-4147-A177-3AD203B41FA5}">
                      <a16:colId xmlns:a16="http://schemas.microsoft.com/office/drawing/2014/main" val="4069047332"/>
                    </a:ext>
                  </a:extLst>
                </a:gridCol>
                <a:gridCol w="291938">
                  <a:extLst>
                    <a:ext uri="{9D8B030D-6E8A-4147-A177-3AD203B41FA5}">
                      <a16:colId xmlns:a16="http://schemas.microsoft.com/office/drawing/2014/main" val="1233480340"/>
                    </a:ext>
                  </a:extLst>
                </a:gridCol>
                <a:gridCol w="295112">
                  <a:extLst>
                    <a:ext uri="{9D8B030D-6E8A-4147-A177-3AD203B41FA5}">
                      <a16:colId xmlns:a16="http://schemas.microsoft.com/office/drawing/2014/main" val="4068822716"/>
                    </a:ext>
                  </a:extLst>
                </a:gridCol>
                <a:gridCol w="2398974">
                  <a:extLst>
                    <a:ext uri="{9D8B030D-6E8A-4147-A177-3AD203B41FA5}">
                      <a16:colId xmlns:a16="http://schemas.microsoft.com/office/drawing/2014/main" val="3676971419"/>
                    </a:ext>
                  </a:extLst>
                </a:gridCol>
                <a:gridCol w="799658">
                  <a:extLst>
                    <a:ext uri="{9D8B030D-6E8A-4147-A177-3AD203B41FA5}">
                      <a16:colId xmlns:a16="http://schemas.microsoft.com/office/drawing/2014/main" val="770319165"/>
                    </a:ext>
                  </a:extLst>
                </a:gridCol>
                <a:gridCol w="799658">
                  <a:extLst>
                    <a:ext uri="{9D8B030D-6E8A-4147-A177-3AD203B41FA5}">
                      <a16:colId xmlns:a16="http://schemas.microsoft.com/office/drawing/2014/main" val="3394572863"/>
                    </a:ext>
                  </a:extLst>
                </a:gridCol>
                <a:gridCol w="748886">
                  <a:extLst>
                    <a:ext uri="{9D8B030D-6E8A-4147-A177-3AD203B41FA5}">
                      <a16:colId xmlns:a16="http://schemas.microsoft.com/office/drawing/2014/main" val="1763386828"/>
                    </a:ext>
                  </a:extLst>
                </a:gridCol>
                <a:gridCol w="675901">
                  <a:extLst>
                    <a:ext uri="{9D8B030D-6E8A-4147-A177-3AD203B41FA5}">
                      <a16:colId xmlns:a16="http://schemas.microsoft.com/office/drawing/2014/main" val="3094222424"/>
                    </a:ext>
                  </a:extLst>
                </a:gridCol>
                <a:gridCol w="761579">
                  <a:extLst>
                    <a:ext uri="{9D8B030D-6E8A-4147-A177-3AD203B41FA5}">
                      <a16:colId xmlns:a16="http://schemas.microsoft.com/office/drawing/2014/main" val="1257047581"/>
                    </a:ext>
                  </a:extLst>
                </a:gridCol>
                <a:gridCol w="761579">
                  <a:extLst>
                    <a:ext uri="{9D8B030D-6E8A-4147-A177-3AD203B41FA5}">
                      <a16:colId xmlns:a16="http://schemas.microsoft.com/office/drawing/2014/main" val="1229407401"/>
                    </a:ext>
                  </a:extLst>
                </a:gridCol>
              </a:tblGrid>
              <a:tr h="19203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4588719"/>
                  </a:ext>
                </a:extLst>
              </a:tr>
              <a:tr h="58810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078606"/>
                  </a:ext>
                </a:extLst>
              </a:tr>
              <a:tr h="204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6.492.929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6.181.275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-311.654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5.827.181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941871"/>
                  </a:ext>
                </a:extLst>
              </a:tr>
              <a:tr h="192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2.598.003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2.709.485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2.704.671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19031"/>
                  </a:ext>
                </a:extLst>
              </a:tr>
              <a:tr h="192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2304292"/>
                  </a:ext>
                </a:extLst>
              </a:tr>
              <a:tr h="192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2.483.410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-939.766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2.228.860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201743"/>
                  </a:ext>
                </a:extLst>
              </a:tr>
              <a:tr h="192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2.483.410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-939.766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2.228.860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233189"/>
                  </a:ext>
                </a:extLst>
              </a:tr>
              <a:tr h="192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 de Fronteras y Límites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2.483.410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-939.766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2.228.860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471744"/>
                  </a:ext>
                </a:extLst>
              </a:tr>
              <a:tr h="192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584752"/>
                  </a:ext>
                </a:extLst>
              </a:tr>
              <a:tr h="192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067491"/>
                  </a:ext>
                </a:extLst>
              </a:tr>
              <a:tr h="192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098614"/>
                  </a:ext>
                </a:extLst>
              </a:tr>
              <a:tr h="192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080593"/>
                  </a:ext>
                </a:extLst>
              </a:tr>
              <a:tr h="192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920839"/>
                  </a:ext>
                </a:extLst>
              </a:tr>
              <a:tr h="192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16287,9%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568481"/>
                  </a:ext>
                </a:extLst>
              </a:tr>
              <a:tr h="192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16287,9%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915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3" y="634175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3" y="184108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26109" y="1249995"/>
            <a:ext cx="816793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04. PROGRAMA 01: INSTITUTO ANTÁRTICO CHILENO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58BFE0D-08F5-45D2-B429-0214D35A46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032775"/>
              </p:ext>
            </p:extLst>
          </p:nvPr>
        </p:nvGraphicFramePr>
        <p:xfrm>
          <a:off x="526108" y="2144660"/>
          <a:ext cx="8160690" cy="4088357"/>
        </p:xfrm>
        <a:graphic>
          <a:graphicData uri="http://schemas.openxmlformats.org/drawingml/2006/table">
            <a:tbl>
              <a:tblPr/>
              <a:tblGrid>
                <a:gridCol w="722451">
                  <a:extLst>
                    <a:ext uri="{9D8B030D-6E8A-4147-A177-3AD203B41FA5}">
                      <a16:colId xmlns:a16="http://schemas.microsoft.com/office/drawing/2014/main" val="2444780989"/>
                    </a:ext>
                  </a:extLst>
                </a:gridCol>
                <a:gridCol w="301022">
                  <a:extLst>
                    <a:ext uri="{9D8B030D-6E8A-4147-A177-3AD203B41FA5}">
                      <a16:colId xmlns:a16="http://schemas.microsoft.com/office/drawing/2014/main" val="3168692076"/>
                    </a:ext>
                  </a:extLst>
                </a:gridCol>
                <a:gridCol w="279951">
                  <a:extLst>
                    <a:ext uri="{9D8B030D-6E8A-4147-A177-3AD203B41FA5}">
                      <a16:colId xmlns:a16="http://schemas.microsoft.com/office/drawing/2014/main" val="1549415364"/>
                    </a:ext>
                  </a:extLst>
                </a:gridCol>
                <a:gridCol w="2627918">
                  <a:extLst>
                    <a:ext uri="{9D8B030D-6E8A-4147-A177-3AD203B41FA5}">
                      <a16:colId xmlns:a16="http://schemas.microsoft.com/office/drawing/2014/main" val="4134278193"/>
                    </a:ext>
                  </a:extLst>
                </a:gridCol>
                <a:gridCol w="722451">
                  <a:extLst>
                    <a:ext uri="{9D8B030D-6E8A-4147-A177-3AD203B41FA5}">
                      <a16:colId xmlns:a16="http://schemas.microsoft.com/office/drawing/2014/main" val="2395271117"/>
                    </a:ext>
                  </a:extLst>
                </a:gridCol>
                <a:gridCol w="710410">
                  <a:extLst>
                    <a:ext uri="{9D8B030D-6E8A-4147-A177-3AD203B41FA5}">
                      <a16:colId xmlns:a16="http://schemas.microsoft.com/office/drawing/2014/main" val="1559494736"/>
                    </a:ext>
                  </a:extLst>
                </a:gridCol>
                <a:gridCol w="710410">
                  <a:extLst>
                    <a:ext uri="{9D8B030D-6E8A-4147-A177-3AD203B41FA5}">
                      <a16:colId xmlns:a16="http://schemas.microsoft.com/office/drawing/2014/main" val="456859213"/>
                    </a:ext>
                  </a:extLst>
                </a:gridCol>
                <a:gridCol w="641175">
                  <a:extLst>
                    <a:ext uri="{9D8B030D-6E8A-4147-A177-3AD203B41FA5}">
                      <a16:colId xmlns:a16="http://schemas.microsoft.com/office/drawing/2014/main" val="4025920861"/>
                    </a:ext>
                  </a:extLst>
                </a:gridCol>
                <a:gridCol w="722451">
                  <a:extLst>
                    <a:ext uri="{9D8B030D-6E8A-4147-A177-3AD203B41FA5}">
                      <a16:colId xmlns:a16="http://schemas.microsoft.com/office/drawing/2014/main" val="1110015046"/>
                    </a:ext>
                  </a:extLst>
                </a:gridCol>
                <a:gridCol w="722451">
                  <a:extLst>
                    <a:ext uri="{9D8B030D-6E8A-4147-A177-3AD203B41FA5}">
                      <a16:colId xmlns:a16="http://schemas.microsoft.com/office/drawing/2014/main" val="2715477864"/>
                    </a:ext>
                  </a:extLst>
                </a:gridCol>
              </a:tblGrid>
              <a:tr h="14228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095498"/>
                  </a:ext>
                </a:extLst>
              </a:tr>
              <a:tr h="43573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957426"/>
                  </a:ext>
                </a:extLst>
              </a:tr>
              <a:tr h="151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5.878.070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6.489.172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611.102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6.251.021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463177"/>
                  </a:ext>
                </a:extLst>
              </a:tr>
              <a:tr h="142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2.669.026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2.267.042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-401.984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2.266.589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869715"/>
                  </a:ext>
                </a:extLst>
              </a:tr>
              <a:tr h="142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324.317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540.353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216.036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487.040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398226"/>
                  </a:ext>
                </a:extLst>
              </a:tr>
              <a:tr h="142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29.447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531763"/>
                  </a:ext>
                </a:extLst>
              </a:tr>
              <a:tr h="142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29.447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5749928"/>
                  </a:ext>
                </a:extLst>
              </a:tr>
              <a:tr h="142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2.840.782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2.833.767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2.655.937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004816"/>
                  </a:ext>
                </a:extLst>
              </a:tr>
              <a:tr h="142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2.840.782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2.833.767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2.655.937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4122604"/>
                  </a:ext>
                </a:extLst>
              </a:tr>
              <a:tr h="142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Feria Antártica Escolar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101.508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101.508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8153886"/>
                  </a:ext>
                </a:extLst>
              </a:tr>
              <a:tr h="142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de la Ciencia Antártica Concursable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497.057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497.057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474.602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3610318"/>
                  </a:ext>
                </a:extLst>
              </a:tr>
              <a:tr h="2658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 Logística para Apoyo de Actividades Antárticas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1.425.948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1.450.748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1.423.474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914931"/>
                  </a:ext>
                </a:extLst>
              </a:tr>
              <a:tr h="142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Tésis Antárticas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35.998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35.998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35.998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530487"/>
                  </a:ext>
                </a:extLst>
              </a:tr>
              <a:tr h="142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Antártico Internacional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189.418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181.418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130.673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838505"/>
                  </a:ext>
                </a:extLst>
              </a:tr>
              <a:tr h="142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Marinas Protegidas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214.168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203.873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-10.295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143.555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22297"/>
                  </a:ext>
                </a:extLst>
              </a:tr>
              <a:tr h="284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Infraestructura en Plataformas Científico-Logísticas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376.685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363.165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-13.520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347.607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32378"/>
                  </a:ext>
                </a:extLst>
              </a:tr>
              <a:tr h="142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23.534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23.534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23.534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251037"/>
                  </a:ext>
                </a:extLst>
              </a:tr>
              <a:tr h="142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845895"/>
                  </a:ext>
                </a:extLst>
              </a:tr>
              <a:tr h="142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953285"/>
                  </a:ext>
                </a:extLst>
              </a:tr>
              <a:tr h="142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152.008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145.454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297165"/>
                  </a:ext>
                </a:extLst>
              </a:tr>
              <a:tr h="142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103.021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025142"/>
                  </a:ext>
                </a:extLst>
              </a:tr>
              <a:tr h="142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459883"/>
                  </a:ext>
                </a:extLst>
              </a:tr>
              <a:tr h="142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64293,6%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3023"/>
                  </a:ext>
                </a:extLst>
              </a:tr>
              <a:tr h="142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64293,6%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617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2" y="650165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858" y="208223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18862" y="1244918"/>
            <a:ext cx="816793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05. PROGRAMA 01: AGENCIA DE COOPERACIÓN INTERNACIONAL DE CHILE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F1F4CDE-48B0-49D9-A44D-440E89BD1C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972008"/>
              </p:ext>
            </p:extLst>
          </p:nvPr>
        </p:nvGraphicFramePr>
        <p:xfrm>
          <a:off x="531682" y="2354321"/>
          <a:ext cx="8167938" cy="4002021"/>
        </p:xfrm>
        <a:graphic>
          <a:graphicData uri="http://schemas.openxmlformats.org/drawingml/2006/table">
            <a:tbl>
              <a:tblPr/>
              <a:tblGrid>
                <a:gridCol w="631460">
                  <a:extLst>
                    <a:ext uri="{9D8B030D-6E8A-4147-A177-3AD203B41FA5}">
                      <a16:colId xmlns:a16="http://schemas.microsoft.com/office/drawing/2014/main" val="3861131293"/>
                    </a:ext>
                  </a:extLst>
                </a:gridCol>
                <a:gridCol w="290472">
                  <a:extLst>
                    <a:ext uri="{9D8B030D-6E8A-4147-A177-3AD203B41FA5}">
                      <a16:colId xmlns:a16="http://schemas.microsoft.com/office/drawing/2014/main" val="3599501784"/>
                    </a:ext>
                  </a:extLst>
                </a:gridCol>
                <a:gridCol w="293629">
                  <a:extLst>
                    <a:ext uri="{9D8B030D-6E8A-4147-A177-3AD203B41FA5}">
                      <a16:colId xmlns:a16="http://schemas.microsoft.com/office/drawing/2014/main" val="1078304034"/>
                    </a:ext>
                  </a:extLst>
                </a:gridCol>
                <a:gridCol w="2528999">
                  <a:extLst>
                    <a:ext uri="{9D8B030D-6E8A-4147-A177-3AD203B41FA5}">
                      <a16:colId xmlns:a16="http://schemas.microsoft.com/office/drawing/2014/main" val="473210837"/>
                    </a:ext>
                  </a:extLst>
                </a:gridCol>
                <a:gridCol w="745123">
                  <a:extLst>
                    <a:ext uri="{9D8B030D-6E8A-4147-A177-3AD203B41FA5}">
                      <a16:colId xmlns:a16="http://schemas.microsoft.com/office/drawing/2014/main" val="1637105873"/>
                    </a:ext>
                  </a:extLst>
                </a:gridCol>
                <a:gridCol w="745123">
                  <a:extLst>
                    <a:ext uri="{9D8B030D-6E8A-4147-A177-3AD203B41FA5}">
                      <a16:colId xmlns:a16="http://schemas.microsoft.com/office/drawing/2014/main" val="227706031"/>
                    </a:ext>
                  </a:extLst>
                </a:gridCol>
                <a:gridCol w="745123">
                  <a:extLst>
                    <a:ext uri="{9D8B030D-6E8A-4147-A177-3AD203B41FA5}">
                      <a16:colId xmlns:a16="http://schemas.microsoft.com/office/drawing/2014/main" val="2817734627"/>
                    </a:ext>
                  </a:extLst>
                </a:gridCol>
                <a:gridCol w="672505">
                  <a:extLst>
                    <a:ext uri="{9D8B030D-6E8A-4147-A177-3AD203B41FA5}">
                      <a16:colId xmlns:a16="http://schemas.microsoft.com/office/drawing/2014/main" val="1842443100"/>
                    </a:ext>
                  </a:extLst>
                </a:gridCol>
                <a:gridCol w="757752">
                  <a:extLst>
                    <a:ext uri="{9D8B030D-6E8A-4147-A177-3AD203B41FA5}">
                      <a16:colId xmlns:a16="http://schemas.microsoft.com/office/drawing/2014/main" val="3015527033"/>
                    </a:ext>
                  </a:extLst>
                </a:gridCol>
                <a:gridCol w="757752">
                  <a:extLst>
                    <a:ext uri="{9D8B030D-6E8A-4147-A177-3AD203B41FA5}">
                      <a16:colId xmlns:a16="http://schemas.microsoft.com/office/drawing/2014/main" val="164760612"/>
                    </a:ext>
                  </a:extLst>
                </a:gridCol>
              </a:tblGrid>
              <a:tr h="17359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7855796"/>
                  </a:ext>
                </a:extLst>
              </a:tr>
              <a:tr h="53161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493112"/>
                  </a:ext>
                </a:extLst>
              </a:tr>
              <a:tr h="184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7.193.400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7.509.957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7.127.548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286174"/>
                  </a:ext>
                </a:extLst>
              </a:tr>
              <a:tr h="173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3.133.608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3.239.143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3.151.301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118428"/>
                  </a:ext>
                </a:extLst>
              </a:tr>
              <a:tr h="173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219.741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213.476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727044"/>
                  </a:ext>
                </a:extLst>
              </a:tr>
              <a:tr h="173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37556"/>
                  </a:ext>
                </a:extLst>
              </a:tr>
              <a:tr h="173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813222"/>
                  </a:ext>
                </a:extLst>
              </a:tr>
              <a:tr h="173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3.663.478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-118.699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3.373.015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55965"/>
                  </a:ext>
                </a:extLst>
              </a:tr>
              <a:tr h="173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3.663.478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-118.699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3.373.015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342011"/>
                  </a:ext>
                </a:extLst>
              </a:tr>
              <a:tr h="173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Sur-Sur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3.663.478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-118.699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3.373.015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850952"/>
                  </a:ext>
                </a:extLst>
              </a:tr>
              <a:tr h="173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632612"/>
                  </a:ext>
                </a:extLst>
              </a:tr>
              <a:tr h="173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512565"/>
                  </a:ext>
                </a:extLst>
              </a:tr>
              <a:tr h="173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781640"/>
                  </a:ext>
                </a:extLst>
              </a:tr>
              <a:tr h="33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600353"/>
                  </a:ext>
                </a:extLst>
              </a:tr>
              <a:tr h="173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815043"/>
                  </a:ext>
                </a:extLst>
              </a:tr>
              <a:tr h="173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654447"/>
                  </a:ext>
                </a:extLst>
              </a:tr>
              <a:tr h="173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365923"/>
                  </a:ext>
                </a:extLst>
              </a:tr>
              <a:tr h="173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-12.231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815131"/>
                  </a:ext>
                </a:extLst>
              </a:tr>
              <a:tr h="173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87016"/>
                  </a:ext>
                </a:extLst>
              </a:tr>
              <a:tr h="173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9618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2541" y="136153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5799F86A-5B2D-4B9E-9B31-3BC7AC077E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6460005"/>
              </p:ext>
            </p:extLst>
          </p:nvPr>
        </p:nvGraphicFramePr>
        <p:xfrm>
          <a:off x="395625" y="1952625"/>
          <a:ext cx="8248313" cy="4063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13347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4A92460F-D5B6-40AA-A662-AF00F4F69A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3033940"/>
              </p:ext>
            </p:extLst>
          </p:nvPr>
        </p:nvGraphicFramePr>
        <p:xfrm>
          <a:off x="417237" y="2057400"/>
          <a:ext cx="8210798" cy="3603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150" y="1354783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1FBC083C-B7CD-45D8-94E0-797BCAE9C7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2058927"/>
              </p:ext>
            </p:extLst>
          </p:nvPr>
        </p:nvGraphicFramePr>
        <p:xfrm>
          <a:off x="485150" y="2057400"/>
          <a:ext cx="8201650" cy="374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05896" y="6044503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05896" y="1964709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5131" y="1258425"/>
            <a:ext cx="813166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AF475B1-89E0-4A4B-BAA9-13FDD25354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211160"/>
              </p:ext>
            </p:extLst>
          </p:nvPr>
        </p:nvGraphicFramePr>
        <p:xfrm>
          <a:off x="555132" y="2355884"/>
          <a:ext cx="8131668" cy="3152318"/>
        </p:xfrm>
        <a:graphic>
          <a:graphicData uri="http://schemas.openxmlformats.org/drawingml/2006/table">
            <a:tbl>
              <a:tblPr/>
              <a:tblGrid>
                <a:gridCol w="815886">
                  <a:extLst>
                    <a:ext uri="{9D8B030D-6E8A-4147-A177-3AD203B41FA5}">
                      <a16:colId xmlns:a16="http://schemas.microsoft.com/office/drawing/2014/main" val="2653485618"/>
                    </a:ext>
                  </a:extLst>
                </a:gridCol>
                <a:gridCol w="2461257">
                  <a:extLst>
                    <a:ext uri="{9D8B030D-6E8A-4147-A177-3AD203B41FA5}">
                      <a16:colId xmlns:a16="http://schemas.microsoft.com/office/drawing/2014/main" val="3074100512"/>
                    </a:ext>
                  </a:extLst>
                </a:gridCol>
                <a:gridCol w="856681">
                  <a:extLst>
                    <a:ext uri="{9D8B030D-6E8A-4147-A177-3AD203B41FA5}">
                      <a16:colId xmlns:a16="http://schemas.microsoft.com/office/drawing/2014/main" val="1971957411"/>
                    </a:ext>
                  </a:extLst>
                </a:gridCol>
                <a:gridCol w="856681">
                  <a:extLst>
                    <a:ext uri="{9D8B030D-6E8A-4147-A177-3AD203B41FA5}">
                      <a16:colId xmlns:a16="http://schemas.microsoft.com/office/drawing/2014/main" val="4093394462"/>
                    </a:ext>
                  </a:extLst>
                </a:gridCol>
                <a:gridCol w="856681">
                  <a:extLst>
                    <a:ext uri="{9D8B030D-6E8A-4147-A177-3AD203B41FA5}">
                      <a16:colId xmlns:a16="http://schemas.microsoft.com/office/drawing/2014/main" val="2484689627"/>
                    </a:ext>
                  </a:extLst>
                </a:gridCol>
                <a:gridCol w="788690">
                  <a:extLst>
                    <a:ext uri="{9D8B030D-6E8A-4147-A177-3AD203B41FA5}">
                      <a16:colId xmlns:a16="http://schemas.microsoft.com/office/drawing/2014/main" val="1630836785"/>
                    </a:ext>
                  </a:extLst>
                </a:gridCol>
                <a:gridCol w="747896">
                  <a:extLst>
                    <a:ext uri="{9D8B030D-6E8A-4147-A177-3AD203B41FA5}">
                      <a16:colId xmlns:a16="http://schemas.microsoft.com/office/drawing/2014/main" val="466032667"/>
                    </a:ext>
                  </a:extLst>
                </a:gridCol>
                <a:gridCol w="747896">
                  <a:extLst>
                    <a:ext uri="{9D8B030D-6E8A-4147-A177-3AD203B41FA5}">
                      <a16:colId xmlns:a16="http://schemas.microsoft.com/office/drawing/2014/main" val="4260007731"/>
                    </a:ext>
                  </a:extLst>
                </a:gridCol>
              </a:tblGrid>
              <a:tr h="22317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680105"/>
                  </a:ext>
                </a:extLst>
              </a:tr>
              <a:tr h="683467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825311"/>
                  </a:ext>
                </a:extLst>
              </a:tr>
              <a:tr h="237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87.593.779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92.397.579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4.803.800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88.764.717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563760"/>
                  </a:ext>
                </a:extLst>
              </a:tr>
              <a:tr h="2231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53.625.611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54.100.252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53.523.839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404100"/>
                  </a:ext>
                </a:extLst>
              </a:tr>
              <a:tr h="2231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7.764.064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7.826.530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7.040.192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2219"/>
                  </a:ext>
                </a:extLst>
              </a:tr>
              <a:tr h="2231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690.559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690.559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690.548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226124"/>
                  </a:ext>
                </a:extLst>
              </a:tr>
              <a:tr h="2231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21.837.721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20.693.079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-1.144.642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18.612.960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209144"/>
                  </a:ext>
                </a:extLst>
              </a:tr>
              <a:tr h="2231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2.376.454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1.280.100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2.350.585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360868"/>
                  </a:ext>
                </a:extLst>
              </a:tr>
              <a:tr h="2231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265325"/>
                  </a:ext>
                </a:extLst>
              </a:tr>
              <a:tr h="2231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3.113.960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3.229.937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115.977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3.180.996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695573"/>
                  </a:ext>
                </a:extLst>
              </a:tr>
              <a:tr h="2231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129295"/>
                  </a:ext>
                </a:extLst>
              </a:tr>
              <a:tr h="2231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3.364.209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3.320.615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3.361.513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821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8272" y="6177776"/>
            <a:ext cx="7197466" cy="36113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7544" y="1546582"/>
            <a:ext cx="821925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514597" y="2325289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032036B-2A9D-45A8-AF5C-D13DDAF25B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067792"/>
              </p:ext>
            </p:extLst>
          </p:nvPr>
        </p:nvGraphicFramePr>
        <p:xfrm>
          <a:off x="467544" y="2786261"/>
          <a:ext cx="8219254" cy="3019003"/>
        </p:xfrm>
        <a:graphic>
          <a:graphicData uri="http://schemas.openxmlformats.org/drawingml/2006/table">
            <a:tbl>
              <a:tblPr/>
              <a:tblGrid>
                <a:gridCol w="811110">
                  <a:extLst>
                    <a:ext uri="{9D8B030D-6E8A-4147-A177-3AD203B41FA5}">
                      <a16:colId xmlns:a16="http://schemas.microsoft.com/office/drawing/2014/main" val="1258285344"/>
                    </a:ext>
                  </a:extLst>
                </a:gridCol>
                <a:gridCol w="2446852">
                  <a:extLst>
                    <a:ext uri="{9D8B030D-6E8A-4147-A177-3AD203B41FA5}">
                      <a16:colId xmlns:a16="http://schemas.microsoft.com/office/drawing/2014/main" val="2532817348"/>
                    </a:ext>
                  </a:extLst>
                </a:gridCol>
                <a:gridCol w="851666">
                  <a:extLst>
                    <a:ext uri="{9D8B030D-6E8A-4147-A177-3AD203B41FA5}">
                      <a16:colId xmlns:a16="http://schemas.microsoft.com/office/drawing/2014/main" val="2810524798"/>
                    </a:ext>
                  </a:extLst>
                </a:gridCol>
                <a:gridCol w="851666">
                  <a:extLst>
                    <a:ext uri="{9D8B030D-6E8A-4147-A177-3AD203B41FA5}">
                      <a16:colId xmlns:a16="http://schemas.microsoft.com/office/drawing/2014/main" val="814487145"/>
                    </a:ext>
                  </a:extLst>
                </a:gridCol>
                <a:gridCol w="851666">
                  <a:extLst>
                    <a:ext uri="{9D8B030D-6E8A-4147-A177-3AD203B41FA5}">
                      <a16:colId xmlns:a16="http://schemas.microsoft.com/office/drawing/2014/main" val="1398488784"/>
                    </a:ext>
                  </a:extLst>
                </a:gridCol>
                <a:gridCol w="784074">
                  <a:extLst>
                    <a:ext uri="{9D8B030D-6E8A-4147-A177-3AD203B41FA5}">
                      <a16:colId xmlns:a16="http://schemas.microsoft.com/office/drawing/2014/main" val="858169816"/>
                    </a:ext>
                  </a:extLst>
                </a:gridCol>
                <a:gridCol w="811110">
                  <a:extLst>
                    <a:ext uri="{9D8B030D-6E8A-4147-A177-3AD203B41FA5}">
                      <a16:colId xmlns:a16="http://schemas.microsoft.com/office/drawing/2014/main" val="2132851561"/>
                    </a:ext>
                  </a:extLst>
                </a:gridCol>
                <a:gridCol w="811110">
                  <a:extLst>
                    <a:ext uri="{9D8B030D-6E8A-4147-A177-3AD203B41FA5}">
                      <a16:colId xmlns:a16="http://schemas.microsoft.com/office/drawing/2014/main" val="3254309257"/>
                    </a:ext>
                  </a:extLst>
                </a:gridCol>
              </a:tblGrid>
              <a:tr h="187225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9544250"/>
                  </a:ext>
                </a:extLst>
              </a:tr>
              <a:tr h="57337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565231"/>
                  </a:ext>
                </a:extLst>
              </a:tr>
              <a:tr h="198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178.868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607833"/>
                  </a:ext>
                </a:extLst>
              </a:tr>
              <a:tr h="187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735795"/>
                  </a:ext>
                </a:extLst>
              </a:tr>
              <a:tr h="187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069130"/>
                  </a:ext>
                </a:extLst>
              </a:tr>
              <a:tr h="187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775997"/>
                  </a:ext>
                </a:extLst>
              </a:tr>
              <a:tr h="187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513526"/>
                  </a:ext>
                </a:extLst>
              </a:tr>
              <a:tr h="187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9611024"/>
                  </a:ext>
                </a:extLst>
              </a:tr>
              <a:tr h="187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580657"/>
                  </a:ext>
                </a:extLst>
              </a:tr>
              <a:tr h="187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549560"/>
                  </a:ext>
                </a:extLst>
              </a:tr>
              <a:tr h="187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049854"/>
                  </a:ext>
                </a:extLst>
              </a:tr>
              <a:tr h="187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566964"/>
                  </a:ext>
                </a:extLst>
              </a:tr>
              <a:tr h="187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856575"/>
                  </a:ext>
                </a:extLst>
              </a:tr>
              <a:tr h="187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865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1321" y="599295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1" y="2052420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550497" y="1437141"/>
            <a:ext cx="812547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RESUMEN POR CAPÍTULOS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0BFFF8B-4CBB-447B-BD0D-B6E111A289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2580"/>
              </p:ext>
            </p:extLst>
          </p:nvPr>
        </p:nvGraphicFramePr>
        <p:xfrm>
          <a:off x="550498" y="2564904"/>
          <a:ext cx="8125479" cy="2320750"/>
        </p:xfrm>
        <a:graphic>
          <a:graphicData uri="http://schemas.openxmlformats.org/drawingml/2006/table">
            <a:tbl>
              <a:tblPr/>
              <a:tblGrid>
                <a:gridCol w="267453">
                  <a:extLst>
                    <a:ext uri="{9D8B030D-6E8A-4147-A177-3AD203B41FA5}">
                      <a16:colId xmlns:a16="http://schemas.microsoft.com/office/drawing/2014/main" val="1970502540"/>
                    </a:ext>
                  </a:extLst>
                </a:gridCol>
                <a:gridCol w="3043870">
                  <a:extLst>
                    <a:ext uri="{9D8B030D-6E8A-4147-A177-3AD203B41FA5}">
                      <a16:colId xmlns:a16="http://schemas.microsoft.com/office/drawing/2014/main" val="3164260191"/>
                    </a:ext>
                  </a:extLst>
                </a:gridCol>
                <a:gridCol w="853302">
                  <a:extLst>
                    <a:ext uri="{9D8B030D-6E8A-4147-A177-3AD203B41FA5}">
                      <a16:colId xmlns:a16="http://schemas.microsoft.com/office/drawing/2014/main" val="1491408778"/>
                    </a:ext>
                  </a:extLst>
                </a:gridCol>
                <a:gridCol w="827831">
                  <a:extLst>
                    <a:ext uri="{9D8B030D-6E8A-4147-A177-3AD203B41FA5}">
                      <a16:colId xmlns:a16="http://schemas.microsoft.com/office/drawing/2014/main" val="1036264812"/>
                    </a:ext>
                  </a:extLst>
                </a:gridCol>
                <a:gridCol w="776888">
                  <a:extLst>
                    <a:ext uri="{9D8B030D-6E8A-4147-A177-3AD203B41FA5}">
                      <a16:colId xmlns:a16="http://schemas.microsoft.com/office/drawing/2014/main" val="795385774"/>
                    </a:ext>
                  </a:extLst>
                </a:gridCol>
                <a:gridCol w="827831">
                  <a:extLst>
                    <a:ext uri="{9D8B030D-6E8A-4147-A177-3AD203B41FA5}">
                      <a16:colId xmlns:a16="http://schemas.microsoft.com/office/drawing/2014/main" val="1573548177"/>
                    </a:ext>
                  </a:extLst>
                </a:gridCol>
                <a:gridCol w="764152">
                  <a:extLst>
                    <a:ext uri="{9D8B030D-6E8A-4147-A177-3AD203B41FA5}">
                      <a16:colId xmlns:a16="http://schemas.microsoft.com/office/drawing/2014/main" val="3868878883"/>
                    </a:ext>
                  </a:extLst>
                </a:gridCol>
                <a:gridCol w="764152">
                  <a:extLst>
                    <a:ext uri="{9D8B030D-6E8A-4147-A177-3AD203B41FA5}">
                      <a16:colId xmlns:a16="http://schemas.microsoft.com/office/drawing/2014/main" val="172943054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047297"/>
                  </a:ext>
                </a:extLst>
              </a:tr>
              <a:tr h="315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32.839.743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35.184.922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2.345.179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34.381.643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549795"/>
                  </a:ext>
                </a:extLst>
              </a:tr>
              <a:tr h="300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Fronteras y Límites de Estado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6.492.929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6.181.275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-311.654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5.827.181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886032"/>
                  </a:ext>
                </a:extLst>
              </a:tr>
              <a:tr h="300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Antártico Chileno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5.878.070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6.489.172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611.102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6.251.021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106,3%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589873"/>
                  </a:ext>
                </a:extLst>
              </a:tr>
              <a:tr h="300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Cooperación Internacional de Chile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7.193.400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7.509.957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316.557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7.127.548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04487"/>
                  </a:ext>
                </a:extLst>
              </a:tr>
              <a:tr h="300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9.607.759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9.810.381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202.622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9.493.523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363234"/>
                  </a:ext>
                </a:extLst>
              </a:tr>
              <a:tr h="300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26.216.441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- 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-26.216.441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- 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415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8009" y="648347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2899" y="207374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….1 de 2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613323" y="1236434"/>
            <a:ext cx="807347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01. PROGRAMA 01: SECRETARÍA Y ADMINISTRACIÓN GENERAL Y SERVICIO EXTERIOR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1458478-9E41-4FD6-A590-A47531F4FE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596909"/>
              </p:ext>
            </p:extLst>
          </p:nvPr>
        </p:nvGraphicFramePr>
        <p:xfrm>
          <a:off x="609558" y="2708920"/>
          <a:ext cx="8073476" cy="2946188"/>
        </p:xfrm>
        <a:graphic>
          <a:graphicData uri="http://schemas.openxmlformats.org/drawingml/2006/table">
            <a:tbl>
              <a:tblPr/>
              <a:tblGrid>
                <a:gridCol w="583765">
                  <a:extLst>
                    <a:ext uri="{9D8B030D-6E8A-4147-A177-3AD203B41FA5}">
                      <a16:colId xmlns:a16="http://schemas.microsoft.com/office/drawing/2014/main" val="3327354592"/>
                    </a:ext>
                  </a:extLst>
                </a:gridCol>
                <a:gridCol w="268532">
                  <a:extLst>
                    <a:ext uri="{9D8B030D-6E8A-4147-A177-3AD203B41FA5}">
                      <a16:colId xmlns:a16="http://schemas.microsoft.com/office/drawing/2014/main" val="2598091788"/>
                    </a:ext>
                  </a:extLst>
                </a:gridCol>
                <a:gridCol w="271451">
                  <a:extLst>
                    <a:ext uri="{9D8B030D-6E8A-4147-A177-3AD203B41FA5}">
                      <a16:colId xmlns:a16="http://schemas.microsoft.com/office/drawing/2014/main" val="2049294220"/>
                    </a:ext>
                  </a:extLst>
                </a:gridCol>
                <a:gridCol w="2653213">
                  <a:extLst>
                    <a:ext uri="{9D8B030D-6E8A-4147-A177-3AD203B41FA5}">
                      <a16:colId xmlns:a16="http://schemas.microsoft.com/office/drawing/2014/main" val="3704396939"/>
                    </a:ext>
                  </a:extLst>
                </a:gridCol>
                <a:gridCol w="735544">
                  <a:extLst>
                    <a:ext uri="{9D8B030D-6E8A-4147-A177-3AD203B41FA5}">
                      <a16:colId xmlns:a16="http://schemas.microsoft.com/office/drawing/2014/main" val="1972090140"/>
                    </a:ext>
                  </a:extLst>
                </a:gridCol>
                <a:gridCol w="735544">
                  <a:extLst>
                    <a:ext uri="{9D8B030D-6E8A-4147-A177-3AD203B41FA5}">
                      <a16:colId xmlns:a16="http://schemas.microsoft.com/office/drawing/2014/main" val="3781058392"/>
                    </a:ext>
                  </a:extLst>
                </a:gridCol>
                <a:gridCol w="735544">
                  <a:extLst>
                    <a:ext uri="{9D8B030D-6E8A-4147-A177-3AD203B41FA5}">
                      <a16:colId xmlns:a16="http://schemas.microsoft.com/office/drawing/2014/main" val="2349463639"/>
                    </a:ext>
                  </a:extLst>
                </a:gridCol>
                <a:gridCol w="688843">
                  <a:extLst>
                    <a:ext uri="{9D8B030D-6E8A-4147-A177-3AD203B41FA5}">
                      <a16:colId xmlns:a16="http://schemas.microsoft.com/office/drawing/2014/main" val="1041933586"/>
                    </a:ext>
                  </a:extLst>
                </a:gridCol>
                <a:gridCol w="700520">
                  <a:extLst>
                    <a:ext uri="{9D8B030D-6E8A-4147-A177-3AD203B41FA5}">
                      <a16:colId xmlns:a16="http://schemas.microsoft.com/office/drawing/2014/main" val="2750132448"/>
                    </a:ext>
                  </a:extLst>
                </a:gridCol>
                <a:gridCol w="700520">
                  <a:extLst>
                    <a:ext uri="{9D8B030D-6E8A-4147-A177-3AD203B41FA5}">
                      <a16:colId xmlns:a16="http://schemas.microsoft.com/office/drawing/2014/main" val="335548536"/>
                    </a:ext>
                  </a:extLst>
                </a:gridCol>
              </a:tblGrid>
              <a:tr h="19648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30" marR="9330" marT="93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330" marR="9330" marT="93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2290486"/>
                  </a:ext>
                </a:extLst>
              </a:tr>
              <a:tr h="37957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93007"/>
                  </a:ext>
                </a:extLst>
              </a:tr>
              <a:tr h="208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32.839.743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35.184.922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2.345.179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34.381.643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156691"/>
                  </a:ext>
                </a:extLst>
              </a:tr>
              <a:tr h="196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24.140.989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24.697.351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556.362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24.617.710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891409"/>
                  </a:ext>
                </a:extLst>
              </a:tr>
              <a:tr h="196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4.387.172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4.309.334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-77.838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3.976.922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075811"/>
                  </a:ext>
                </a:extLst>
              </a:tr>
              <a:tr h="196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480.664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480.664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480.656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776456"/>
                  </a:ext>
                </a:extLst>
              </a:tr>
              <a:tr h="196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480.664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480.664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480.656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878019"/>
                  </a:ext>
                </a:extLst>
              </a:tr>
              <a:tr h="196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1.408.970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1.407.119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-1.851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1.128.518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064954"/>
                  </a:ext>
                </a:extLst>
              </a:tr>
              <a:tr h="196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218.459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218.459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148.459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173416"/>
                  </a:ext>
                </a:extLst>
              </a:tr>
              <a:tr h="196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Chileno de Campos de Hielo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85.381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85.381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85.381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409337"/>
                  </a:ext>
                </a:extLst>
              </a:tr>
              <a:tr h="196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Dignitem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43.078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43.078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43.078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28122"/>
                  </a:ext>
                </a:extLst>
              </a:tr>
              <a:tr h="196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Política Exterior y Relaciones Internacionales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833144"/>
                  </a:ext>
                </a:extLst>
              </a:tr>
              <a:tr h="196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332370"/>
                  </a:ext>
                </a:extLst>
              </a:tr>
              <a:tr h="196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Antártico Chileno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6462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8009" y="648347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2899" y="207374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…2 de 2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613323" y="1236434"/>
            <a:ext cx="807347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01. PROGRAMA 01: SECRETARÍA Y ADMINISTRACIÓN GENERAL Y SERVICIO EXTERIOR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BABC0A9-27DB-46F1-8B12-B9DB76E842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941791"/>
              </p:ext>
            </p:extLst>
          </p:nvPr>
        </p:nvGraphicFramePr>
        <p:xfrm>
          <a:off x="609558" y="2564904"/>
          <a:ext cx="8073476" cy="3528395"/>
        </p:xfrm>
        <a:graphic>
          <a:graphicData uri="http://schemas.openxmlformats.org/drawingml/2006/table">
            <a:tbl>
              <a:tblPr/>
              <a:tblGrid>
                <a:gridCol w="583765">
                  <a:extLst>
                    <a:ext uri="{9D8B030D-6E8A-4147-A177-3AD203B41FA5}">
                      <a16:colId xmlns:a16="http://schemas.microsoft.com/office/drawing/2014/main" val="3605402392"/>
                    </a:ext>
                  </a:extLst>
                </a:gridCol>
                <a:gridCol w="268532">
                  <a:extLst>
                    <a:ext uri="{9D8B030D-6E8A-4147-A177-3AD203B41FA5}">
                      <a16:colId xmlns:a16="http://schemas.microsoft.com/office/drawing/2014/main" val="1064393293"/>
                    </a:ext>
                  </a:extLst>
                </a:gridCol>
                <a:gridCol w="271451">
                  <a:extLst>
                    <a:ext uri="{9D8B030D-6E8A-4147-A177-3AD203B41FA5}">
                      <a16:colId xmlns:a16="http://schemas.microsoft.com/office/drawing/2014/main" val="3653620825"/>
                    </a:ext>
                  </a:extLst>
                </a:gridCol>
                <a:gridCol w="2653213">
                  <a:extLst>
                    <a:ext uri="{9D8B030D-6E8A-4147-A177-3AD203B41FA5}">
                      <a16:colId xmlns:a16="http://schemas.microsoft.com/office/drawing/2014/main" val="2370838241"/>
                    </a:ext>
                  </a:extLst>
                </a:gridCol>
                <a:gridCol w="735544">
                  <a:extLst>
                    <a:ext uri="{9D8B030D-6E8A-4147-A177-3AD203B41FA5}">
                      <a16:colId xmlns:a16="http://schemas.microsoft.com/office/drawing/2014/main" val="1723834627"/>
                    </a:ext>
                  </a:extLst>
                </a:gridCol>
                <a:gridCol w="735544">
                  <a:extLst>
                    <a:ext uri="{9D8B030D-6E8A-4147-A177-3AD203B41FA5}">
                      <a16:colId xmlns:a16="http://schemas.microsoft.com/office/drawing/2014/main" val="2384177831"/>
                    </a:ext>
                  </a:extLst>
                </a:gridCol>
                <a:gridCol w="735544">
                  <a:extLst>
                    <a:ext uri="{9D8B030D-6E8A-4147-A177-3AD203B41FA5}">
                      <a16:colId xmlns:a16="http://schemas.microsoft.com/office/drawing/2014/main" val="1623018524"/>
                    </a:ext>
                  </a:extLst>
                </a:gridCol>
                <a:gridCol w="688843">
                  <a:extLst>
                    <a:ext uri="{9D8B030D-6E8A-4147-A177-3AD203B41FA5}">
                      <a16:colId xmlns:a16="http://schemas.microsoft.com/office/drawing/2014/main" val="3225182264"/>
                    </a:ext>
                  </a:extLst>
                </a:gridCol>
                <a:gridCol w="700520">
                  <a:extLst>
                    <a:ext uri="{9D8B030D-6E8A-4147-A177-3AD203B41FA5}">
                      <a16:colId xmlns:a16="http://schemas.microsoft.com/office/drawing/2014/main" val="3050463943"/>
                    </a:ext>
                  </a:extLst>
                </a:gridCol>
                <a:gridCol w="700520">
                  <a:extLst>
                    <a:ext uri="{9D8B030D-6E8A-4147-A177-3AD203B41FA5}">
                      <a16:colId xmlns:a16="http://schemas.microsoft.com/office/drawing/2014/main" val="4246583650"/>
                    </a:ext>
                  </a:extLst>
                </a:gridCol>
              </a:tblGrid>
              <a:tr h="19602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30" marR="9330" marT="93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330" marR="9330" marT="93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197662"/>
                  </a:ext>
                </a:extLst>
              </a:tr>
              <a:tr h="58806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6013879"/>
                  </a:ext>
                </a:extLst>
              </a:tr>
              <a:tr h="196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555.948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554.097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-1.851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345.496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60154"/>
                  </a:ext>
                </a:extLst>
              </a:tr>
              <a:tr h="196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Académico en Relaciones Internacionales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155.918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155.918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120.774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316326"/>
                  </a:ext>
                </a:extLst>
              </a:tr>
              <a:tr h="196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Reuniones Internacionales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242.333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242.333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147.476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854945"/>
                  </a:ext>
                </a:extLst>
              </a:tr>
              <a:tr h="196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Integración Vecinal con Zonas Fronterizas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30.796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30.796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007367"/>
                  </a:ext>
                </a:extLst>
              </a:tr>
              <a:tr h="196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Inserción Internacional de las Regiones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59.377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57.526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-1.851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10.270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465923"/>
                  </a:ext>
                </a:extLst>
              </a:tr>
              <a:tr h="196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Oficina de Desarrollo Organizacional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67.524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67.524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66.976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6939605"/>
                  </a:ext>
                </a:extLst>
              </a:tr>
              <a:tr h="196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608.924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608.924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608.924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325685"/>
                  </a:ext>
                </a:extLst>
              </a:tr>
              <a:tr h="196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608.924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608.924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608.924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244654"/>
                  </a:ext>
                </a:extLst>
              </a:tr>
              <a:tr h="196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2.789.137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2.822.514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33.377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2.822.513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749433"/>
                  </a:ext>
                </a:extLst>
              </a:tr>
              <a:tr h="196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2.789.137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2.822.514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33.377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2.822.513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647537"/>
                  </a:ext>
                </a:extLst>
              </a:tr>
              <a:tr h="196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8407726"/>
                  </a:ext>
                </a:extLst>
              </a:tr>
              <a:tr h="196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024975"/>
                  </a:ext>
                </a:extLst>
              </a:tr>
              <a:tr h="196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746.541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745.541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746.400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74640,0%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115763"/>
                  </a:ext>
                </a:extLst>
              </a:tr>
              <a:tr h="196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746.541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745.541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746.400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74640,0%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186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868756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4257</TotalTime>
  <Words>2845</Words>
  <Application>Microsoft Office PowerPoint</Application>
  <PresentationFormat>Presentación en pantalla (4:3)</PresentationFormat>
  <Paragraphs>1575</Paragraphs>
  <Slides>14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Arial</vt:lpstr>
      <vt:lpstr>Arial Black</vt:lpstr>
      <vt:lpstr>Calibri</vt:lpstr>
      <vt:lpstr>1_Tema de Office</vt:lpstr>
      <vt:lpstr>Tema de Office</vt:lpstr>
      <vt:lpstr>EJECUCIÓN PRESUPUESTARIA DE GASTOS ACUMULADA AL MES DE DICIEMBRE DE 2021 PARTIDA 06: MINISTERIO DE RELACIONES EXTERIORES</vt:lpstr>
      <vt:lpstr>EJECUCIÓN ACUMULADA DE GASTOS A DICIEMBRE DE 2021  PARTIDA 06 MINISTERIO DE RELACIONES EXTERIORES</vt:lpstr>
      <vt:lpstr>EJECUCIÓN ACUMULADA DE GASTOS A DICIEMBRE DE 2021  PARTIDA 06 MINISTERIO DE RELACIONES EXTERIORES</vt:lpstr>
      <vt:lpstr>EJECUCIÓN ACUMULADA DE GASTOS A DICIEMBRE DE 2021  PARTIDA 06 MINISTERIO DE RELACIONES EXTERIORES</vt:lpstr>
      <vt:lpstr>EJECUCIÓN ACUMULADA DE GASTOS A DICIEMBRE DE 2021  PARTIDA 06 MINISTERIO DE RELACIONES EXTERIORES</vt:lpstr>
      <vt:lpstr>EJECUCIÓN ACUMULADA DE GASTOS A DICIEMBRE DE 2021  PARTIDA 06 MINISTERIO DE RELACIONES EXTERIORES</vt:lpstr>
      <vt:lpstr>EJECUCIÓN ACUMULADA DE GASTOS A DICIEMBRE DE 2021  PARTIDA 06 RESUMEN POR CAPÍTULOS</vt:lpstr>
      <vt:lpstr>EJECUCIÓN ACUMULADA DE GASTOS A DICIEMBRE DE 2021  PARTIDA 06. CAPÍTULO 01. PROGRAMA 01: SECRETARÍA Y ADMINISTRACIÓN GENERAL Y SERVICIO EXTERIOR</vt:lpstr>
      <vt:lpstr>EJECUCIÓN ACUMULADA DE GASTOS A DICIEMBRE DE 2021  PARTIDA 06. CAPÍTULO 01. PROGRAMA 01: SECRETARÍA Y ADMINISTRACIÓN GENERAL Y SERVICIO EXTERIOR</vt:lpstr>
      <vt:lpstr>EJECUCIÓN ACUMULADA DE GASTOS A DICIEMBRE DE 2021  PARTIDA 06. CAPÍTULO 02. PROGRAMA 01: DIRECCIÓN GENERAL DE RELACIONES ECONÓMICAS INTERNACIONALES</vt:lpstr>
      <vt:lpstr>EJECUCIÓN ACUMULADA DE GASTOS A DICIEMBRE DE 2021  PARTIDA 06. CAPÍTULO 02. PROGRAMA 02: PROMOCIÓN DE EXPORTACIONES</vt:lpstr>
      <vt:lpstr>EJECUCIÓN ACUMULADA DE GASTOS A DICIEMBRE DE 2021  PARTIDA 06. CAPÍTULO 03. PROGRAMA 01: DIRECCIÓN DE FRONTERAS Y LÍMITES DE ESTADO</vt:lpstr>
      <vt:lpstr>EJECUCIÓN ACUMULADA DE GASTOS A DICIEMBRE DE 2021  PARTIDA 06. CAPÍTULO 04. PROGRAMA 01: INSTITUTO ANTÁRTICO CHILENO</vt:lpstr>
      <vt:lpstr>EJECUCIÓN ACUMULADA DE GASTOS A DICIEMBRE DE 2021  PARTIDA 06. CAPÍTULO 05. PROGRAMA 01: AGENCIA DE COOPERACIÓN INTERNACIONAL DE CHILE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353</cp:revision>
  <cp:lastPrinted>2019-06-03T14:10:49Z</cp:lastPrinted>
  <dcterms:created xsi:type="dcterms:W3CDTF">2016-06-23T13:38:47Z</dcterms:created>
  <dcterms:modified xsi:type="dcterms:W3CDTF">2022-03-02T14:18:54Z</dcterms:modified>
</cp:coreProperties>
</file>