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40"/>
  </p:notesMasterIdLst>
  <p:handoutMasterIdLst>
    <p:handoutMasterId r:id="rId41"/>
  </p:handoutMasterIdLst>
  <p:sldIdLst>
    <p:sldId id="256" r:id="rId3"/>
    <p:sldId id="306" r:id="rId4"/>
    <p:sldId id="301" r:id="rId5"/>
    <p:sldId id="305" r:id="rId6"/>
    <p:sldId id="264" r:id="rId7"/>
    <p:sldId id="263" r:id="rId8"/>
    <p:sldId id="311" r:id="rId9"/>
    <p:sldId id="265" r:id="rId10"/>
    <p:sldId id="316" r:id="rId11"/>
    <p:sldId id="269" r:id="rId12"/>
    <p:sldId id="271" r:id="rId13"/>
    <p:sldId id="314" r:id="rId14"/>
    <p:sldId id="273" r:id="rId15"/>
    <p:sldId id="274" r:id="rId16"/>
    <p:sldId id="275" r:id="rId17"/>
    <p:sldId id="276" r:id="rId18"/>
    <p:sldId id="278" r:id="rId19"/>
    <p:sldId id="313" r:id="rId20"/>
    <p:sldId id="272" r:id="rId21"/>
    <p:sldId id="280" r:id="rId22"/>
    <p:sldId id="281" r:id="rId23"/>
    <p:sldId id="282" r:id="rId24"/>
    <p:sldId id="284" r:id="rId25"/>
    <p:sldId id="317" r:id="rId26"/>
    <p:sldId id="286" r:id="rId27"/>
    <p:sldId id="287" r:id="rId28"/>
    <p:sldId id="288" r:id="rId29"/>
    <p:sldId id="289" r:id="rId30"/>
    <p:sldId id="318" r:id="rId31"/>
    <p:sldId id="292" r:id="rId32"/>
    <p:sldId id="293" r:id="rId33"/>
    <p:sldId id="315" r:id="rId34"/>
    <p:sldId id="297" r:id="rId35"/>
    <p:sldId id="303" r:id="rId36"/>
    <p:sldId id="307" r:id="rId37"/>
    <p:sldId id="295" r:id="rId38"/>
    <p:sldId id="296" r:id="rId39"/>
  </p:sldIdLst>
  <p:sldSz cx="9144000" cy="6858000" type="screen4x3"/>
  <p:notesSz cx="7102475" cy="93884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E91"/>
    <a:srgbClr val="173351"/>
    <a:srgbClr val="3B6285"/>
    <a:srgbClr val="26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1" autoAdjust="0"/>
    <p:restoredTop sz="94660"/>
  </p:normalViewPr>
  <p:slideViewPr>
    <p:cSldViewPr>
      <p:cViewPr varScale="1">
        <p:scale>
          <a:sx n="111" d="100"/>
          <a:sy n="111" d="100"/>
        </p:scale>
        <p:origin x="156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0" y="-90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Distribución Presupuesto Inicial por Subtítulos de Gasto</a:t>
            </a:r>
            <a:endParaRPr lang="es-CL" sz="800" b="1" dirty="0">
              <a:effectLst/>
            </a:endParaRPr>
          </a:p>
        </c:rich>
      </c:tx>
      <c:layout>
        <c:manualLayout>
          <c:xMode val="edge"/>
          <c:yMode val="edge"/>
          <c:x val="0.16619196607046632"/>
          <c:y val="1.445347786811201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488258274646362E-2"/>
          <c:y val="0.25148937683602562"/>
          <c:w val="0.97178815519347206"/>
          <c:h val="0.47384532218025599"/>
        </c:manualLayout>
      </c:layout>
      <c:pie3DChart>
        <c:varyColors val="1"/>
        <c:ser>
          <c:idx val="0"/>
          <c:order val="0"/>
          <c:tx>
            <c:strRef>
              <c:f>'Partida 05'!$D$61</c:f>
              <c:strCache>
                <c:ptCount val="1"/>
                <c:pt idx="0">
                  <c:v>Presupuesto Inicial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F49-44D0-9E79-C24178341E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F49-44D0-9E79-C24178341E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F49-44D0-9E79-C24178341E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F49-44D0-9E79-C24178341E9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F49-44D0-9E79-C24178341E9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F49-44D0-9E79-C24178341E9E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'Partida 05'!$C$62:$C$68</c:f>
              <c:strCache>
                <c:ptCount val="7"/>
                <c:pt idx="0">
                  <c:v>Gastos en Personal</c:v>
                </c:pt>
                <c:pt idx="1">
                  <c:v>Bienes y Servicios de Consumo</c:v>
                </c:pt>
                <c:pt idx="2">
                  <c:v>Transferencias Corrientes</c:v>
                </c:pt>
                <c:pt idx="3">
                  <c:v>Iniciativas de Inversión</c:v>
                </c:pt>
                <c:pt idx="4">
                  <c:v>Transferencias de Capital</c:v>
                </c:pt>
                <c:pt idx="5">
                  <c:v>Adquisición de Activos Financieros</c:v>
                </c:pt>
                <c:pt idx="6">
                  <c:v>Otros</c:v>
                </c:pt>
              </c:strCache>
            </c:strRef>
          </c:cat>
          <c:val>
            <c:numRef>
              <c:f>'Partida 05'!$D$62:$D$68</c:f>
              <c:numCache>
                <c:formatCode>#,##0</c:formatCode>
                <c:ptCount val="7"/>
                <c:pt idx="0">
                  <c:v>1439199493</c:v>
                </c:pt>
                <c:pt idx="1">
                  <c:v>263335813</c:v>
                </c:pt>
                <c:pt idx="2">
                  <c:v>326641252</c:v>
                </c:pt>
                <c:pt idx="3">
                  <c:v>873572616</c:v>
                </c:pt>
                <c:pt idx="4">
                  <c:v>637496452</c:v>
                </c:pt>
                <c:pt idx="5">
                  <c:v>138107040</c:v>
                </c:pt>
                <c:pt idx="6">
                  <c:v>68972901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F49-44D0-9E79-C24178341E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404304355285277E-2"/>
          <c:y val="0.81670689770305749"/>
          <c:w val="0.97600337209504462"/>
          <c:h val="0.166631170630302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CL" sz="1050"/>
              <a:t>% de Ejecución Mensual 2019 - 2020 - 2021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Gores!$C$85</c:f>
              <c:strCache>
                <c:ptCount val="1"/>
                <c:pt idx="0">
                  <c:v>GASTOS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Gores!$D$85:$O$85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6.7076448439614411E-2</c:v>
                </c:pt>
                <c:pt idx="2">
                  <c:v>7.6444015922472769E-2</c:v>
                </c:pt>
                <c:pt idx="3">
                  <c:v>7.7243355575847189E-2</c:v>
                </c:pt>
                <c:pt idx="4">
                  <c:v>9.5434391578386402E-2</c:v>
                </c:pt>
                <c:pt idx="5">
                  <c:v>0.11035649017386326</c:v>
                </c:pt>
                <c:pt idx="6">
                  <c:v>5.9623182596562317E-2</c:v>
                </c:pt>
                <c:pt idx="7">
                  <c:v>8.0715679271625734E-2</c:v>
                </c:pt>
                <c:pt idx="8">
                  <c:v>0.11071268843205188</c:v>
                </c:pt>
                <c:pt idx="9">
                  <c:v>7.7663538504823534E-2</c:v>
                </c:pt>
                <c:pt idx="10">
                  <c:v>9.5228212534220313E-2</c:v>
                </c:pt>
                <c:pt idx="11">
                  <c:v>0.13543867142762447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9B-43D6-B8DA-70FD5326B4FC}"/>
            </c:ext>
          </c:extLst>
        </c:ser>
        <c:ser>
          <c:idx val="1"/>
          <c:order val="1"/>
          <c:tx>
            <c:strRef>
              <c:f>Gores!$C$84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Gores!$D$84:$O$84</c:f>
              <c:numCache>
                <c:formatCode>0.0%</c:formatCode>
                <c:ptCount val="12"/>
                <c:pt idx="0">
                  <c:v>3.9525967449066036E-2</c:v>
                </c:pt>
                <c:pt idx="1">
                  <c:v>5.2436877715962935E-2</c:v>
                </c:pt>
                <c:pt idx="2">
                  <c:v>6.9974066705345561E-2</c:v>
                </c:pt>
                <c:pt idx="3">
                  <c:v>6.1812470318986422E-2</c:v>
                </c:pt>
                <c:pt idx="4">
                  <c:v>6.7649914743628817E-2</c:v>
                </c:pt>
                <c:pt idx="5">
                  <c:v>8.2059082722096124E-2</c:v>
                </c:pt>
                <c:pt idx="6">
                  <c:v>5.1663672794692549E-2</c:v>
                </c:pt>
                <c:pt idx="7">
                  <c:v>7.3498327818526693E-2</c:v>
                </c:pt>
                <c:pt idx="8">
                  <c:v>6.477384428812695E-2</c:v>
                </c:pt>
                <c:pt idx="9">
                  <c:v>8.0760633358653869E-2</c:v>
                </c:pt>
                <c:pt idx="10">
                  <c:v>9.4789292356524127E-2</c:v>
                </c:pt>
                <c:pt idx="11">
                  <c:v>0.1709448922315159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9B-43D6-B8DA-70FD5326B4FC}"/>
            </c:ext>
          </c:extLst>
        </c:ser>
        <c:ser>
          <c:idx val="0"/>
          <c:order val="2"/>
          <c:tx>
            <c:strRef>
              <c:f>Gores!$C$83</c:f>
              <c:strCache>
                <c:ptCount val="1"/>
                <c:pt idx="0">
                  <c:v>GASTOS 2021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8.3265438854756967E-3"/>
                  <c:y val="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9B-43D6-B8DA-70FD5326B4FC}"/>
                </c:ext>
              </c:extLst>
            </c:dLbl>
            <c:dLbl>
              <c:idx val="1"/>
              <c:layout>
                <c:manualLayout>
                  <c:x val="8.326543885475710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9B-43D6-B8DA-70FD5326B4FC}"/>
                </c:ext>
              </c:extLst>
            </c:dLbl>
            <c:dLbl>
              <c:idx val="2"/>
              <c:layout>
                <c:manualLayout>
                  <c:x val="1.1102058513967589E-2"/>
                  <c:y val="-8.67616933645615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9B-43D6-B8DA-70FD5326B4FC}"/>
                </c:ext>
              </c:extLst>
            </c:dLbl>
            <c:dLbl>
              <c:idx val="3"/>
              <c:layout>
                <c:manualLayout>
                  <c:x val="8.32654388547565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9B-43D6-B8DA-70FD5326B4FC}"/>
                </c:ext>
              </c:extLst>
            </c:dLbl>
            <c:dLbl>
              <c:idx val="4"/>
              <c:layout>
                <c:manualLayout>
                  <c:x val="1.110205851396761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69B-43D6-B8DA-70FD5326B4FC}"/>
                </c:ext>
              </c:extLst>
            </c:dLbl>
            <c:dLbl>
              <c:idx val="5"/>
              <c:layout>
                <c:manualLayout>
                  <c:x val="1.11020585139675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9B-43D6-B8DA-70FD5326B4FC}"/>
                </c:ext>
              </c:extLst>
            </c:dLbl>
            <c:dLbl>
              <c:idx val="6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69B-43D6-B8DA-70FD5326B4FC}"/>
                </c:ext>
              </c:extLst>
            </c:dLbl>
            <c:dLbl>
              <c:idx val="7"/>
              <c:layout>
                <c:manualLayout>
                  <c:x val="8.3265438854757106E-3"/>
                  <c:y val="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9B-43D6-B8DA-70FD5326B4FC}"/>
                </c:ext>
              </c:extLst>
            </c:dLbl>
            <c:dLbl>
              <c:idx val="8"/>
              <c:layout>
                <c:manualLayout>
                  <c:x val="1.3877573142459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69B-43D6-B8DA-70FD5326B4FC}"/>
                </c:ext>
              </c:extLst>
            </c:dLbl>
            <c:dLbl>
              <c:idx val="9"/>
              <c:layout>
                <c:manualLayout>
                  <c:x val="5.551029256983806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69B-43D6-B8DA-70FD5326B4FC}"/>
                </c:ext>
              </c:extLst>
            </c:dLbl>
            <c:dLbl>
              <c:idx val="10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69B-43D6-B8DA-70FD5326B4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Gores!$D$83:$O$83</c:f>
              <c:numCache>
                <c:formatCode>0.0%</c:formatCode>
                <c:ptCount val="12"/>
                <c:pt idx="0">
                  <c:v>2.7416861986434199E-2</c:v>
                </c:pt>
                <c:pt idx="1">
                  <c:v>8.5350085724585509E-2</c:v>
                </c:pt>
                <c:pt idx="2">
                  <c:v>6.245531930906819E-2</c:v>
                </c:pt>
                <c:pt idx="3">
                  <c:v>7.9715065801218399E-2</c:v>
                </c:pt>
                <c:pt idx="4">
                  <c:v>5.8003188754812827E-2</c:v>
                </c:pt>
                <c:pt idx="5">
                  <c:v>6.8911360272060893E-2</c:v>
                </c:pt>
                <c:pt idx="6">
                  <c:v>6.2772260273926891E-2</c:v>
                </c:pt>
                <c:pt idx="7">
                  <c:v>5.6826665605750025E-2</c:v>
                </c:pt>
                <c:pt idx="8">
                  <c:v>7.0861956781515023E-2</c:v>
                </c:pt>
                <c:pt idx="9">
                  <c:v>5.7972310509659272E-2</c:v>
                </c:pt>
                <c:pt idx="10">
                  <c:v>7.9326522792558224E-2</c:v>
                </c:pt>
                <c:pt idx="11">
                  <c:v>0.22522794601287299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69B-43D6-B8DA-70FD5326B4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09987456"/>
        <c:axId val="209988992"/>
      </c:barChart>
      <c:catAx>
        <c:axId val="20998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09988992"/>
        <c:crosses val="autoZero"/>
        <c:auto val="0"/>
        <c:lblAlgn val="ctr"/>
        <c:lblOffset val="100"/>
        <c:noMultiLvlLbl val="0"/>
      </c:catAx>
      <c:valAx>
        <c:axId val="20998899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099874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Distribución Presupuesto Inicial por Capítulo</a:t>
            </a:r>
          </a:p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800" b="1" i="0" baseline="0" dirty="0">
                <a:effectLst/>
              </a:rPr>
              <a:t>(en millones de $)</a:t>
            </a:r>
            <a:endParaRPr lang="es-CL" sz="800" dirty="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'Partida 05'!$J$61</c:f>
              <c:strCache>
                <c:ptCount val="1"/>
                <c:pt idx="0">
                  <c:v>Presupuesto Inicial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'Partida 05'!$I$62:$I$72</c:f>
              <c:strCache>
                <c:ptCount val="11"/>
                <c:pt idx="0">
                  <c:v>Serv. Gob. Interior</c:v>
                </c:pt>
                <c:pt idx="1">
                  <c:v>ONEMI</c:v>
                </c:pt>
                <c:pt idx="2">
                  <c:v>SUBDERE</c:v>
                </c:pt>
                <c:pt idx="3">
                  <c:v>ANI</c:v>
                </c:pt>
                <c:pt idx="4">
                  <c:v>Subs. Prevención del Delito</c:v>
                </c:pt>
                <c:pt idx="5">
                  <c:v>SENDA</c:v>
                </c:pt>
                <c:pt idx="6">
                  <c:v>Subs. del Interior</c:v>
                </c:pt>
                <c:pt idx="7">
                  <c:v>Carabineros</c:v>
                </c:pt>
                <c:pt idx="8">
                  <c:v>HOSCAR</c:v>
                </c:pt>
                <c:pt idx="9">
                  <c:v>PDI</c:v>
                </c:pt>
                <c:pt idx="10">
                  <c:v>GORES</c:v>
                </c:pt>
              </c:strCache>
            </c:strRef>
          </c:cat>
          <c:val>
            <c:numRef>
              <c:f>'Partida 05'!$J$62:$J$72</c:f>
              <c:numCache>
                <c:formatCode>#,##0</c:formatCode>
                <c:ptCount val="11"/>
                <c:pt idx="0">
                  <c:v>73367156000</c:v>
                </c:pt>
                <c:pt idx="1">
                  <c:v>15642940000</c:v>
                </c:pt>
                <c:pt idx="2">
                  <c:v>699733127000</c:v>
                </c:pt>
                <c:pt idx="3">
                  <c:v>7890877000</c:v>
                </c:pt>
                <c:pt idx="4">
                  <c:v>45795013000</c:v>
                </c:pt>
                <c:pt idx="5">
                  <c:v>73793298000</c:v>
                </c:pt>
                <c:pt idx="6">
                  <c:v>100491154000</c:v>
                </c:pt>
                <c:pt idx="7">
                  <c:v>1221214788000</c:v>
                </c:pt>
                <c:pt idx="8">
                  <c:v>30690271000</c:v>
                </c:pt>
                <c:pt idx="9">
                  <c:v>369591607000</c:v>
                </c:pt>
                <c:pt idx="10">
                  <c:v>1278446244000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63-4DA0-BE67-F755B8832EE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7009280"/>
        <c:axId val="207020416"/>
      </c:barChart>
      <c:catAx>
        <c:axId val="20700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20416"/>
        <c:crosses val="autoZero"/>
        <c:auto val="1"/>
        <c:lblAlgn val="ctr"/>
        <c:lblOffset val="100"/>
        <c:noMultiLvlLbl val="0"/>
      </c:catAx>
      <c:valAx>
        <c:axId val="2070204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0700928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Mensual 2019- 2020 - 2021</a:t>
            </a:r>
            <a:endParaRPr lang="es-CL" sz="1200">
              <a:effectLst/>
            </a:endParaRPr>
          </a:p>
        </c:rich>
      </c:tx>
      <c:layout>
        <c:manualLayout>
          <c:xMode val="edge"/>
          <c:yMode val="edge"/>
          <c:x val="0.32193750000000004"/>
          <c:y val="3.95264488528537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'Partida 05'!$C$29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05'!$D$29:$O$29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6.8866152974273218E-2</c:v>
                </c:pt>
                <c:pt idx="2">
                  <c:v>9.7816879143194937E-2</c:v>
                </c:pt>
                <c:pt idx="3">
                  <c:v>7.3170836477018136E-2</c:v>
                </c:pt>
                <c:pt idx="4">
                  <c:v>8.1083012811088512E-2</c:v>
                </c:pt>
                <c:pt idx="5">
                  <c:v>8.6307891488960273E-2</c:v>
                </c:pt>
                <c:pt idx="6">
                  <c:v>7.2784979893448856E-2</c:v>
                </c:pt>
                <c:pt idx="7">
                  <c:v>7.7695749987199303E-2</c:v>
                </c:pt>
                <c:pt idx="8">
                  <c:v>8.7027859660061352E-2</c:v>
                </c:pt>
                <c:pt idx="9">
                  <c:v>8.8437702463749671E-2</c:v>
                </c:pt>
                <c:pt idx="10">
                  <c:v>8.4301818275213686E-2</c:v>
                </c:pt>
                <c:pt idx="11">
                  <c:v>0.13440596550012487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18-4CF9-98D5-731067B44D83}"/>
            </c:ext>
          </c:extLst>
        </c:ser>
        <c:ser>
          <c:idx val="0"/>
          <c:order val="1"/>
          <c:tx>
            <c:strRef>
              <c:f>'Partida 05'!$C$30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05'!$D$30:$O$30</c:f>
              <c:numCache>
                <c:formatCode>0.0%</c:formatCode>
                <c:ptCount val="12"/>
                <c:pt idx="0">
                  <c:v>6.3709680189503182E-2</c:v>
                </c:pt>
                <c:pt idx="1">
                  <c:v>5.9244172298822263E-2</c:v>
                </c:pt>
                <c:pt idx="2">
                  <c:v>8.7452600179805273E-2</c:v>
                </c:pt>
                <c:pt idx="3">
                  <c:v>8.5128923209441223E-2</c:v>
                </c:pt>
                <c:pt idx="4">
                  <c:v>9.6878825438348443E-2</c:v>
                </c:pt>
                <c:pt idx="5">
                  <c:v>8.518769970793795E-2</c:v>
                </c:pt>
                <c:pt idx="6">
                  <c:v>9.1813213369185173E-2</c:v>
                </c:pt>
                <c:pt idx="7">
                  <c:v>7.9025796040021051E-2</c:v>
                </c:pt>
                <c:pt idx="8">
                  <c:v>7.6403167185014817E-2</c:v>
                </c:pt>
                <c:pt idx="9">
                  <c:v>8.2932522547559909E-2</c:v>
                </c:pt>
                <c:pt idx="10">
                  <c:v>7.4454125717906106E-2</c:v>
                </c:pt>
                <c:pt idx="11">
                  <c:v>0.12242572588492372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18-4CF9-98D5-731067B44D83}"/>
            </c:ext>
          </c:extLst>
        </c:ser>
        <c:ser>
          <c:idx val="1"/>
          <c:order val="2"/>
          <c:tx>
            <c:strRef>
              <c:f>'Partida 05'!$C$31</c:f>
              <c:strCache>
                <c:ptCount val="1"/>
                <c:pt idx="0">
                  <c:v>% Ejecución Ppto. Vigente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18-4CF9-98D5-731067B44D83}"/>
                </c:ext>
              </c:extLst>
            </c:dLbl>
            <c:dLbl>
              <c:idx val="1"/>
              <c:layout>
                <c:manualLayout>
                  <c:x val="6.462035541195477E-3"/>
                  <c:y val="-6.669618433850550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18-4CF9-98D5-731067B44D83}"/>
                </c:ext>
              </c:extLst>
            </c:dLbl>
            <c:dLbl>
              <c:idx val="2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F18-4CF9-98D5-731067B44D83}"/>
                </c:ext>
              </c:extLst>
            </c:dLbl>
            <c:dLbl>
              <c:idx val="3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18-4CF9-98D5-731067B44D83}"/>
                </c:ext>
              </c:extLst>
            </c:dLbl>
            <c:dLbl>
              <c:idx val="4"/>
              <c:layout>
                <c:manualLayout>
                  <c:x val="8.616047388260635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F18-4CF9-98D5-731067B44D83}"/>
                </c:ext>
              </c:extLst>
            </c:dLbl>
            <c:dLbl>
              <c:idx val="5"/>
              <c:layout>
                <c:manualLayout>
                  <c:x val="4.173187271778820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18-4CF9-98D5-731067B44D83}"/>
                </c:ext>
              </c:extLst>
            </c:dLbl>
            <c:dLbl>
              <c:idx val="6"/>
              <c:layout>
                <c:manualLayout>
                  <c:x val="6.259780907668231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F18-4CF9-98D5-731067B44D83}"/>
                </c:ext>
              </c:extLst>
            </c:dLbl>
            <c:dLbl>
              <c:idx val="7"/>
              <c:layout>
                <c:manualLayout>
                  <c:x val="6.2597809076683081E-3"/>
                  <c:y val="-6.669618433850550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F18-4CF9-98D5-731067B44D83}"/>
                </c:ext>
              </c:extLst>
            </c:dLbl>
            <c:dLbl>
              <c:idx val="9"/>
              <c:layout>
                <c:manualLayout>
                  <c:x val="1.0432968179447054E-2"/>
                  <c:y val="-3.638015717373730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F18-4CF9-98D5-731067B44D83}"/>
                </c:ext>
              </c:extLst>
            </c:dLbl>
            <c:dLbl>
              <c:idx val="10"/>
              <c:layout>
                <c:manualLayout>
                  <c:x val="4.173187271778820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F18-4CF9-98D5-731067B44D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05'!$D$28:$O$28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05'!$D$31:$O$31</c:f>
              <c:numCache>
                <c:formatCode>0.0%</c:formatCode>
                <c:ptCount val="12"/>
                <c:pt idx="0">
                  <c:v>6.3622785033558837E-2</c:v>
                </c:pt>
                <c:pt idx="1">
                  <c:v>7.4777301704173821E-2</c:v>
                </c:pt>
                <c:pt idx="2">
                  <c:v>7.6169460920655269E-2</c:v>
                </c:pt>
                <c:pt idx="3">
                  <c:v>7.6520455049231093E-2</c:v>
                </c:pt>
                <c:pt idx="4">
                  <c:v>6.7302361916824829E-2</c:v>
                </c:pt>
                <c:pt idx="5">
                  <c:v>8.4954398603272099E-2</c:v>
                </c:pt>
                <c:pt idx="6">
                  <c:v>7.1674089514278963E-2</c:v>
                </c:pt>
                <c:pt idx="7">
                  <c:v>5.8859419153127396E-2</c:v>
                </c:pt>
                <c:pt idx="8">
                  <c:v>9.1869250626302801E-2</c:v>
                </c:pt>
                <c:pt idx="9">
                  <c:v>6.5080381157047257E-2</c:v>
                </c:pt>
                <c:pt idx="10">
                  <c:v>7.5673601236212543E-2</c:v>
                </c:pt>
                <c:pt idx="11">
                  <c:v>0.16322942818922856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F18-4CF9-98D5-731067B44D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5134464"/>
        <c:axId val="205169024"/>
      </c:barChart>
      <c:catAx>
        <c:axId val="20513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69024"/>
        <c:crosses val="autoZero"/>
        <c:auto val="1"/>
        <c:lblAlgn val="ctr"/>
        <c:lblOffset val="100"/>
        <c:noMultiLvlLbl val="0"/>
      </c:catAx>
      <c:valAx>
        <c:axId val="205169024"/>
        <c:scaling>
          <c:orientation val="minMax"/>
          <c:max val="0.1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34464"/>
        <c:crosses val="autoZero"/>
        <c:crossBetween val="between"/>
        <c:majorUnit val="4.0000000000000008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Acumulada  2019 - 2020 - 2021</a:t>
            </a:r>
            <a:endParaRPr lang="es-CL" sz="120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'Partida 05'!$C$23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05'!$D$23:$O$23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0.13013362025538205</c:v>
                </c:pt>
                <c:pt idx="2">
                  <c:v>0.22737184355080195</c:v>
                </c:pt>
                <c:pt idx="3">
                  <c:v>0.30053049199243098</c:v>
                </c:pt>
                <c:pt idx="4">
                  <c:v>0.3809045456943288</c:v>
                </c:pt>
                <c:pt idx="5">
                  <c:v>0.46512786602560585</c:v>
                </c:pt>
                <c:pt idx="6">
                  <c:v>0.531881957844905</c:v>
                </c:pt>
                <c:pt idx="7">
                  <c:v>0.60825957606018488</c:v>
                </c:pt>
                <c:pt idx="8">
                  <c:v>0.69020346235683694</c:v>
                </c:pt>
                <c:pt idx="9">
                  <c:v>0.77864116482058665</c:v>
                </c:pt>
                <c:pt idx="10">
                  <c:v>0.85708333424642025</c:v>
                </c:pt>
                <c:pt idx="11">
                  <c:v>0.97363506386670362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6A-465A-A8BD-9D92EC1BEB5C}"/>
            </c:ext>
          </c:extLst>
        </c:ser>
        <c:ser>
          <c:idx val="0"/>
          <c:order val="1"/>
          <c:tx>
            <c:strRef>
              <c:f>'Partida 05'!$C$24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05'!$D$24:$O$24</c:f>
              <c:numCache>
                <c:formatCode>0.0%</c:formatCode>
                <c:ptCount val="12"/>
                <c:pt idx="0">
                  <c:v>6.3709680189503182E-2</c:v>
                </c:pt>
                <c:pt idx="1">
                  <c:v>0.12040572949883624</c:v>
                </c:pt>
                <c:pt idx="2">
                  <c:v>0.20864983495778736</c:v>
                </c:pt>
                <c:pt idx="3">
                  <c:v>0.29461842451990083</c:v>
                </c:pt>
                <c:pt idx="4">
                  <c:v>0.39640037658604882</c:v>
                </c:pt>
                <c:pt idx="5">
                  <c:v>0.47319999113965738</c:v>
                </c:pt>
                <c:pt idx="6">
                  <c:v>0.55412135433073872</c:v>
                </c:pt>
                <c:pt idx="7">
                  <c:v>0.62636977229492707</c:v>
                </c:pt>
                <c:pt idx="8">
                  <c:v>0.71281777494419774</c:v>
                </c:pt>
                <c:pt idx="9">
                  <c:v>0.77786916724727373</c:v>
                </c:pt>
                <c:pt idx="10">
                  <c:v>0.85130526776625637</c:v>
                </c:pt>
                <c:pt idx="11">
                  <c:v>0.96213021713773828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6A-465A-A8BD-9D92EC1BEB5C}"/>
            </c:ext>
          </c:extLst>
        </c:ser>
        <c:ser>
          <c:idx val="1"/>
          <c:order val="2"/>
          <c:tx>
            <c:strRef>
              <c:f>'Partida 05'!$C$25</c:f>
              <c:strCache>
                <c:ptCount val="1"/>
                <c:pt idx="0">
                  <c:v>% Ejecución Ppto. Vigente 2021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9443460463651748E-2"/>
                  <c:y val="3.2619917850280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E6A-465A-A8BD-9D92EC1BEB5C}"/>
                </c:ext>
              </c:extLst>
            </c:dLbl>
            <c:dLbl>
              <c:idx val="1"/>
              <c:layout>
                <c:manualLayout>
                  <c:x val="0"/>
                  <c:y val="2.1768704373566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6A-465A-A8BD-9D92EC1BEB5C}"/>
                </c:ext>
              </c:extLst>
            </c:dLbl>
            <c:dLbl>
              <c:idx val="2"/>
              <c:layout>
                <c:manualLayout>
                  <c:x val="-1.3212217868432319E-2"/>
                  <c:y val="3.9909291351539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E6A-465A-A8BD-9D92EC1BEB5C}"/>
                </c:ext>
              </c:extLst>
            </c:dLbl>
            <c:dLbl>
              <c:idx val="3"/>
              <c:layout>
                <c:manualLayout>
                  <c:x val="-1.7616290491243091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E6A-465A-A8BD-9D92EC1BEB5C}"/>
                </c:ext>
              </c:extLst>
            </c:dLbl>
            <c:dLbl>
              <c:idx val="4"/>
              <c:layout>
                <c:manualLayout>
                  <c:x val="-1.9818326802648476E-2"/>
                  <c:y val="4.3537408747133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E6A-465A-A8BD-9D92EC1BEB5C}"/>
                </c:ext>
              </c:extLst>
            </c:dLbl>
            <c:dLbl>
              <c:idx val="5"/>
              <c:layout>
                <c:manualLayout>
                  <c:x val="-2.2020363114053865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E6A-465A-A8BD-9D92EC1BEB5C}"/>
                </c:ext>
              </c:extLst>
            </c:dLbl>
            <c:dLbl>
              <c:idx val="6"/>
              <c:layout>
                <c:manualLayout>
                  <c:x val="-3.7434617293891567E-2"/>
                  <c:y val="3.9909291351539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E6A-465A-A8BD-9D92EC1BEB5C}"/>
                </c:ext>
              </c:extLst>
            </c:dLbl>
            <c:dLbl>
              <c:idx val="7"/>
              <c:layout>
                <c:manualLayout>
                  <c:x val="-6.6061089342161677E-2"/>
                  <c:y val="-1.4512469582377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E6A-465A-A8BD-9D92EC1BEB5C}"/>
                </c:ext>
              </c:extLst>
            </c:dLbl>
            <c:dLbl>
              <c:idx val="8"/>
              <c:layout>
                <c:manualLayout>
                  <c:x val="-6.3859053030756202E-2"/>
                  <c:y val="-3.2653056560350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E6A-465A-A8BD-9D92EC1BEB5C}"/>
                </c:ext>
              </c:extLst>
            </c:dLbl>
            <c:dLbl>
              <c:idx val="9"/>
              <c:layout>
                <c:manualLayout>
                  <c:x val="-5.5050907785134662E-2"/>
                  <c:y val="-1.8140586977972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E6A-465A-A8BD-9D92EC1BEB5C}"/>
                </c:ext>
              </c:extLst>
            </c:dLbl>
            <c:dLbl>
              <c:idx val="10"/>
              <c:layout>
                <c:manualLayout>
                  <c:x val="-6.1657016719350984E-2"/>
                  <c:y val="-7.2562347911889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E6A-465A-A8BD-9D92EC1BEB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05'!$D$22:$O$22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05'!$D$25:$O$25</c:f>
              <c:numCache>
                <c:formatCode>0.0%</c:formatCode>
                <c:ptCount val="12"/>
                <c:pt idx="0">
                  <c:v>6.3622785033558837E-2</c:v>
                </c:pt>
                <c:pt idx="1">
                  <c:v>0.13896817705921116</c:v>
                </c:pt>
                <c:pt idx="2">
                  <c:v>0.21452978980909504</c:v>
                </c:pt>
                <c:pt idx="3">
                  <c:v>0.29013708826368817</c:v>
                </c:pt>
                <c:pt idx="4">
                  <c:v>0.35609204786163218</c:v>
                </c:pt>
                <c:pt idx="5">
                  <c:v>0.43410989317534282</c:v>
                </c:pt>
                <c:pt idx="6">
                  <c:v>0.5049625082800473</c:v>
                </c:pt>
                <c:pt idx="7">
                  <c:v>0.58924242395454929</c:v>
                </c:pt>
                <c:pt idx="8">
                  <c:v>0.65951587766029085</c:v>
                </c:pt>
                <c:pt idx="9">
                  <c:v>0.7238038022213853</c:v>
                </c:pt>
                <c:pt idx="10">
                  <c:v>0.79854175917846026</c:v>
                </c:pt>
                <c:pt idx="11">
                  <c:v>0.95073518580256589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7E6A-465A-A8BD-9D92EC1BEB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064448"/>
        <c:axId val="207066240"/>
      </c:lineChart>
      <c:catAx>
        <c:axId val="20706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0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6240"/>
        <c:crosses val="autoZero"/>
        <c:auto val="1"/>
        <c:lblAlgn val="ctr"/>
        <c:lblOffset val="100"/>
        <c:noMultiLvlLbl val="0"/>
      </c:catAx>
      <c:valAx>
        <c:axId val="2070662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44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819097341968788E-2"/>
          <c:y val="0.86122365258290534"/>
          <c:w val="0.94575552299316035"/>
          <c:h val="0.117007643043527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+mn-lt"/>
                <a:ea typeface="Calibri"/>
                <a:cs typeface="Calibri"/>
              </a:defRPr>
            </a:pPr>
            <a:r>
              <a:rPr lang="es-CL" sz="1050" b="1">
                <a:latin typeface="+mn-lt"/>
              </a:rPr>
              <a:t>% de Ejecución Mensual 2019 - 2020 - 2021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Gores!$C$136</c:f>
              <c:strCache>
                <c:ptCount val="1"/>
                <c:pt idx="0">
                  <c:v>GASTO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Gores!$D$136:$O$136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6.6936288070986644E-2</c:v>
                </c:pt>
                <c:pt idx="2">
                  <c:v>7.777861854617886E-2</c:v>
                </c:pt>
                <c:pt idx="3">
                  <c:v>7.6746270168324471E-2</c:v>
                </c:pt>
                <c:pt idx="4">
                  <c:v>9.3845357057652373E-2</c:v>
                </c:pt>
                <c:pt idx="5">
                  <c:v>0.10980529621002257</c:v>
                </c:pt>
                <c:pt idx="6">
                  <c:v>6.0222968833573476E-2</c:v>
                </c:pt>
                <c:pt idx="7">
                  <c:v>7.9566061981051067E-2</c:v>
                </c:pt>
                <c:pt idx="8">
                  <c:v>0.1097925578332254</c:v>
                </c:pt>
                <c:pt idx="9">
                  <c:v>7.7939726040021223E-2</c:v>
                </c:pt>
                <c:pt idx="10">
                  <c:v>9.3904210931420748E-2</c:v>
                </c:pt>
                <c:pt idx="11">
                  <c:v>0.13553961167405226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68-487F-9758-B65C9BEC5982}"/>
            </c:ext>
          </c:extLst>
        </c:ser>
        <c:ser>
          <c:idx val="1"/>
          <c:order val="1"/>
          <c:tx>
            <c:strRef>
              <c:f>Gores!$C$135</c:f>
              <c:strCache>
                <c:ptCount val="1"/>
                <c:pt idx="0">
                  <c:v>GASTO 2020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Gores!$D$135:$O$135</c:f>
              <c:numCache>
                <c:formatCode>0.0%</c:formatCode>
                <c:ptCount val="12"/>
                <c:pt idx="0">
                  <c:v>4.0940043434951792E-2</c:v>
                </c:pt>
                <c:pt idx="1">
                  <c:v>5.3161973127713147E-2</c:v>
                </c:pt>
                <c:pt idx="2">
                  <c:v>7.1835602236083901E-2</c:v>
                </c:pt>
                <c:pt idx="3">
                  <c:v>6.2261506799505574E-2</c:v>
                </c:pt>
                <c:pt idx="4">
                  <c:v>6.7474466678398154E-2</c:v>
                </c:pt>
                <c:pt idx="5">
                  <c:v>8.29165950297652E-2</c:v>
                </c:pt>
                <c:pt idx="6">
                  <c:v>5.2519793137565308E-2</c:v>
                </c:pt>
                <c:pt idx="7">
                  <c:v>7.310027062726375E-2</c:v>
                </c:pt>
                <c:pt idx="8">
                  <c:v>6.6858959472708798E-2</c:v>
                </c:pt>
                <c:pt idx="9">
                  <c:v>7.9737804917091176E-2</c:v>
                </c:pt>
                <c:pt idx="10">
                  <c:v>9.3351017868910147E-2</c:v>
                </c:pt>
                <c:pt idx="11">
                  <c:v>0.16769369383540089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68-487F-9758-B65C9BEC5982}"/>
            </c:ext>
          </c:extLst>
        </c:ser>
        <c:ser>
          <c:idx val="0"/>
          <c:order val="2"/>
          <c:tx>
            <c:strRef>
              <c:f>Gores!$C$134</c:f>
              <c:strCache>
                <c:ptCount val="1"/>
                <c:pt idx="0">
                  <c:v>GASTO 2021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5.5511314125724293E-3"/>
                  <c:y val="-8.4361660701343169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868-487F-9758-B65C9BEC5982}"/>
                </c:ext>
              </c:extLst>
            </c:dLbl>
            <c:dLbl>
              <c:idx val="1"/>
              <c:layout>
                <c:manualLayout>
                  <c:x val="1.1102058513967639E-2"/>
                  <c:y val="9.2600700933273463E-4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868-487F-9758-B65C9BEC5982}"/>
                </c:ext>
              </c:extLst>
            </c:dLbl>
            <c:dLbl>
              <c:idx val="2"/>
              <c:layout>
                <c:manualLayout>
                  <c:x val="1.3988342257451433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868-487F-9758-B65C9BEC5982}"/>
                </c:ext>
              </c:extLst>
            </c:dLbl>
            <c:dLbl>
              <c:idx val="3"/>
              <c:layout>
                <c:manualLayout>
                  <c:x val="8.4003369967824877E-3"/>
                  <c:y val="9.465021342877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868-487F-9758-B65C9BEC5982}"/>
                </c:ext>
              </c:extLst>
            </c:dLbl>
            <c:dLbl>
              <c:idx val="4"/>
              <c:layout>
                <c:manualLayout>
                  <c:x val="1.1102047188606284E-2"/>
                  <c:y val="5.3499728905391768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868-487F-9758-B65C9BEC5982}"/>
                </c:ext>
              </c:extLst>
            </c:dLbl>
            <c:dLbl>
              <c:idx val="5"/>
              <c:layout>
                <c:manualLayout>
                  <c:x val="1.1102047188606284E-2"/>
                  <c:y val="-8.5390143335451162E-3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868-487F-9758-B65C9BEC5982}"/>
                </c:ext>
              </c:extLst>
            </c:dLbl>
            <c:dLbl>
              <c:idx val="6"/>
              <c:layout>
                <c:manualLayout>
                  <c:x val="8.2157521197610828E-3"/>
                  <c:y val="-1.7901187413012255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868-487F-9758-B65C9BEC5982}"/>
                </c:ext>
              </c:extLst>
            </c:dLbl>
            <c:dLbl>
              <c:idx val="7"/>
              <c:layout>
                <c:manualLayout>
                  <c:x val="8.3265438854757106E-3"/>
                  <c:y val="-4.2181202989307137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868-487F-9758-B65C9BEC5982}"/>
                </c:ext>
              </c:extLst>
            </c:dLbl>
            <c:dLbl>
              <c:idx val="8"/>
              <c:layout>
                <c:manualLayout>
                  <c:x val="1.1249758217531021E-2"/>
                  <c:y val="-2.2736546347861892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868-487F-9758-B65C9BEC5982}"/>
                </c:ext>
              </c:extLst>
            </c:dLbl>
            <c:dLbl>
              <c:idx val="9"/>
              <c:layout>
                <c:manualLayout>
                  <c:x val="5.5511314125724293E-3"/>
                  <c:y val="-4.73251067143901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868-487F-9758-B65C9BEC5982}"/>
                </c:ext>
              </c:extLst>
            </c:dLbl>
            <c:dLbl>
              <c:idx val="10"/>
              <c:layout>
                <c:manualLayout>
                  <c:x val="5.5511314125724293E-3"/>
                  <c:y val="1.1008117932675421E-2"/>
                </c:manualLayout>
              </c:layout>
              <c:spPr/>
              <c:txPr>
                <a:bodyPr rot="0" vert="horz"/>
                <a:lstStyle/>
                <a:p>
                  <a:pPr>
                    <a:defRPr sz="6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868-487F-9758-B65C9BEC5982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600" b="1" i="0" u="none" strike="noStrike" baseline="0">
                    <a:solidFill>
                      <a:schemeClr val="accent2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Gores!$D$134:$O$134</c:f>
              <c:numCache>
                <c:formatCode>0.0%</c:formatCode>
                <c:ptCount val="12"/>
                <c:pt idx="0">
                  <c:v>2.9499665008240503E-2</c:v>
                </c:pt>
                <c:pt idx="1">
                  <c:v>8.5550270595772526E-2</c:v>
                </c:pt>
                <c:pt idx="2">
                  <c:v>6.4941764603004631E-2</c:v>
                </c:pt>
                <c:pt idx="3">
                  <c:v>7.9182498450008451E-2</c:v>
                </c:pt>
                <c:pt idx="4">
                  <c:v>5.8598337951168693E-2</c:v>
                </c:pt>
                <c:pt idx="5">
                  <c:v>7.0711575195238754E-2</c:v>
                </c:pt>
                <c:pt idx="6">
                  <c:v>6.3023148221114156E-2</c:v>
                </c:pt>
                <c:pt idx="7">
                  <c:v>5.7495799054997979E-2</c:v>
                </c:pt>
                <c:pt idx="8">
                  <c:v>7.2791525957275671E-2</c:v>
                </c:pt>
                <c:pt idx="9">
                  <c:v>5.8770663795749793E-2</c:v>
                </c:pt>
                <c:pt idx="10">
                  <c:v>7.8978663898691973E-2</c:v>
                </c:pt>
                <c:pt idx="11">
                  <c:v>0.21915691859097219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868-487F-9758-B65C9BEC59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10598528"/>
        <c:axId val="210616704"/>
      </c:barChart>
      <c:catAx>
        <c:axId val="21059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10616704"/>
        <c:crosses val="autoZero"/>
        <c:auto val="0"/>
        <c:lblAlgn val="ctr"/>
        <c:lblOffset val="100"/>
        <c:noMultiLvlLbl val="0"/>
      </c:catAx>
      <c:valAx>
        <c:axId val="21061670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105985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0043716371504573E-2"/>
          <c:y val="0.16005351090806447"/>
          <c:w val="0.87715770627754874"/>
          <c:h val="0.58293315049197614"/>
        </c:manualLayout>
      </c:layout>
      <c:lineChart>
        <c:grouping val="standard"/>
        <c:varyColors val="0"/>
        <c:ser>
          <c:idx val="2"/>
          <c:order val="0"/>
          <c:tx>
            <c:strRef>
              <c:f>Gores!$C$132</c:f>
              <c:strCache>
                <c:ptCount val="1"/>
                <c:pt idx="0">
                  <c:v>GASTO 2019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Gores!$D$132:$O$132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0.11492254785857535</c:v>
                </c:pt>
                <c:pt idx="2">
                  <c:v>0.19142710310663055</c:v>
                </c:pt>
                <c:pt idx="3">
                  <c:v>0.26865307341799122</c:v>
                </c:pt>
                <c:pt idx="4">
                  <c:v>0.35547028092279531</c:v>
                </c:pt>
                <c:pt idx="5">
                  <c:v>0.45364994983898299</c:v>
                </c:pt>
                <c:pt idx="6">
                  <c:v>0.51376134909678761</c:v>
                </c:pt>
                <c:pt idx="7">
                  <c:v>0.57458564322357975</c:v>
                </c:pt>
                <c:pt idx="8">
                  <c:v>0.68544180948346001</c:v>
                </c:pt>
                <c:pt idx="9">
                  <c:v>0.76336132403040946</c:v>
                </c:pt>
                <c:pt idx="10">
                  <c:v>0.84824526758098884</c:v>
                </c:pt>
                <c:pt idx="11">
                  <c:v>0.98743718284025228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E99-42E2-8364-C92CD4DF357D}"/>
            </c:ext>
          </c:extLst>
        </c:ser>
        <c:ser>
          <c:idx val="1"/>
          <c:order val="1"/>
          <c:tx>
            <c:strRef>
              <c:f>Gores!$C$131</c:f>
              <c:strCache>
                <c:ptCount val="1"/>
                <c:pt idx="0">
                  <c:v>GASTO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Gores!$D$131:$O$131</c:f>
              <c:numCache>
                <c:formatCode>0.0%</c:formatCode>
                <c:ptCount val="12"/>
                <c:pt idx="0">
                  <c:v>4.0940043434951792E-2</c:v>
                </c:pt>
                <c:pt idx="1">
                  <c:v>8.9800406455615364E-2</c:v>
                </c:pt>
                <c:pt idx="2">
                  <c:v>0.16230411962148097</c:v>
                </c:pt>
                <c:pt idx="3">
                  <c:v>0.22728968141666009</c:v>
                </c:pt>
                <c:pt idx="4">
                  <c:v>0.3032809298445282</c:v>
                </c:pt>
                <c:pt idx="5">
                  <c:v>0.38515381288069817</c:v>
                </c:pt>
                <c:pt idx="6">
                  <c:v>0.43722841744897983</c:v>
                </c:pt>
                <c:pt idx="7">
                  <c:v>0.51335465035083916</c:v>
                </c:pt>
                <c:pt idx="8">
                  <c:v>0.60060148271701708</c:v>
                </c:pt>
                <c:pt idx="9">
                  <c:v>0.67768851345815162</c:v>
                </c:pt>
                <c:pt idx="10">
                  <c:v>0.77100217387042935</c:v>
                </c:pt>
                <c:pt idx="11">
                  <c:v>0.93321592842771783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E99-42E2-8364-C92CD4DF357D}"/>
            </c:ext>
          </c:extLst>
        </c:ser>
        <c:ser>
          <c:idx val="0"/>
          <c:order val="2"/>
          <c:tx>
            <c:strRef>
              <c:f>Gores!$C$130</c:f>
              <c:strCache>
                <c:ptCount val="1"/>
                <c:pt idx="0">
                  <c:v>GASTO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10635842603845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99-42E2-8364-C92CD4DF357D}"/>
                </c:ext>
              </c:extLst>
            </c:dLbl>
            <c:dLbl>
              <c:idx val="1"/>
              <c:layout>
                <c:manualLayout>
                  <c:x val="-3.5531792130192301E-2"/>
                  <c:y val="2.3662553357194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99-42E2-8364-C92CD4DF357D}"/>
                </c:ext>
              </c:extLst>
            </c:dLbl>
            <c:dLbl>
              <c:idx val="2"/>
              <c:layout>
                <c:manualLayout>
                  <c:x val="-3.0065362571701153E-2"/>
                  <c:y val="1.893004268575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E99-42E2-8364-C92CD4DF357D}"/>
                </c:ext>
              </c:extLst>
            </c:dLbl>
            <c:dLbl>
              <c:idx val="3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E99-42E2-8364-C92CD4DF357D}"/>
                </c:ext>
              </c:extLst>
            </c:dLbl>
            <c:dLbl>
              <c:idx val="4"/>
              <c:layout>
                <c:manualLayout>
                  <c:x val="-1.9132503454718917E-2"/>
                  <c:y val="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E99-42E2-8364-C92CD4DF357D}"/>
                </c:ext>
              </c:extLst>
            </c:dLbl>
            <c:dLbl>
              <c:idx val="5"/>
              <c:layout>
                <c:manualLayout>
                  <c:x val="-2.4598933013210037E-2"/>
                  <c:y val="3.3127574700072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E99-42E2-8364-C92CD4DF357D}"/>
                </c:ext>
              </c:extLst>
            </c:dLbl>
            <c:dLbl>
              <c:idx val="6"/>
              <c:layout>
                <c:manualLayout>
                  <c:x val="-3.8265006909437835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E99-42E2-8364-C92CD4DF357D}"/>
                </c:ext>
              </c:extLst>
            </c:dLbl>
            <c:dLbl>
              <c:idx val="7"/>
              <c:layout>
                <c:manualLayout>
                  <c:x val="-3.0065362571701153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E99-42E2-8364-C92CD4DF357D}"/>
                </c:ext>
              </c:extLst>
            </c:dLbl>
            <c:dLbl>
              <c:idx val="8"/>
              <c:layout>
                <c:manualLayout>
                  <c:x val="-3.2798577350946712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E99-42E2-8364-C92CD4DF357D}"/>
                </c:ext>
              </c:extLst>
            </c:dLbl>
            <c:dLbl>
              <c:idx val="9"/>
              <c:layout>
                <c:manualLayout>
                  <c:x val="-3.2798577350946816E-2"/>
                  <c:y val="-9.465021342877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E99-42E2-8364-C92CD4DF357D}"/>
                </c:ext>
              </c:extLst>
            </c:dLbl>
            <c:dLbl>
              <c:idx val="10"/>
              <c:layout>
                <c:manualLayout>
                  <c:x val="-2.4598933013210138E-2"/>
                  <c:y val="2.83950640286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E99-42E2-8364-C92CD4DF35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Gores!$D$130:$O$130</c:f>
              <c:numCache>
                <c:formatCode>0.0%</c:formatCode>
                <c:ptCount val="12"/>
                <c:pt idx="0">
                  <c:v>2.9499665008240503E-2</c:v>
                </c:pt>
                <c:pt idx="1">
                  <c:v>0.1151421994867096</c:v>
                </c:pt>
                <c:pt idx="2">
                  <c:v>0.17847830721562527</c:v>
                </c:pt>
                <c:pt idx="3">
                  <c:v>0.2516255040206703</c:v>
                </c:pt>
                <c:pt idx="4">
                  <c:v>0.30501696187963201</c:v>
                </c:pt>
                <c:pt idx="5">
                  <c:v>0.37147106778448058</c:v>
                </c:pt>
                <c:pt idx="6">
                  <c:v>0.43404123353804985</c:v>
                </c:pt>
                <c:pt idx="7">
                  <c:v>0.49031599562692135</c:v>
                </c:pt>
                <c:pt idx="8">
                  <c:v>0.56303062043708552</c:v>
                </c:pt>
                <c:pt idx="9">
                  <c:v>0.62070026380703969</c:v>
                </c:pt>
                <c:pt idx="10">
                  <c:v>0.69889572008227174</c:v>
                </c:pt>
                <c:pt idx="11">
                  <c:v>0.92428557931262434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8E99-42E2-8364-C92CD4DF35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502784"/>
        <c:axId val="210504320"/>
      </c:lineChart>
      <c:catAx>
        <c:axId val="21050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4320"/>
        <c:crosses val="autoZero"/>
        <c:auto val="1"/>
        <c:lblAlgn val="ctr"/>
        <c:lblOffset val="100"/>
        <c:tickLblSkip val="1"/>
        <c:noMultiLvlLbl val="0"/>
      </c:catAx>
      <c:valAx>
        <c:axId val="21050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4223042808385"/>
          <c:y val="0.8984429294613695"/>
          <c:w val="0.58555446490003427"/>
          <c:h val="6.8429495838558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Gores!$C$28</c:f>
              <c:strCache>
                <c:ptCount val="1"/>
                <c:pt idx="0">
                  <c:v>GASTOS 2019</c:v>
                </c:pt>
              </c:strCache>
            </c:strRef>
          </c:tx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Gores!$D$28:$O$28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0.12635620371391218</c:v>
                </c:pt>
                <c:pt idx="2">
                  <c:v>0.22137796204477622</c:v>
                </c:pt>
                <c:pt idx="3">
                  <c:v>0.29014260935169678</c:v>
                </c:pt>
                <c:pt idx="4">
                  <c:v>0.35943605578744536</c:v>
                </c:pt>
                <c:pt idx="5">
                  <c:v>0.45964686590890302</c:v>
                </c:pt>
                <c:pt idx="6">
                  <c:v>0.52590905029120671</c:v>
                </c:pt>
                <c:pt idx="7">
                  <c:v>0.56865317179789465</c:v>
                </c:pt>
                <c:pt idx="8">
                  <c:v>0.66342435778080411</c:v>
                </c:pt>
                <c:pt idx="9">
                  <c:v>0.74522937270098299</c:v>
                </c:pt>
                <c:pt idx="10">
                  <c:v>0.81774144157200312</c:v>
                </c:pt>
                <c:pt idx="11">
                  <c:v>0.95335577766541491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D2-4D5A-BB4F-E9FBA2DBFEB0}"/>
            </c:ext>
          </c:extLst>
        </c:ser>
        <c:ser>
          <c:idx val="0"/>
          <c:order val="1"/>
          <c:tx>
            <c:strRef>
              <c:f>Gores!$C$27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Gores!$D$27:$O$27</c:f>
              <c:numCache>
                <c:formatCode>0.0%</c:formatCode>
                <c:ptCount val="12"/>
                <c:pt idx="0">
                  <c:v>6.2120294910711367E-2</c:v>
                </c:pt>
                <c:pt idx="1">
                  <c:v>0.1259861050015047</c:v>
                </c:pt>
                <c:pt idx="2">
                  <c:v>0.22801455627122277</c:v>
                </c:pt>
                <c:pt idx="3">
                  <c:v>0.29606790789520798</c:v>
                </c:pt>
                <c:pt idx="4">
                  <c:v>0.3669273238514692</c:v>
                </c:pt>
                <c:pt idx="5">
                  <c:v>0.46333263618936871</c:v>
                </c:pt>
                <c:pt idx="6">
                  <c:v>0.52933582559778458</c:v>
                </c:pt>
                <c:pt idx="7">
                  <c:v>0.59621275280107355</c:v>
                </c:pt>
                <c:pt idx="8">
                  <c:v>0.69286487920366135</c:v>
                </c:pt>
                <c:pt idx="9">
                  <c:v>0.73062751045427721</c:v>
                </c:pt>
                <c:pt idx="10">
                  <c:v>0.80266282241418629</c:v>
                </c:pt>
                <c:pt idx="11">
                  <c:v>0.87288969344605727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CD2-4D5A-BB4F-E9FBA2DBFEB0}"/>
            </c:ext>
          </c:extLst>
        </c:ser>
        <c:ser>
          <c:idx val="1"/>
          <c:order val="2"/>
          <c:tx>
            <c:strRef>
              <c:f>Gores!$C$26</c:f>
              <c:strCache>
                <c:ptCount val="1"/>
                <c:pt idx="0">
                  <c:v>GASTOS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D2-4D5A-BB4F-E9FBA2DBFEB0}"/>
                </c:ext>
              </c:extLst>
            </c:dLbl>
            <c:dLbl>
              <c:idx val="1"/>
              <c:layout>
                <c:manualLayout>
                  <c:x val="-1.6399288675473408E-2"/>
                  <c:y val="1.4197532014316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D2-4D5A-BB4F-E9FBA2DBFEB0}"/>
                </c:ext>
              </c:extLst>
            </c:dLbl>
            <c:dLbl>
              <c:idx val="2"/>
              <c:layout>
                <c:manualLayout>
                  <c:x val="-5.4664295584911239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CD2-4D5A-BB4F-E9FBA2DBFEB0}"/>
                </c:ext>
              </c:extLst>
            </c:dLbl>
            <c:dLbl>
              <c:idx val="3"/>
              <c:layout>
                <c:manualLayout>
                  <c:x val="-6.5597154701893423E-2"/>
                  <c:y val="-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CD2-4D5A-BB4F-E9FBA2DBFEB0}"/>
                </c:ext>
              </c:extLst>
            </c:dLbl>
            <c:dLbl>
              <c:idx val="4"/>
              <c:layout>
                <c:manualLayout>
                  <c:x val="-6.2863939922647924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CD2-4D5A-BB4F-E9FBA2DBFEB0}"/>
                </c:ext>
              </c:extLst>
            </c:dLbl>
            <c:dLbl>
              <c:idx val="5"/>
              <c:layout>
                <c:manualLayout>
                  <c:x val="-6.0130725143402362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CD2-4D5A-BB4F-E9FBA2DBFEB0}"/>
                </c:ext>
              </c:extLst>
            </c:dLbl>
            <c:dLbl>
              <c:idx val="6"/>
              <c:layout>
                <c:manualLayout>
                  <c:x val="-7.1063584260384546E-2"/>
                  <c:y val="-1.4197532014316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CD2-4D5A-BB4F-E9FBA2DBFEB0}"/>
                </c:ext>
              </c:extLst>
            </c:dLbl>
            <c:dLbl>
              <c:idx val="7"/>
              <c:layout>
                <c:manualLayout>
                  <c:x val="-3.0065362571701153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CD2-4D5A-BB4F-E9FBA2DBFEB0}"/>
                </c:ext>
              </c:extLst>
            </c:dLbl>
            <c:dLbl>
              <c:idx val="8"/>
              <c:layout>
                <c:manualLayout>
                  <c:x val="-4.0998221688683396E-2"/>
                  <c:y val="-9.465021342877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CD2-4D5A-BB4F-E9FBA2DBFEB0}"/>
                </c:ext>
              </c:extLst>
            </c:dLbl>
            <c:dLbl>
              <c:idx val="9"/>
              <c:layout>
                <c:manualLayout>
                  <c:x val="-4.646465124717461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CD2-4D5A-BB4F-E9FBA2DBFE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accent1"/>
                      </a:solidFill>
                    </a:ln>
                  </c:spPr>
                </c15:leaderLines>
              </c:ext>
            </c:extLst>
          </c:dLbls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Gores!$D$26:$N$26</c:f>
              <c:numCache>
                <c:formatCode>0.0%</c:formatCode>
                <c:ptCount val="11"/>
                <c:pt idx="0">
                  <c:v>6.2524090935010768E-2</c:v>
                </c:pt>
                <c:pt idx="1">
                  <c:v>0.14984125269356491</c:v>
                </c:pt>
                <c:pt idx="2">
                  <c:v>0.25235092436762063</c:v>
                </c:pt>
                <c:pt idx="3">
                  <c:v>0.32171910699723094</c:v>
                </c:pt>
                <c:pt idx="4">
                  <c:v>0.38756186614743171</c:v>
                </c:pt>
                <c:pt idx="5">
                  <c:v>0.48275287783164578</c:v>
                </c:pt>
                <c:pt idx="6">
                  <c:v>0.5442527678996526</c:v>
                </c:pt>
                <c:pt idx="7">
                  <c:v>0.61018110513635726</c:v>
                </c:pt>
                <c:pt idx="8">
                  <c:v>0.70831019701843556</c:v>
                </c:pt>
                <c:pt idx="9">
                  <c:v>0.77132030687649678</c:v>
                </c:pt>
                <c:pt idx="10">
                  <c:v>0.81937710758976945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2CD2-4D5A-BB4F-E9FBA2DBFE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767424"/>
        <c:axId val="209769216"/>
      </c:lineChart>
      <c:catAx>
        <c:axId val="20976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9216"/>
        <c:crosses val="autoZero"/>
        <c:auto val="1"/>
        <c:lblAlgn val="ctr"/>
        <c:lblOffset val="100"/>
        <c:noMultiLvlLbl val="0"/>
      </c:catAx>
      <c:valAx>
        <c:axId val="20976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Mensual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Gores!$C$33</c:f>
              <c:strCache>
                <c:ptCount val="1"/>
                <c:pt idx="0">
                  <c:v>GASTOS 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Gores!$D$33:$O$33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6.4880715268959818E-2</c:v>
                </c:pt>
                <c:pt idx="2">
                  <c:v>9.7218537231517396E-2</c:v>
                </c:pt>
                <c:pt idx="3">
                  <c:v>6.9552497866343682E-2</c:v>
                </c:pt>
                <c:pt idx="4">
                  <c:v>7.0273861157483852E-2</c:v>
                </c:pt>
                <c:pt idx="5">
                  <c:v>0.10136280283585267</c:v>
                </c:pt>
                <c:pt idx="6">
                  <c:v>6.9346459889228038E-2</c:v>
                </c:pt>
                <c:pt idx="7">
                  <c:v>6.661667581919567E-2</c:v>
                </c:pt>
                <c:pt idx="8">
                  <c:v>0.1030507626609268</c:v>
                </c:pt>
                <c:pt idx="9">
                  <c:v>8.832584555461151E-2</c:v>
                </c:pt>
                <c:pt idx="10">
                  <c:v>7.93224274535827E-2</c:v>
                </c:pt>
                <c:pt idx="11">
                  <c:v>0.14791949518617784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DF-4D69-9554-4B8604B49CE3}"/>
            </c:ext>
          </c:extLst>
        </c:ser>
        <c:ser>
          <c:idx val="1"/>
          <c:order val="1"/>
          <c:tx>
            <c:strRef>
              <c:f>Gores!$C$32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Gores!$D$32:$O$32</c:f>
              <c:numCache>
                <c:formatCode>0.0%</c:formatCode>
                <c:ptCount val="12"/>
                <c:pt idx="0">
                  <c:v>6.2120294910711367E-2</c:v>
                </c:pt>
                <c:pt idx="1">
                  <c:v>6.5121185608258858E-2</c:v>
                </c:pt>
                <c:pt idx="2">
                  <c:v>0.10224293812635098</c:v>
                </c:pt>
                <c:pt idx="3">
                  <c:v>6.9421881558648202E-2</c:v>
                </c:pt>
                <c:pt idx="4">
                  <c:v>6.4724760046528051E-2</c:v>
                </c:pt>
                <c:pt idx="5">
                  <c:v>9.6405312337899521E-2</c:v>
                </c:pt>
                <c:pt idx="6">
                  <c:v>6.6003189408415833E-2</c:v>
                </c:pt>
                <c:pt idx="7">
                  <c:v>6.7389218978963814E-2</c:v>
                </c:pt>
                <c:pt idx="8">
                  <c:v>9.9039044005363841E-2</c:v>
                </c:pt>
                <c:pt idx="9">
                  <c:v>6.8347446620379212E-2</c:v>
                </c:pt>
                <c:pt idx="10">
                  <c:v>7.6452930372718081E-2</c:v>
                </c:pt>
                <c:pt idx="11">
                  <c:v>0.13975078863323062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DF-4D69-9554-4B8604B49CE3}"/>
            </c:ext>
          </c:extLst>
        </c:ser>
        <c:ser>
          <c:idx val="0"/>
          <c:order val="2"/>
          <c:tx>
            <c:strRef>
              <c:f>Gores!$C$31</c:f>
              <c:strCache>
                <c:ptCount val="1"/>
                <c:pt idx="0">
                  <c:v>GASTOS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877573142459517E-2"/>
                  <c:y val="2.36625533571946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DF-4D69-9554-4B8604B49CE3}"/>
                </c:ext>
              </c:extLst>
            </c:dLbl>
            <c:dLbl>
              <c:idx val="1"/>
              <c:layout>
                <c:manualLayout>
                  <c:x val="1.3668509583562463E-2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DF-4D69-9554-4B8604B49CE3}"/>
                </c:ext>
              </c:extLst>
            </c:dLbl>
            <c:dLbl>
              <c:idx val="2"/>
              <c:layout>
                <c:manualLayout>
                  <c:x val="1.9135913416987484E-2"/>
                  <c:y val="4.74716487725957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9DF-4D69-9554-4B8604B49CE3}"/>
                </c:ext>
              </c:extLst>
            </c:dLbl>
            <c:dLbl>
              <c:idx val="3"/>
              <c:layout>
                <c:manualLayout>
                  <c:x val="1.093480766684999E-2"/>
                  <c:y val="-3.79773190180769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DF-4D69-9554-4B8604B49CE3}"/>
                </c:ext>
              </c:extLst>
            </c:dLbl>
            <c:dLbl>
              <c:idx val="4"/>
              <c:layout>
                <c:manualLayout>
                  <c:x val="1.3668509583562487E-2"/>
                  <c:y val="-8.703035070105519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9DF-4D69-9554-4B8604B49CE3}"/>
                </c:ext>
              </c:extLst>
            </c:dLbl>
            <c:dLbl>
              <c:idx val="5"/>
              <c:layout>
                <c:manualLayout>
                  <c:x val="8.2011057501373916E-3"/>
                  <c:y val="1.42414946317789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9DF-4D69-9554-4B8604B49CE3}"/>
                </c:ext>
              </c:extLst>
            </c:dLbl>
            <c:dLbl>
              <c:idx val="6"/>
              <c:layout>
                <c:manualLayout>
                  <c:x val="8.2011057501374923E-3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9DF-4D69-9554-4B8604B49CE3}"/>
                </c:ext>
              </c:extLst>
            </c:dLbl>
            <c:dLbl>
              <c:idx val="7"/>
              <c:layout>
                <c:manualLayout>
                  <c:x val="1.09348076668499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9DF-4D69-9554-4B8604B49CE3}"/>
                </c:ext>
              </c:extLst>
            </c:dLbl>
            <c:dLbl>
              <c:idx val="8"/>
              <c:layout>
                <c:manualLayout>
                  <c:x val="1.3668509583562487E-2"/>
                  <c:y val="-4.74716487725962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9DF-4D69-9554-4B8604B49CE3}"/>
                </c:ext>
              </c:extLst>
            </c:dLbl>
            <c:dLbl>
              <c:idx val="9"/>
              <c:layout>
                <c:manualLayout>
                  <c:x val="2.7337019167124974E-3"/>
                  <c:y val="-2.84829892635577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9DF-4D69-9554-4B8604B49CE3}"/>
                </c:ext>
              </c:extLst>
            </c:dLbl>
            <c:dLbl>
              <c:idx val="10"/>
              <c:layout>
                <c:manualLayout>
                  <c:x val="0"/>
                  <c:y val="-5.69659785271155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9DF-4D69-9554-4B8604B49CE3}"/>
                </c:ext>
              </c:extLst>
            </c:dLbl>
            <c:dLbl>
              <c:idx val="11"/>
              <c:layout>
                <c:manualLayout>
                  <c:x val="1.9135913416987484E-2"/>
                  <c:y val="-4.74716487725964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9DF-4D69-9554-4B8604B49C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Gores!$D$31:$O$31</c:f>
              <c:numCache>
                <c:formatCode>0.0%</c:formatCode>
                <c:ptCount val="12"/>
                <c:pt idx="0">
                  <c:v>6.2524090935010768E-2</c:v>
                </c:pt>
                <c:pt idx="1">
                  <c:v>8.8642529664950037E-2</c:v>
                </c:pt>
                <c:pt idx="2">
                  <c:v>0.10362074474252347</c:v>
                </c:pt>
                <c:pt idx="3">
                  <c:v>7.0635142711644061E-2</c:v>
                </c:pt>
                <c:pt idx="4">
                  <c:v>6.8285816171019351E-2</c:v>
                </c:pt>
                <c:pt idx="5">
                  <c:v>0.10005850834207289</c:v>
                </c:pt>
                <c:pt idx="6">
                  <c:v>6.7068268445135429E-2</c:v>
                </c:pt>
                <c:pt idx="7">
                  <c:v>7.3222508268764044E-2</c:v>
                </c:pt>
                <c:pt idx="8">
                  <c:v>0.1120800586406355</c:v>
                </c:pt>
                <c:pt idx="9">
                  <c:v>7.8160166608999451E-2</c:v>
                </c:pt>
                <c:pt idx="10">
                  <c:v>8.3458182654589833E-2</c:v>
                </c:pt>
                <c:pt idx="11">
                  <c:v>0.15042057404395415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9DF-4D69-9554-4B8604B49CE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126720"/>
        <c:axId val="210128256"/>
      </c:barChart>
      <c:catAx>
        <c:axId val="2101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8256"/>
        <c:crosses val="autoZero"/>
        <c:auto val="0"/>
        <c:lblAlgn val="ctr"/>
        <c:lblOffset val="100"/>
        <c:noMultiLvlLbl val="0"/>
      </c:catAx>
      <c:valAx>
        <c:axId val="21012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2019 - 2020 - 2021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Gores!$C$80</c:f>
              <c:strCache>
                <c:ptCount val="1"/>
                <c:pt idx="0">
                  <c:v>GASTOS 2019</c:v>
                </c:pt>
              </c:strCache>
            </c:strRef>
          </c:tx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Gores!$D$80:$O$80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0.11414293770909933</c:v>
                </c:pt>
                <c:pt idx="2">
                  <c:v>0.18937089620740893</c:v>
                </c:pt>
                <c:pt idx="3">
                  <c:v>0.2671681592062724</c:v>
                </c:pt>
                <c:pt idx="4">
                  <c:v>0.35520293458261909</c:v>
                </c:pt>
                <c:pt idx="5">
                  <c:v>0.45325842285839779</c:v>
                </c:pt>
                <c:pt idx="6">
                  <c:v>0.51296274865499503</c:v>
                </c:pt>
                <c:pt idx="7">
                  <c:v>0.57497577677248135</c:v>
                </c:pt>
                <c:pt idx="8">
                  <c:v>0.68689554489010096</c:v>
                </c:pt>
                <c:pt idx="9">
                  <c:v>0.76455908339492451</c:v>
                </c:pt>
                <c:pt idx="10">
                  <c:v>0.85023813224617151</c:v>
                </c:pt>
                <c:pt idx="11">
                  <c:v>0.98967825769218343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7E-45EF-A7E5-0E3F7D191DCC}"/>
            </c:ext>
          </c:extLst>
        </c:ser>
        <c:ser>
          <c:idx val="1"/>
          <c:order val="1"/>
          <c:tx>
            <c:strRef>
              <c:f>Gores!$C$79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Gores!$D$79:$O$79</c:f>
              <c:numCache>
                <c:formatCode>0.0%</c:formatCode>
                <c:ptCount val="12"/>
                <c:pt idx="0">
                  <c:v>3.9525967449066036E-2</c:v>
                </c:pt>
                <c:pt idx="1">
                  <c:v>8.7606442260290407E-2</c:v>
                </c:pt>
                <c:pt idx="2">
                  <c:v>0.15828133008788756</c:v>
                </c:pt>
                <c:pt idx="3">
                  <c:v>0.22297650874160663</c:v>
                </c:pt>
                <c:pt idx="4">
                  <c:v>0.29921990145771737</c:v>
                </c:pt>
                <c:pt idx="5">
                  <c:v>0.38018378484505655</c:v>
                </c:pt>
                <c:pt idx="6">
                  <c:v>0.43138011155768513</c:v>
                </c:pt>
                <c:pt idx="7">
                  <c:v>0.50805488440707725</c:v>
                </c:pt>
                <c:pt idx="8">
                  <c:v>0.59443466123328881</c:v>
                </c:pt>
                <c:pt idx="9">
                  <c:v>0.67401260364887439</c:v>
                </c:pt>
                <c:pt idx="10">
                  <c:v>0.7688018960053985</c:v>
                </c:pt>
                <c:pt idx="11">
                  <c:v>0.93769693551668554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07E-45EF-A7E5-0E3F7D191DCC}"/>
            </c:ext>
          </c:extLst>
        </c:ser>
        <c:ser>
          <c:idx val="0"/>
          <c:order val="2"/>
          <c:tx>
            <c:strRef>
              <c:f>Gores!$C$78</c:f>
              <c:strCache>
                <c:ptCount val="1"/>
                <c:pt idx="0">
                  <c:v>GASTOS 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5163406429252899E-2"/>
                  <c:y val="-2.330854665342557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7E-45EF-A7E5-0E3F7D191DCC}"/>
                </c:ext>
              </c:extLst>
            </c:dLbl>
            <c:dLbl>
              <c:idx val="4"/>
              <c:layout>
                <c:manualLayout>
                  <c:x val="-1.6453952971058269E-2"/>
                  <c:y val="6.329639863390676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7E-45EF-A7E5-0E3F7D191DCC}"/>
                </c:ext>
              </c:extLst>
            </c:dLbl>
            <c:dLbl>
              <c:idx val="7"/>
              <c:layout>
                <c:manualLayout>
                  <c:x val="-5.542959572310005E-2"/>
                  <c:y val="-5.33473197034541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7E-45EF-A7E5-0E3F7D191DCC}"/>
                </c:ext>
              </c:extLst>
            </c:dLbl>
            <c:dLbl>
              <c:idx val="8"/>
              <c:layout>
                <c:manualLayout>
                  <c:x val="-6.6362454840082186E-2"/>
                  <c:y val="-2.0219745003381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07E-45EF-A7E5-0E3F7D191DCC}"/>
                </c:ext>
              </c:extLst>
            </c:dLbl>
            <c:dLbl>
              <c:idx val="9"/>
              <c:layout>
                <c:manualLayout>
                  <c:x val="-4.9963166164608927E-2"/>
                  <c:y val="-3.44172770176985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07E-45EF-A7E5-0E3F7D191D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Gores!$D$78:$O$78</c:f>
              <c:numCache>
                <c:formatCode>0.0%</c:formatCode>
                <c:ptCount val="12"/>
                <c:pt idx="0">
                  <c:v>2.7416861986434199E-2</c:v>
                </c:pt>
                <c:pt idx="1">
                  <c:v>0.11289587233845635</c:v>
                </c:pt>
                <c:pt idx="2">
                  <c:v>0.17372946894207736</c:v>
                </c:pt>
                <c:pt idx="3">
                  <c:v>0.24725812238632031</c:v>
                </c:pt>
                <c:pt idx="4">
                  <c:v>0.29994582444599238</c:v>
                </c:pt>
                <c:pt idx="5">
                  <c:v>0.3646447607859668</c:v>
                </c:pt>
                <c:pt idx="6">
                  <c:v>0.42720565286775436</c:v>
                </c:pt>
                <c:pt idx="7">
                  <c:v>0.48286990546611325</c:v>
                </c:pt>
                <c:pt idx="8">
                  <c:v>0.55392108652069028</c:v>
                </c:pt>
                <c:pt idx="9">
                  <c:v>0.61115579920844454</c:v>
                </c:pt>
                <c:pt idx="10">
                  <c:v>0.69099219466450956</c:v>
                </c:pt>
                <c:pt idx="11">
                  <c:v>0.92388100922834504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07E-45EF-A7E5-0E3F7D191D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856000"/>
        <c:axId val="209857536"/>
      </c:lineChart>
      <c:catAx>
        <c:axId val="20985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7536"/>
        <c:crosses val="autoZero"/>
        <c:auto val="1"/>
        <c:lblAlgn val="ctr"/>
        <c:lblOffset val="100"/>
        <c:noMultiLvlLbl val="0"/>
      </c:catAx>
      <c:valAx>
        <c:axId val="20985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616FA1BA-8A8E-4023-9C91-FC56F051C6FA}" type="datetimeFigureOut">
              <a:rPr lang="es-CL" smtClean="0"/>
              <a:t>07-03-2022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5B2478F1-BD0C-402D-A16D-7669D4371A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E2B5B10E-871D-42A9-AFA9-7078BA467708}" type="datetimeFigureOut">
              <a:rPr lang="es-CL" smtClean="0"/>
              <a:t>07-03-2022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4" tIns="46566" rIns="93134" bIns="46566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3134" tIns="46566" rIns="93134" bIns="46566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15CC87D2-554F-43C8-B789-DB86F48C6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046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07-03-2022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3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07-03-2022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88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07-03-2022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49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CB32A8-ACCF-408E-AE69-3B995A8F0BFF}" type="datetime1">
              <a:rPr lang="es-CL" smtClean="0"/>
              <a:t>07-03-2022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252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E02360-A21A-4CCD-BCB0-8531ABD610AB}" type="datetime1">
              <a:rPr lang="es-CL" smtClean="0"/>
              <a:t>07-03-2022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7CA73-43A2-4A16-A5CB-3D4B44330E0D}" type="datetime1">
              <a:rPr lang="es-CL" smtClean="0"/>
              <a:t>07-03-2022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BAF36A-EDE5-4FA8-84EC-3AA788C97240}" type="datetime1">
              <a:rPr lang="es-CL" smtClean="0"/>
              <a:t>07-03-2022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3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2D39C1-1D08-4F24-AE34-397A80400841}" type="datetime1">
              <a:rPr lang="es-CL" smtClean="0"/>
              <a:t>07-03-2022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91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5497-5A8F-46E9-977B-DA4B0E8E00C9}" type="datetime1">
              <a:rPr lang="es-CL" smtClean="0"/>
              <a:t>07-03-2022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97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9ED8E3-6EAB-4093-9165-930AB8B37E7F}" type="datetime1">
              <a:rPr lang="es-CL" smtClean="0"/>
              <a:t>07-03-2022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437570-0FE3-4267-B1AE-9E8F529BA4FA}" type="datetime1">
              <a:rPr lang="es-CL" smtClean="0"/>
              <a:t>07-03-2022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07-03-2022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7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9995C-6C5E-4774-930D-FE8EA32FE7EF}" type="datetime1">
              <a:rPr lang="es-CL" smtClean="0"/>
              <a:t>07-03-2022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9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A67D08-3D11-4B0F-A15F-9F52EB68D63D}" type="datetime1">
              <a:rPr lang="es-CL" smtClean="0"/>
              <a:t>07-03-2022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35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78813F-3287-4428-A15C-12A23CF4CFA4}" type="datetime1">
              <a:rPr lang="es-CL" smtClean="0"/>
              <a:t>07-03-2022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52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07-03-2022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31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07-03-2022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07-03-2022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85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07-03-2022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2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07-03-2022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39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07-03-2022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512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07-03-2022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4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07-03-2022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630719" y="260648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182832"/>
              </p:ext>
            </p:extLst>
          </p:nvPr>
        </p:nvGraphicFramePr>
        <p:xfrm>
          <a:off x="5940152" y="203419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8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3419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444208" y="23103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3D8D151-7409-43A4-8CFE-809D30D736B9}"/>
              </a:ext>
            </a:extLst>
          </p:cNvPr>
          <p:cNvSpPr/>
          <p:nvPr userDrawn="1"/>
        </p:nvSpPr>
        <p:spPr>
          <a:xfrm>
            <a:off x="457200" y="6356350"/>
            <a:ext cx="5400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F77FA5DE-E7C2-4DDF-8D97-79E8E484D4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4" y="143792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8" name="Cuadro de texto 2">
            <a:extLst>
              <a:ext uri="{FF2B5EF4-FFF2-40B4-BE49-F238E27FC236}">
                <a16:creationId xmlns:a16="http://schemas.microsoft.com/office/drawing/2014/main" id="{C4D4A02F-D281-4983-AABC-D2B3DB8CD31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0000" y="270000"/>
            <a:ext cx="15621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2600" b="0" i="0" u="sng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OPS</a:t>
            </a:r>
            <a:endParaRPr kumimoji="0" lang="es-CL" altLang="es-CL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8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Oficina de Información, Análisis y Asesoría Presupuestaria </a:t>
            </a:r>
            <a:endParaRPr kumimoji="0" lang="es-CL" altLang="es-CL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8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Senado de Chile</a:t>
            </a: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Imagen 12">
            <a:extLst>
              <a:ext uri="{FF2B5EF4-FFF2-40B4-BE49-F238E27FC236}">
                <a16:creationId xmlns:a16="http://schemas.microsoft.com/office/drawing/2014/main" id="{13857662-5DF6-4B90-BC4B-9FA02C2D0E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0" y="358259"/>
            <a:ext cx="1095375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5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280920" cy="2016224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/>
          </a:sp3d>
        </p:spPr>
        <p:txBody>
          <a:bodyPr/>
          <a:lstStyle/>
          <a:p>
            <a:pPr algn="ctr"/>
            <a:r>
              <a:rPr lang="es-CL" sz="2400" b="1" dirty="0"/>
              <a:t>EJECUCIÓN ACUMULADA DE GASTOS PRESUPUESTARIOS </a:t>
            </a:r>
            <a:br>
              <a:rPr lang="es-CL" sz="2400" b="1" dirty="0"/>
            </a:br>
            <a:r>
              <a:rPr lang="es-CL" sz="2400" b="1" dirty="0"/>
              <a:t>AL MES DE DICIEMBRE DE 2021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PARTIDA 05: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MINISTERIO DEL INTERIOR Y SEGURIDAD PÚBLICA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239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/>
              <a:t>Valparaíso, marzo 2022</a:t>
            </a:r>
          </a:p>
        </p:txBody>
      </p:sp>
      <p:sp>
        <p:nvSpPr>
          <p:cNvPr id="9" name="2 Rectángulo">
            <a:extLst>
              <a:ext uri="{FF2B5EF4-FFF2-40B4-BE49-F238E27FC236}">
                <a16:creationId xmlns:a16="http://schemas.microsoft.com/office/drawing/2014/main" id="{2D4952BC-765B-43F4-BA3F-D34E579D3F21}"/>
              </a:ext>
            </a:extLst>
          </p:cNvPr>
          <p:cNvSpPr/>
          <p:nvPr/>
        </p:nvSpPr>
        <p:spPr>
          <a:xfrm>
            <a:off x="410078" y="6237312"/>
            <a:ext cx="589011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528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10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7992" y="1221858"/>
            <a:ext cx="7886701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04, PROGRAMA 01: OFICINA NACIONAL DE EMERGENCIA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43177" y="1812951"/>
            <a:ext cx="7886701" cy="3706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3F28397-B2D1-4174-9A7F-D0257BA990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280225"/>
              </p:ext>
            </p:extLst>
          </p:nvPr>
        </p:nvGraphicFramePr>
        <p:xfrm>
          <a:off x="543177" y="2183634"/>
          <a:ext cx="7886701" cy="350461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409199427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72343119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166628642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83371623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55109232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45771429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20914354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97353336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785402513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120807674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50476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151800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15.642.940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18.819.481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3.176.541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18.072.032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8583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8.239.422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9.665.656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1.426.234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9.658.538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81216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3.643.099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3.891.843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248.744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3.889.061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77963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104.372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3564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22.266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22.266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22.266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7850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82.107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82.107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82.106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2219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3.394.558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3.334.470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-60.088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3.303.577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913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4194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338.631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08530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42033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Respaldo de Telecomunicaciones - Ejército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271.244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60562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2.784.635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2.724.547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-60.088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2.693.702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55858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Protección Civil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158.540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98.452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-60.088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67.607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2594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 Chile - Red Sismológica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2.626.095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2.626.095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2.626.095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73662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181.562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181.562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96630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181.562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181.562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20613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365.861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415.713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49.852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392.880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28462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28.800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17180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183.559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190.048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6.489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189.607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88454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182.302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177.794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-4.508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174.473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6656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723.603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723.603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723.604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3867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723.603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723.603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723.604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8238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502.261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129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542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3660" y="1085903"/>
            <a:ext cx="7885788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74D4F614-558D-4833-A751-8470DE8911D6}"/>
              </a:ext>
            </a:extLst>
          </p:cNvPr>
          <p:cNvSpPr txBox="1">
            <a:spLocks/>
          </p:cNvSpPr>
          <p:nvPr/>
        </p:nvSpPr>
        <p:spPr>
          <a:xfrm>
            <a:off x="513659" y="1880071"/>
            <a:ext cx="7856559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098A179-31E5-4B4F-997B-7E2819B89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46959"/>
              </p:ext>
            </p:extLst>
          </p:nvPr>
        </p:nvGraphicFramePr>
        <p:xfrm>
          <a:off x="513661" y="2226637"/>
          <a:ext cx="7885787" cy="4132935"/>
        </p:xfrm>
        <a:graphic>
          <a:graphicData uri="http://schemas.openxmlformats.org/drawingml/2006/table">
            <a:tbl>
              <a:tblPr/>
              <a:tblGrid>
                <a:gridCol w="264269">
                  <a:extLst>
                    <a:ext uri="{9D8B030D-6E8A-4147-A177-3AD203B41FA5}">
                      <a16:colId xmlns:a16="http://schemas.microsoft.com/office/drawing/2014/main" val="3410923163"/>
                    </a:ext>
                  </a:extLst>
                </a:gridCol>
                <a:gridCol w="264269">
                  <a:extLst>
                    <a:ext uri="{9D8B030D-6E8A-4147-A177-3AD203B41FA5}">
                      <a16:colId xmlns:a16="http://schemas.microsoft.com/office/drawing/2014/main" val="3890524976"/>
                    </a:ext>
                  </a:extLst>
                </a:gridCol>
                <a:gridCol w="264269">
                  <a:extLst>
                    <a:ext uri="{9D8B030D-6E8A-4147-A177-3AD203B41FA5}">
                      <a16:colId xmlns:a16="http://schemas.microsoft.com/office/drawing/2014/main" val="875425955"/>
                    </a:ext>
                  </a:extLst>
                </a:gridCol>
                <a:gridCol w="2980954">
                  <a:extLst>
                    <a:ext uri="{9D8B030D-6E8A-4147-A177-3AD203B41FA5}">
                      <a16:colId xmlns:a16="http://schemas.microsoft.com/office/drawing/2014/main" val="624700615"/>
                    </a:ext>
                  </a:extLst>
                </a:gridCol>
                <a:gridCol w="708241">
                  <a:extLst>
                    <a:ext uri="{9D8B030D-6E8A-4147-A177-3AD203B41FA5}">
                      <a16:colId xmlns:a16="http://schemas.microsoft.com/office/drawing/2014/main" val="3534472907"/>
                    </a:ext>
                  </a:extLst>
                </a:gridCol>
                <a:gridCol w="708241">
                  <a:extLst>
                    <a:ext uri="{9D8B030D-6E8A-4147-A177-3AD203B41FA5}">
                      <a16:colId xmlns:a16="http://schemas.microsoft.com/office/drawing/2014/main" val="1303197255"/>
                    </a:ext>
                  </a:extLst>
                </a:gridCol>
                <a:gridCol w="708241">
                  <a:extLst>
                    <a:ext uri="{9D8B030D-6E8A-4147-A177-3AD203B41FA5}">
                      <a16:colId xmlns:a16="http://schemas.microsoft.com/office/drawing/2014/main" val="490485666"/>
                    </a:ext>
                  </a:extLst>
                </a:gridCol>
                <a:gridCol w="708241">
                  <a:extLst>
                    <a:ext uri="{9D8B030D-6E8A-4147-A177-3AD203B41FA5}">
                      <a16:colId xmlns:a16="http://schemas.microsoft.com/office/drawing/2014/main" val="1555504947"/>
                    </a:ext>
                  </a:extLst>
                </a:gridCol>
                <a:gridCol w="644816">
                  <a:extLst>
                    <a:ext uri="{9D8B030D-6E8A-4147-A177-3AD203B41FA5}">
                      <a16:colId xmlns:a16="http://schemas.microsoft.com/office/drawing/2014/main" val="396542704"/>
                    </a:ext>
                  </a:extLst>
                </a:gridCol>
                <a:gridCol w="634246">
                  <a:extLst>
                    <a:ext uri="{9D8B030D-6E8A-4147-A177-3AD203B41FA5}">
                      <a16:colId xmlns:a16="http://schemas.microsoft.com/office/drawing/2014/main" val="709072910"/>
                    </a:ext>
                  </a:extLst>
                </a:gridCol>
              </a:tblGrid>
              <a:tr h="154852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197177"/>
                  </a:ext>
                </a:extLst>
              </a:tr>
              <a:tr h="37938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563029"/>
                  </a:ext>
                </a:extLst>
              </a:tr>
              <a:tr h="162594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36.717.482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39.755.846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3.038.364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38.511.385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104,9%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138360"/>
                  </a:ext>
                </a:extLst>
              </a:tr>
              <a:tr h="1238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14.493.839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15.607.624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1.113.785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15.040.231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103,8%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96,4%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94242"/>
                  </a:ext>
                </a:extLst>
              </a:tr>
              <a:tr h="1238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2.145.741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2.540.943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395.202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2.308.666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107,6%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90,9%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054945"/>
                  </a:ext>
                </a:extLst>
              </a:tr>
              <a:tr h="1238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42.096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42.096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42.095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087540"/>
                  </a:ext>
                </a:extLst>
              </a:tr>
              <a:tr h="1238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42.096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42.096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42.095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345939"/>
                  </a:ext>
                </a:extLst>
              </a:tr>
              <a:tr h="1238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277.297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1.062.601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785.304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1.017.596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367,0%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95,8%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636659"/>
                  </a:ext>
                </a:extLst>
              </a:tr>
              <a:tr h="1238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281.183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281.183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281.181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329674"/>
                  </a:ext>
                </a:extLst>
              </a:tr>
              <a:tr h="1238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del  Desarrollo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27.500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27.500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27.500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799148"/>
                  </a:ext>
                </a:extLst>
              </a:tr>
              <a:tr h="1238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Fundación Chile Descentralizado Desarrollado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16.000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15.998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307096"/>
                  </a:ext>
                </a:extLst>
              </a:tr>
              <a:tr h="24776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Adolfo Ibañez - Índice de bienestar territorial para mejorar la toma de decisiones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168.845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168.845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168.845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434622"/>
                  </a:ext>
                </a:extLst>
              </a:tr>
              <a:tr h="24776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Pontificia Universidad Católica - Programa de fortalecimiento de capacidades regionales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68.838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68.838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68.838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693914"/>
                  </a:ext>
                </a:extLst>
              </a:tr>
              <a:tr h="1238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y Apoyo Técnico a los Gobiernos Regionales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339665"/>
                  </a:ext>
                </a:extLst>
              </a:tr>
              <a:tr h="18582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Capacidades de Intervención en Zonas Rurales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025937"/>
                  </a:ext>
                </a:extLst>
              </a:tr>
              <a:tr h="1238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277.297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427.434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150.137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382.691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138,0%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89,5%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398874"/>
                  </a:ext>
                </a:extLst>
              </a:tr>
              <a:tr h="1238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Desarrollo Regional y Comunal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55.010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55.000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55.000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550000,0%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826792"/>
                  </a:ext>
                </a:extLst>
              </a:tr>
              <a:tr h="15673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Capacidades de Intervención en Zonas Rurales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40.000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054923"/>
                  </a:ext>
                </a:extLst>
              </a:tr>
              <a:tr h="1238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Revitalización de Barrios e Infraestructura Patrimonial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221.883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239.424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17.541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233.851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105,4%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628121"/>
                  </a:ext>
                </a:extLst>
              </a:tr>
              <a:tr h="18386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 Chile - Fortalecimiento Organizacional Gobiernos Regionales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30.000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30.000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30.000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360448"/>
                  </a:ext>
                </a:extLst>
              </a:tr>
              <a:tr h="1238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Donación Española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55.404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63.000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7.596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23.840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37,8%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282704"/>
                  </a:ext>
                </a:extLst>
              </a:tr>
              <a:tr h="1238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353.984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353.984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353.724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97929"/>
                  </a:ext>
                </a:extLst>
              </a:tr>
              <a:tr h="184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Comisión Económica Para América Latina y el Caribe de las Naciones Unidas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108.500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108.500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108.500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802240"/>
                  </a:ext>
                </a:extLst>
              </a:tr>
              <a:tr h="1238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Interamericano de Desarrollo (BID)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68.827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68.827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68.827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63814"/>
                  </a:ext>
                </a:extLst>
              </a:tr>
              <a:tr h="12388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Mundial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94.000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94.000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93.886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894270"/>
                  </a:ext>
                </a:extLst>
              </a:tr>
              <a:tr h="24776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de las Naciones Unidas para la Alimentación y la Agricultura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82.657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82.657 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82.511</a:t>
                      </a:r>
                    </a:p>
                  </a:txBody>
                  <a:tcPr marL="7743" marR="7743" marT="77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743" marR="7743" marT="77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862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125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5570" y="1224109"/>
            <a:ext cx="7886701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9786A869-0828-4EB3-9808-4C7B20410593}"/>
              </a:ext>
            </a:extLst>
          </p:cNvPr>
          <p:cNvSpPr txBox="1">
            <a:spLocks/>
          </p:cNvSpPr>
          <p:nvPr/>
        </p:nvSpPr>
        <p:spPr>
          <a:xfrm>
            <a:off x="515572" y="2014868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AE898E8-4FAB-426C-87E0-F3EEB3BAF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648671"/>
              </p:ext>
            </p:extLst>
          </p:nvPr>
        </p:nvGraphicFramePr>
        <p:xfrm>
          <a:off x="515569" y="2339383"/>
          <a:ext cx="7886701" cy="1395504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257548075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46685910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919144704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90045276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9605132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25636269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2682235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822026254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885370939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944487809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542114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13423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173.801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111.014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1175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99444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162.301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166.301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111.014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3430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19.638.304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20.279.472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641.168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19.991.783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9868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16.278.376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16.278.376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16.028.004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16990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3.100.955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3.100.955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3.074.329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82214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258.973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258.973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248.482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99861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641.168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641.168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640.968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525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367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13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56163" y="1196635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02: FORTALECIMIENTO DE LA GESTIÓN SUBNACIONAL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56162" y="1772816"/>
            <a:ext cx="788670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D4ED23D-360A-4BC9-8B2D-7E47301B6B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892941"/>
              </p:ext>
            </p:extLst>
          </p:nvPr>
        </p:nvGraphicFramePr>
        <p:xfrm>
          <a:off x="556162" y="2137941"/>
          <a:ext cx="7886701" cy="2289263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854782797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52232613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267764700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37303796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09413325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0705710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40583318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243875815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85867112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068864844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705853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464538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7.835.232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8.668.093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832.861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8.021.933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2553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6.641.297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6.617.246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-24.051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6.036.181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41890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6.641.297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6.617.246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-24.051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6.036.181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1787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Academia Capacitación Municipal y Regional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1.313.861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1.313.861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1.313.781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37766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Concursable  Becas - Ley N°20.742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2.610.980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2.611.536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2.109.836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470729"/>
                  </a:ext>
                </a:extLst>
              </a:tr>
              <a:tr h="18015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Apoyo al Mejoramiento de la Gestión y de Servicios Municipales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108.340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83.733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-24.607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36.485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5270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(Prevención y Mitigación de Riesgos)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204.500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204.500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8594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2.403.616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2.403.616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2.371.579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0568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1.128.840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2217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1.128.840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6631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1.193.935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1.128.840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6181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5445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856.912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505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897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4038" y="1215039"/>
            <a:ext cx="7874395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PARTIDA 05, CAPÍTULO 05, PROGRAMA 03: PROGRAMA DE DESARROLLO LOCAL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1732" y="1763647"/>
            <a:ext cx="7886701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659AC65-8995-46F9-BD65-BECAD3E7F2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556615"/>
              </p:ext>
            </p:extLst>
          </p:nvPr>
        </p:nvGraphicFramePr>
        <p:xfrm>
          <a:off x="561731" y="2060848"/>
          <a:ext cx="7886701" cy="3847013"/>
        </p:xfrm>
        <a:graphic>
          <a:graphicData uri="http://schemas.openxmlformats.org/drawingml/2006/table">
            <a:tbl>
              <a:tblPr/>
              <a:tblGrid>
                <a:gridCol w="261495">
                  <a:extLst>
                    <a:ext uri="{9D8B030D-6E8A-4147-A177-3AD203B41FA5}">
                      <a16:colId xmlns:a16="http://schemas.microsoft.com/office/drawing/2014/main" val="2378905538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1828422780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1164622446"/>
                    </a:ext>
                  </a:extLst>
                </a:gridCol>
                <a:gridCol w="3033346">
                  <a:extLst>
                    <a:ext uri="{9D8B030D-6E8A-4147-A177-3AD203B41FA5}">
                      <a16:colId xmlns:a16="http://schemas.microsoft.com/office/drawing/2014/main" val="3727545238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3692213244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1555491220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2489344022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2768359866"/>
                    </a:ext>
                  </a:extLst>
                </a:gridCol>
                <a:gridCol w="638049">
                  <a:extLst>
                    <a:ext uri="{9D8B030D-6E8A-4147-A177-3AD203B41FA5}">
                      <a16:colId xmlns:a16="http://schemas.microsoft.com/office/drawing/2014/main" val="2164238047"/>
                    </a:ext>
                  </a:extLst>
                </a:gridCol>
                <a:gridCol w="627589">
                  <a:extLst>
                    <a:ext uri="{9D8B030D-6E8A-4147-A177-3AD203B41FA5}">
                      <a16:colId xmlns:a16="http://schemas.microsoft.com/office/drawing/2014/main" val="418626519"/>
                    </a:ext>
                  </a:extLst>
                </a:gridCol>
              </a:tblGrid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703513"/>
                  </a:ext>
                </a:extLst>
              </a:tr>
              <a:tr h="38439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754815"/>
                  </a:ext>
                </a:extLst>
              </a:tr>
              <a:tr h="164742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284.011.840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224.430.700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-59.581.140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206.329.579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47731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70.209.555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70.236.508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26.953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70.210.452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378386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70.209.555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70.236.508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26.953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70.210.452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04789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(Compensación por Predios Exentos)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67.468.828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67.493.435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24.607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67.493.429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83986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Tenencia Responsable de Animales de Compañía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2.740.727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2.743.073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2.346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2.717.023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58350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8.351.333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8.351.333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8.351.331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009216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8.351.333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8.351.333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8.351.331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229376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81092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62223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17.379.622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-66.676.486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94743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84.056.108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17.379.622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-66.676.486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47525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2.121.183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-8.836.600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615277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Fomento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10.957.783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2.121.183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-8.836.600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61120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10.957.773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2.121.173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-8.836.600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1.919.183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962409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Reembolsable Especial a Municipalidades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02134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118.788.394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126.323.932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7.535.538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125.830.492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85469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1.079.814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1.079.814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1.079.814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93850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Serviu VIII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121.646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121.646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121.646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10436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Serviu RM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958.168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958.168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958.168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522765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118.788.394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125.244.118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6.455.724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124.750.678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598606"/>
                  </a:ext>
                </a:extLst>
              </a:tr>
              <a:tr h="14580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(Fondo de Incentivo al Mejoramiento de la Gestión Municipal)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16.062.562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16.062.562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16.062.561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45433"/>
                  </a:ext>
                </a:extLst>
              </a:tr>
              <a:tr h="23377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Revitalización de Barrios e Infraestructura Patrimonial Emblemática)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9.379.074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8.299.260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-1.079.814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8.299.259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613134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Municipal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93.346.758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100.882.296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7.535.538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100.388.858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206341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98362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18.026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551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194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15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52803" y="1088194"/>
            <a:ext cx="7914004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3563" y="1786842"/>
            <a:ext cx="7914004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2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2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16AD729-8E93-44BE-B92C-42CEF7D93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90340"/>
              </p:ext>
            </p:extLst>
          </p:nvPr>
        </p:nvGraphicFramePr>
        <p:xfrm>
          <a:off x="552805" y="2062732"/>
          <a:ext cx="7914002" cy="4328335"/>
        </p:xfrm>
        <a:graphic>
          <a:graphicData uri="http://schemas.openxmlformats.org/drawingml/2006/table">
            <a:tbl>
              <a:tblPr/>
              <a:tblGrid>
                <a:gridCol w="261360">
                  <a:extLst>
                    <a:ext uri="{9D8B030D-6E8A-4147-A177-3AD203B41FA5}">
                      <a16:colId xmlns:a16="http://schemas.microsoft.com/office/drawing/2014/main" val="2275985547"/>
                    </a:ext>
                  </a:extLst>
                </a:gridCol>
                <a:gridCol w="261360">
                  <a:extLst>
                    <a:ext uri="{9D8B030D-6E8A-4147-A177-3AD203B41FA5}">
                      <a16:colId xmlns:a16="http://schemas.microsoft.com/office/drawing/2014/main" val="1172623722"/>
                    </a:ext>
                  </a:extLst>
                </a:gridCol>
                <a:gridCol w="261360">
                  <a:extLst>
                    <a:ext uri="{9D8B030D-6E8A-4147-A177-3AD203B41FA5}">
                      <a16:colId xmlns:a16="http://schemas.microsoft.com/office/drawing/2014/main" val="1110243867"/>
                    </a:ext>
                  </a:extLst>
                </a:gridCol>
                <a:gridCol w="2948149">
                  <a:extLst>
                    <a:ext uri="{9D8B030D-6E8A-4147-A177-3AD203B41FA5}">
                      <a16:colId xmlns:a16="http://schemas.microsoft.com/office/drawing/2014/main" val="1338534681"/>
                    </a:ext>
                  </a:extLst>
                </a:gridCol>
                <a:gridCol w="700447">
                  <a:extLst>
                    <a:ext uri="{9D8B030D-6E8A-4147-A177-3AD203B41FA5}">
                      <a16:colId xmlns:a16="http://schemas.microsoft.com/office/drawing/2014/main" val="4188743281"/>
                    </a:ext>
                  </a:extLst>
                </a:gridCol>
                <a:gridCol w="700447">
                  <a:extLst>
                    <a:ext uri="{9D8B030D-6E8A-4147-A177-3AD203B41FA5}">
                      <a16:colId xmlns:a16="http://schemas.microsoft.com/office/drawing/2014/main" val="3562348929"/>
                    </a:ext>
                  </a:extLst>
                </a:gridCol>
                <a:gridCol w="700447">
                  <a:extLst>
                    <a:ext uri="{9D8B030D-6E8A-4147-A177-3AD203B41FA5}">
                      <a16:colId xmlns:a16="http://schemas.microsoft.com/office/drawing/2014/main" val="3470041555"/>
                    </a:ext>
                  </a:extLst>
                </a:gridCol>
                <a:gridCol w="700447">
                  <a:extLst>
                    <a:ext uri="{9D8B030D-6E8A-4147-A177-3AD203B41FA5}">
                      <a16:colId xmlns:a16="http://schemas.microsoft.com/office/drawing/2014/main" val="3612730072"/>
                    </a:ext>
                  </a:extLst>
                </a:gridCol>
                <a:gridCol w="648175">
                  <a:extLst>
                    <a:ext uri="{9D8B030D-6E8A-4147-A177-3AD203B41FA5}">
                      <a16:colId xmlns:a16="http://schemas.microsoft.com/office/drawing/2014/main" val="1700827961"/>
                    </a:ext>
                  </a:extLst>
                </a:gridCol>
                <a:gridCol w="731810">
                  <a:extLst>
                    <a:ext uri="{9D8B030D-6E8A-4147-A177-3AD203B41FA5}">
                      <a16:colId xmlns:a16="http://schemas.microsoft.com/office/drawing/2014/main" val="3217511893"/>
                    </a:ext>
                  </a:extLst>
                </a:gridCol>
              </a:tblGrid>
              <a:tr h="14772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425" marR="7425" marT="74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425" marR="7425" marT="74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410469"/>
                  </a:ext>
                </a:extLst>
              </a:tr>
              <a:tr h="36192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727716"/>
                  </a:ext>
                </a:extLst>
              </a:tr>
              <a:tr h="1551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124.126.922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-57.914.026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122.346.573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67,2%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98,6%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073727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1.756.645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1.756.645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1.711.395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97,4%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354998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1.756.645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1.756.645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1.711.395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97,4%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586989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Dirección de Arquitectura - MOP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277523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124.595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673942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Servicio Nacional del Patrimonio Cultural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187.263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704634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76.599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76.599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76.599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156813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Antofagasta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305521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Atacama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26.000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743122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116.225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116.225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109.225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404268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89.420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89.420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89.420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676290"/>
                  </a:ext>
                </a:extLst>
              </a:tr>
              <a:tr h="2363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98.250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98.250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98.250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384012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82.846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82.846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82.846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091618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Biobío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6.250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6.250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6.250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838520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29.625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29.625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29.625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570617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Lagos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53.830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53.830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53.830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93293"/>
                  </a:ext>
                </a:extLst>
              </a:tr>
              <a:tr h="2363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Aysén del General Carlos Ibáñez del Campo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62.618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62.618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62.618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814981"/>
                  </a:ext>
                </a:extLst>
              </a:tr>
              <a:tr h="2363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Magallanes y de la Antártica Chilena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91.070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91.070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91.070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679713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Metropolitana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37.000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37.000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37.000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514846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34.100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34.100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12.100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35,5%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277638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Arica y Parinacota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47.191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915862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Ñuble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16.250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16.250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935627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452.513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015385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413879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5.162.009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187646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116.881.698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-65.159.250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115.473.169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63,4%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55126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71.465.007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116.834.577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45.369.570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115.473.169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161,6%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373345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2.597.061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3.621.046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1.023.985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3.621.046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139,4%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338849"/>
                  </a:ext>
                </a:extLst>
              </a:tr>
              <a:tr h="1181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Antofagasta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3.911.023 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6.177.790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2.266.767 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6.177.790</a:t>
                      </a:r>
                    </a:p>
                  </a:txBody>
                  <a:tcPr marL="7425" marR="7425" marT="74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25" marR="7425" marT="74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603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479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16</a:t>
            </a:fld>
            <a:endParaRPr lang="es-CL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45705" y="1869725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200" b="1" dirty="0">
                <a:latin typeface="+mn-lt"/>
                <a:ea typeface="Verdana" pitchFamily="34" charset="0"/>
                <a:cs typeface="Verdana" pitchFamily="34" charset="0"/>
              </a:rPr>
              <a:t>en miles de pesos 2021					           … </a:t>
            </a:r>
            <a:r>
              <a:rPr lang="es-CL" sz="12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6F1FAF6E-8EA0-4E03-8785-DFED477B560E}"/>
              </a:ext>
            </a:extLst>
          </p:cNvPr>
          <p:cNvSpPr txBox="1">
            <a:spLocks/>
          </p:cNvSpPr>
          <p:nvPr/>
        </p:nvSpPr>
        <p:spPr>
          <a:xfrm>
            <a:off x="545705" y="1124744"/>
            <a:ext cx="7886698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54082F4-2B1F-4DA6-9A3E-4BC441DD1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834922"/>
              </p:ext>
            </p:extLst>
          </p:nvPr>
        </p:nvGraphicFramePr>
        <p:xfrm>
          <a:off x="545705" y="2148462"/>
          <a:ext cx="7886697" cy="4233996"/>
        </p:xfrm>
        <a:graphic>
          <a:graphicData uri="http://schemas.openxmlformats.org/drawingml/2006/table">
            <a:tbl>
              <a:tblPr/>
              <a:tblGrid>
                <a:gridCol w="260459">
                  <a:extLst>
                    <a:ext uri="{9D8B030D-6E8A-4147-A177-3AD203B41FA5}">
                      <a16:colId xmlns:a16="http://schemas.microsoft.com/office/drawing/2014/main" val="3300556791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933483015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3726497668"/>
                    </a:ext>
                  </a:extLst>
                </a:gridCol>
                <a:gridCol w="2937977">
                  <a:extLst>
                    <a:ext uri="{9D8B030D-6E8A-4147-A177-3AD203B41FA5}">
                      <a16:colId xmlns:a16="http://schemas.microsoft.com/office/drawing/2014/main" val="1495403394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1320173777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142115359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443888605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1796441140"/>
                    </a:ext>
                  </a:extLst>
                </a:gridCol>
                <a:gridCol w="645938">
                  <a:extLst>
                    <a:ext uri="{9D8B030D-6E8A-4147-A177-3AD203B41FA5}">
                      <a16:colId xmlns:a16="http://schemas.microsoft.com/office/drawing/2014/main" val="4231666879"/>
                    </a:ext>
                  </a:extLst>
                </a:gridCol>
                <a:gridCol w="729285">
                  <a:extLst>
                    <a:ext uri="{9D8B030D-6E8A-4147-A177-3AD203B41FA5}">
                      <a16:colId xmlns:a16="http://schemas.microsoft.com/office/drawing/2014/main" val="3002189524"/>
                    </a:ext>
                  </a:extLst>
                </a:gridCol>
              </a:tblGrid>
              <a:tr h="105022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6524" marR="6524" marT="6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6524" marR="6524" marT="65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53399"/>
                  </a:ext>
                </a:extLst>
              </a:tr>
              <a:tr h="210044"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064425"/>
                  </a:ext>
                </a:extLst>
              </a:tr>
              <a:tr h="10502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3.372.719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4.776.837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1.404.118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3.981.890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118,1%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83,4%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05799"/>
                  </a:ext>
                </a:extLst>
              </a:tr>
              <a:tr h="10502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3.579.141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9.691.068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6.111.927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9.270.187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95,7%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619559"/>
                  </a:ext>
                </a:extLst>
              </a:tr>
              <a:tr h="10502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15.617.268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18.841.196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3.223.928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18.841.196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120,6%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587262"/>
                  </a:ext>
                </a:extLst>
              </a:tr>
              <a:tr h="10502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7.058.493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7.476.694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418.201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7.476.694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105,9%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392405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4.457.998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7.299.318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2.841.320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7.299.318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163,7%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286217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7.264.378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6.241.878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7.264.378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710,5%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192501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10.402.205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13.702.650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3.300.445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13.702.650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131,7%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23817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2.706.516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9.038.610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6.332.094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9.038.610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334,0%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740723"/>
                  </a:ext>
                </a:extLst>
              </a:tr>
              <a:tr h="2166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2.487.725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4.679.614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2.191.889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4.679.614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188,1%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645131"/>
                  </a:ext>
                </a:extLst>
              </a:tr>
              <a:tr h="16214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3.629.126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6.459.035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2.829.909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6.313.455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61784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2.419.661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4.897.056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2.477.395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4.897.056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202,4%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90491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7.379.257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9.808.671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2.429.414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9.808.671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132,9%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011159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824.314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1.347.065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522.751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1.347.065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163,4%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581688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831.851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831.851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831.851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948469"/>
                  </a:ext>
                </a:extLst>
              </a:tr>
              <a:tr h="1269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- Programa 03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879.045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213358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del Patrimonio Cultural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5.953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83746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747520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916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987005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110.575.941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47.121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-110.528.820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559067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Fondo Nacional de Desarrollo Regional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41.820.053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-41.820.053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427012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Infraestructura Rural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3.451.364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-3.451.364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850775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Puesta en Valor del Patrimonio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3.973.793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-3.973.793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027553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de Apoyo a la Gestión Subnacional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2.233.329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32.054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-2.201.275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631500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Saneamiento Sanitario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5.403.128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-5.403.128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836763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Residuos Sólidos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4.388.489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-4.388.489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807338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Ley N°20.378 - Fondo de Apoyo Regional (FAR)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9.418.549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-9.418.549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989238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Regularización Mayores Ingresos Propios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2.935.047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15.067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-2.919.980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801000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Energización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5.479.639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-5.479.639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677951"/>
                  </a:ext>
                </a:extLst>
              </a:tr>
              <a:tr h="1312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Programas de Apoyo al Empleo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31.472.550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-31.472.550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393856"/>
                  </a:ext>
                </a:extLst>
              </a:tr>
              <a:tr h="10502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326.570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326.570 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524" marR="6524" marT="6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6524" marR="6524" marT="652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106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6896" y="1077187"/>
            <a:ext cx="7872257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E01C02F2-6DFC-4C01-9350-0045040AC18F}"/>
              </a:ext>
            </a:extLst>
          </p:cNvPr>
          <p:cNvSpPr txBox="1">
            <a:spLocks/>
          </p:cNvSpPr>
          <p:nvPr/>
        </p:nvSpPr>
        <p:spPr>
          <a:xfrm>
            <a:off x="546081" y="1603524"/>
            <a:ext cx="7858816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2DD4FA9-D3EA-425B-A0DF-692B17DFE7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54965"/>
              </p:ext>
            </p:extLst>
          </p:nvPr>
        </p:nvGraphicFramePr>
        <p:xfrm>
          <a:off x="546081" y="1950191"/>
          <a:ext cx="7886700" cy="3928726"/>
        </p:xfrm>
        <a:graphic>
          <a:graphicData uri="http://schemas.openxmlformats.org/drawingml/2006/table">
            <a:tbl>
              <a:tblPr/>
              <a:tblGrid>
                <a:gridCol w="259346">
                  <a:extLst>
                    <a:ext uri="{9D8B030D-6E8A-4147-A177-3AD203B41FA5}">
                      <a16:colId xmlns:a16="http://schemas.microsoft.com/office/drawing/2014/main" val="2626173719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2867799718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2848061937"/>
                    </a:ext>
                  </a:extLst>
                </a:gridCol>
                <a:gridCol w="3073246">
                  <a:extLst>
                    <a:ext uri="{9D8B030D-6E8A-4147-A177-3AD203B41FA5}">
                      <a16:colId xmlns:a16="http://schemas.microsoft.com/office/drawing/2014/main" val="3073529400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408978881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96615758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952649359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674538871"/>
                    </a:ext>
                  </a:extLst>
                </a:gridCol>
                <a:gridCol w="632803">
                  <a:extLst>
                    <a:ext uri="{9D8B030D-6E8A-4147-A177-3AD203B41FA5}">
                      <a16:colId xmlns:a16="http://schemas.microsoft.com/office/drawing/2014/main" val="2706195340"/>
                    </a:ext>
                  </a:extLst>
                </a:gridCol>
                <a:gridCol w="622429">
                  <a:extLst>
                    <a:ext uri="{9D8B030D-6E8A-4147-A177-3AD203B41FA5}">
                      <a16:colId xmlns:a16="http://schemas.microsoft.com/office/drawing/2014/main" val="2438300701"/>
                    </a:ext>
                  </a:extLst>
                </a:gridCol>
              </a:tblGrid>
              <a:tr h="15565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981871"/>
                  </a:ext>
                </a:extLst>
              </a:tr>
              <a:tr h="381363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956415"/>
                  </a:ext>
                </a:extLst>
              </a:tr>
              <a:tr h="163441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145.170.472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-43.957.153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122.682.262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64,9%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84,5%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236504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283022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932569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971093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Atacama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390577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503589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834063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617851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73208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Biobío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497017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181244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Lagos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362143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Aysén del General Carlos Ibáñez del Campo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679667"/>
                  </a:ext>
                </a:extLst>
              </a:tr>
              <a:tr h="11508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Magallanes y de la Antártica Chilena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101625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11237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Arica y Parinacota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11084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Ñuble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120104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160.216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414732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160.216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922005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144.975.255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-44.152.370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122.487.046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64,8%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84,5%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709513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97.865.901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144.975.255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47.109.354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122.487.046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125,2%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84,5%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092421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4.577.488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7.129.934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2.552.446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7.129.934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155,8%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596956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13.447.329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14.451.460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1.004.131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9.166.570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68,2%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63,4%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223183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796.282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3.008.043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2.211.761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2.183.638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274,2%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72,6%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404486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2.192.579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5.117.071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2.924.492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5.117.071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233,4%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340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247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4164" y="1136015"/>
            <a:ext cx="7886700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E01C02F2-6DFC-4C01-9350-0045040AC18F}"/>
              </a:ext>
            </a:extLst>
          </p:cNvPr>
          <p:cNvSpPr txBox="1">
            <a:spLocks/>
          </p:cNvSpPr>
          <p:nvPr/>
        </p:nvSpPr>
        <p:spPr>
          <a:xfrm>
            <a:off x="553088" y="1720115"/>
            <a:ext cx="7872257" cy="310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2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3AD761E-98F9-48B0-8094-B7AA5156F2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334901"/>
              </p:ext>
            </p:extLst>
          </p:nvPr>
        </p:nvGraphicFramePr>
        <p:xfrm>
          <a:off x="538645" y="2063126"/>
          <a:ext cx="7886700" cy="2519590"/>
        </p:xfrm>
        <a:graphic>
          <a:graphicData uri="http://schemas.openxmlformats.org/drawingml/2006/table">
            <a:tbl>
              <a:tblPr/>
              <a:tblGrid>
                <a:gridCol w="259346">
                  <a:extLst>
                    <a:ext uri="{9D8B030D-6E8A-4147-A177-3AD203B41FA5}">
                      <a16:colId xmlns:a16="http://schemas.microsoft.com/office/drawing/2014/main" val="1996434981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1305408624"/>
                    </a:ext>
                  </a:extLst>
                </a:gridCol>
                <a:gridCol w="259346">
                  <a:extLst>
                    <a:ext uri="{9D8B030D-6E8A-4147-A177-3AD203B41FA5}">
                      <a16:colId xmlns:a16="http://schemas.microsoft.com/office/drawing/2014/main" val="2808324303"/>
                    </a:ext>
                  </a:extLst>
                </a:gridCol>
                <a:gridCol w="3073246">
                  <a:extLst>
                    <a:ext uri="{9D8B030D-6E8A-4147-A177-3AD203B41FA5}">
                      <a16:colId xmlns:a16="http://schemas.microsoft.com/office/drawing/2014/main" val="4103128173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1980582304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2675188381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547529942"/>
                    </a:ext>
                  </a:extLst>
                </a:gridCol>
                <a:gridCol w="695046">
                  <a:extLst>
                    <a:ext uri="{9D8B030D-6E8A-4147-A177-3AD203B41FA5}">
                      <a16:colId xmlns:a16="http://schemas.microsoft.com/office/drawing/2014/main" val="3340105543"/>
                    </a:ext>
                  </a:extLst>
                </a:gridCol>
                <a:gridCol w="632803">
                  <a:extLst>
                    <a:ext uri="{9D8B030D-6E8A-4147-A177-3AD203B41FA5}">
                      <a16:colId xmlns:a16="http://schemas.microsoft.com/office/drawing/2014/main" val="1185703459"/>
                    </a:ext>
                  </a:extLst>
                </a:gridCol>
                <a:gridCol w="622429">
                  <a:extLst>
                    <a:ext uri="{9D8B030D-6E8A-4147-A177-3AD203B41FA5}">
                      <a16:colId xmlns:a16="http://schemas.microsoft.com/office/drawing/2014/main" val="1985761944"/>
                    </a:ext>
                  </a:extLst>
                </a:gridCol>
              </a:tblGrid>
              <a:tr h="1245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83" marR="7783" marT="77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08978"/>
                  </a:ext>
                </a:extLst>
              </a:tr>
              <a:tr h="24905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762715"/>
                  </a:ext>
                </a:extLst>
              </a:tr>
              <a:tr h="1553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1.666.782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1.666.782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1.666.782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348632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1.357.590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1.357.590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1.357.590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605042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2.580.651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2.580.651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2.580.651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93365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26.656.900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27.661.531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1.004.631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26.702.199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100,2%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96,5%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914967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5.118.995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16.153.942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11.034.947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16.153.942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315,6%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07152"/>
                  </a:ext>
                </a:extLst>
              </a:tr>
              <a:tr h="1499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14.616.869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17.626.200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3.009.331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2.856.873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16,2%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211266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8.550.251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18.392.393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9.842.142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17.742.138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207,5%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96,5%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466807"/>
                  </a:ext>
                </a:extLst>
              </a:tr>
              <a:tr h="14787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11.757.317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11.757.317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11.757.317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480558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1.156.063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1.984.193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828.130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1.984.193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171,6%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174363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7.806.699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14.574.306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6.767.607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14.574.306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186,7%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056786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1.189.129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1.513.842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324.713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1.513.842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127,3%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888978"/>
                  </a:ext>
                </a:extLst>
              </a:tr>
              <a:tr h="13231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91.261.724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-91.261.724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595096"/>
                  </a:ext>
                </a:extLst>
              </a:tr>
              <a:tr h="1556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Regiones Extremas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68.341.040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-68.341.040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478517"/>
                  </a:ext>
                </a:extLst>
              </a:tr>
              <a:tr h="1245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Territorios Rezagados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7.920.684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-7.920.684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132787"/>
                  </a:ext>
                </a:extLst>
              </a:tr>
              <a:tr h="17122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Local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15.000.000 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-15.000.000 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83" marR="7783" marT="77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83" marR="7783" marT="778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884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102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49001" y="1221473"/>
            <a:ext cx="7892530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07, PROGRAMA 01: AGENCIA NACIONAL DE INTELIGENCIA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67544" y="1781788"/>
            <a:ext cx="7886701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D59AE32-4773-49BE-B937-13879AB0E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196603"/>
              </p:ext>
            </p:extLst>
          </p:nvPr>
        </p:nvGraphicFramePr>
        <p:xfrm>
          <a:off x="454830" y="2146913"/>
          <a:ext cx="7886701" cy="198224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61405435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72354591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552549319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427748340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7819856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84647671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04806260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062913925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263265094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399726184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345885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922930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8.952.535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1.061.658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8.925.941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06401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6.046.800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6.971.458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924.658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6.960.341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69478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960.776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1.097.776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1.085.015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1227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883.291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883.291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880.585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5311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Edificios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355.169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355.169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352.748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5622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14620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40518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56.749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115.299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58.550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115.046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568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471.373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396.713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-74.660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396.712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8305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6535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134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973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000" y="908720"/>
            <a:ext cx="8206782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DISTRIBUCIÓN POR SUBTÍTULO DE GASTO Y CÁPITULO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2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1E9D6F4-CEEF-4CC8-AA10-8A8EDBF568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616331"/>
              </p:ext>
            </p:extLst>
          </p:nvPr>
        </p:nvGraphicFramePr>
        <p:xfrm>
          <a:off x="451218" y="2153876"/>
          <a:ext cx="4086001" cy="2530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319B381-84D5-41D2-A903-8134DBCEB6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641502"/>
              </p:ext>
            </p:extLst>
          </p:nvPr>
        </p:nvGraphicFramePr>
        <p:xfrm>
          <a:off x="4630756" y="2160890"/>
          <a:ext cx="4086000" cy="2516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1262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9559" y="1106542"/>
            <a:ext cx="7886701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01: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SUBSECRETARÍA DE PREVENCIÓN DEL DELITO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9559" y="1865262"/>
            <a:ext cx="7704856" cy="32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187E3A8-C87B-47FD-9FCE-4CA8E064F3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245678"/>
              </p:ext>
            </p:extLst>
          </p:nvPr>
        </p:nvGraphicFramePr>
        <p:xfrm>
          <a:off x="525923" y="2190317"/>
          <a:ext cx="7886701" cy="372662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03435688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08115169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859714380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60892521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23128640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6174105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46936757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990200226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618559676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302612074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548497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841435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42.930.872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46.785.069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3.854.197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46.394.383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2273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11.226.126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12.733.389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1.507.263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12.580.063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55600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1.594.580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1.417.688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-176.892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1.402.011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5418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75805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29.618.175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29.986.351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368.176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29.794.884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3545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1291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Encuesta Nacional Urbana de Seguridad Ciudadana - INE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982.009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9436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28.636.166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29.004.342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368.176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28.812.875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1458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Gestión en Seguridad Ciudadana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3.299.748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3.275.681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-24.067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3.269.287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61908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Nacional de Seguridad Pública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3.855.981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3.759.875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-96.106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3.752.795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586117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Innovación y Tecnología para la Prevención del Delito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1.864.188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1.659.188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1.614.272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5950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Calle Segura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6.630.533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7.469.805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839.272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7.361.910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01950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Seguridad en mi Barrio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5.753.987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5.759.780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5.740.067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9099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Sistema Lazos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6.863.562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6.838.621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-24.941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6.837.007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34512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Denuncia Seguro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368.167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241.392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-126.775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237.537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8543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1.366.357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1.366.357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1.366.356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64011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1.366.357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1.366.357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1.366.356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5772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69.805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69.805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68.744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5620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2.045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19860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48.578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48.578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48.209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29479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19.182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19.182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18.566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9613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422.186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1.203.558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781.372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1.174.405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6802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388.670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388.670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383.747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8875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33.506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1101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781.382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781.372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778.022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7780220,0%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357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263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2223" y="1148925"/>
            <a:ext cx="7877391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02: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CENTROS REGIONALES DE ATENCIÓN Y ORIENTACIÓN A VÍCTIMAS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2914" y="1924576"/>
            <a:ext cx="7886700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3C8D81B-1DCA-43E3-BC68-3BD76BB81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628810"/>
              </p:ext>
            </p:extLst>
          </p:nvPr>
        </p:nvGraphicFramePr>
        <p:xfrm>
          <a:off x="562914" y="2251152"/>
          <a:ext cx="7886700" cy="2011798"/>
        </p:xfrm>
        <a:graphic>
          <a:graphicData uri="http://schemas.openxmlformats.org/drawingml/2006/table">
            <a:tbl>
              <a:tblPr/>
              <a:tblGrid>
                <a:gridCol w="286477">
                  <a:extLst>
                    <a:ext uri="{9D8B030D-6E8A-4147-A177-3AD203B41FA5}">
                      <a16:colId xmlns:a16="http://schemas.microsoft.com/office/drawing/2014/main" val="4252493047"/>
                    </a:ext>
                  </a:extLst>
                </a:gridCol>
                <a:gridCol w="286477">
                  <a:extLst>
                    <a:ext uri="{9D8B030D-6E8A-4147-A177-3AD203B41FA5}">
                      <a16:colId xmlns:a16="http://schemas.microsoft.com/office/drawing/2014/main" val="1161179131"/>
                    </a:ext>
                  </a:extLst>
                </a:gridCol>
                <a:gridCol w="286477">
                  <a:extLst>
                    <a:ext uri="{9D8B030D-6E8A-4147-A177-3AD203B41FA5}">
                      <a16:colId xmlns:a16="http://schemas.microsoft.com/office/drawing/2014/main" val="3698017390"/>
                    </a:ext>
                  </a:extLst>
                </a:gridCol>
                <a:gridCol w="2569695">
                  <a:extLst>
                    <a:ext uri="{9D8B030D-6E8A-4147-A177-3AD203B41FA5}">
                      <a16:colId xmlns:a16="http://schemas.microsoft.com/office/drawing/2014/main" val="913823825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3985692055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1990338630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3863942592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2737337490"/>
                    </a:ext>
                  </a:extLst>
                </a:gridCol>
                <a:gridCol w="699003">
                  <a:extLst>
                    <a:ext uri="{9D8B030D-6E8A-4147-A177-3AD203B41FA5}">
                      <a16:colId xmlns:a16="http://schemas.microsoft.com/office/drawing/2014/main" val="3323417630"/>
                    </a:ext>
                  </a:extLst>
                </a:gridCol>
                <a:gridCol w="687543">
                  <a:extLst>
                    <a:ext uri="{9D8B030D-6E8A-4147-A177-3AD203B41FA5}">
                      <a16:colId xmlns:a16="http://schemas.microsoft.com/office/drawing/2014/main" val="150336922"/>
                    </a:ext>
                  </a:extLst>
                </a:gridCol>
              </a:tblGrid>
              <a:tr h="17194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426724"/>
                  </a:ext>
                </a:extLst>
              </a:tr>
              <a:tr h="421273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148413"/>
                  </a:ext>
                </a:extLst>
              </a:tr>
              <a:tr h="18054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2.864.141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2.700.059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-164.082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2.599.787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90,8%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065902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1.571.558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1.299.939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-271.619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1.206.331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76,8%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92,8%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336954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1.253.616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1.228.544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-25.072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1.224.594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035796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38.957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38.957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33.158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85,1%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85,1%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974588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6.766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6.766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093410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6.957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6.957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6.810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97,9%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97,9%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683677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9.136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9.136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9.064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680567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16.098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16.098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10.563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65,6%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65,6%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520373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132.619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132.609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135.704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1357040,0%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622589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132.619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132.609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135.704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1357040,0%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060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070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22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8662" y="1134139"/>
            <a:ext cx="7886702" cy="74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09, PROGRAMA 01: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SERV. NACIONAL PARA PREVENCIÓN Y REHABIL. CONSUMO DE DROGAS Y ALCOHOL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8662" y="1902242"/>
            <a:ext cx="7886702" cy="202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1E7D5CF-A4BE-4DDE-A3E1-6A3EF68586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837428"/>
              </p:ext>
            </p:extLst>
          </p:nvPr>
        </p:nvGraphicFramePr>
        <p:xfrm>
          <a:off x="528662" y="2203625"/>
          <a:ext cx="7886701" cy="363148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57296534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481813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666886149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428359367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07041470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88188964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35992160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071797992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138330514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422975173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202439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743004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73.793.298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81.587.709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7.794.411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81.125.320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02754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9.119.843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10.671.393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1.551.550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10.665.970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6080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2.663.413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2.477.215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-186.198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2.476.518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1985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79.778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79.778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79.778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31772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79.778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79.778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79.778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57291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61.975.157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60.369.003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-1.606.154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60.044.045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08391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61.975.157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60.369.003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-1.606.154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60.044.045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3561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Tratamiento y Rehabilitación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46.837.970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46.137.981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-699.989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46.132.056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76138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Programas de Prevención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3.449.869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3.298.545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-151.324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3.291.799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0956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Capacitación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1.288.542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727.479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-561.063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625.180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0354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- Programa PREVIENE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6.356.151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6.315.320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-40.831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6.289.804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62276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Tolerancia Cero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1.167.227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1.167.793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1.046.535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2207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Parentalidad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1.814.602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1.660.719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-153.883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1.599.461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80053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Elige Vivir sin Drogas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1.060.796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1.061.166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1.059.210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1138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499.842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499.842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374.928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2418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499.842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499.842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374.928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9993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122.721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114.316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116.953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1391,5%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5200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08277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Compensaciones por Daños a Terceros y/o a la Propiedad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114.316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114.316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114.301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2448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25.852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29682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25.852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9419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68493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7.341.276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50443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845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815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59361" y="1097089"/>
            <a:ext cx="7920878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14547AF4-EE68-4703-A8BA-8E372D19CCDD}"/>
              </a:ext>
            </a:extLst>
          </p:cNvPr>
          <p:cNvSpPr txBox="1">
            <a:spLocks/>
          </p:cNvSpPr>
          <p:nvPr/>
        </p:nvSpPr>
        <p:spPr>
          <a:xfrm>
            <a:off x="559358" y="1688182"/>
            <a:ext cx="7920878" cy="3006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06CA43A1-0227-4367-9953-430ADAEE5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577512"/>
              </p:ext>
            </p:extLst>
          </p:nvPr>
        </p:nvGraphicFramePr>
        <p:xfrm>
          <a:off x="559358" y="2058159"/>
          <a:ext cx="7920879" cy="3898697"/>
        </p:xfrm>
        <a:graphic>
          <a:graphicData uri="http://schemas.openxmlformats.org/drawingml/2006/table">
            <a:tbl>
              <a:tblPr/>
              <a:tblGrid>
                <a:gridCol w="260899">
                  <a:extLst>
                    <a:ext uri="{9D8B030D-6E8A-4147-A177-3AD203B41FA5}">
                      <a16:colId xmlns:a16="http://schemas.microsoft.com/office/drawing/2014/main" val="3276797648"/>
                    </a:ext>
                  </a:extLst>
                </a:gridCol>
                <a:gridCol w="260899">
                  <a:extLst>
                    <a:ext uri="{9D8B030D-6E8A-4147-A177-3AD203B41FA5}">
                      <a16:colId xmlns:a16="http://schemas.microsoft.com/office/drawing/2014/main" val="721569433"/>
                    </a:ext>
                  </a:extLst>
                </a:gridCol>
                <a:gridCol w="260899">
                  <a:extLst>
                    <a:ext uri="{9D8B030D-6E8A-4147-A177-3AD203B41FA5}">
                      <a16:colId xmlns:a16="http://schemas.microsoft.com/office/drawing/2014/main" val="163429631"/>
                    </a:ext>
                  </a:extLst>
                </a:gridCol>
                <a:gridCol w="2942934">
                  <a:extLst>
                    <a:ext uri="{9D8B030D-6E8A-4147-A177-3AD203B41FA5}">
                      <a16:colId xmlns:a16="http://schemas.microsoft.com/office/drawing/2014/main" val="993829227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3154196170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2526379016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1544347720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3072591284"/>
                    </a:ext>
                  </a:extLst>
                </a:gridCol>
                <a:gridCol w="772259">
                  <a:extLst>
                    <a:ext uri="{9D8B030D-6E8A-4147-A177-3AD203B41FA5}">
                      <a16:colId xmlns:a16="http://schemas.microsoft.com/office/drawing/2014/main" val="3238650233"/>
                    </a:ext>
                  </a:extLst>
                </a:gridCol>
                <a:gridCol w="626157">
                  <a:extLst>
                    <a:ext uri="{9D8B030D-6E8A-4147-A177-3AD203B41FA5}">
                      <a16:colId xmlns:a16="http://schemas.microsoft.com/office/drawing/2014/main" val="603871211"/>
                    </a:ext>
                  </a:extLst>
                </a:gridCol>
              </a:tblGrid>
              <a:tr h="15409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695175"/>
                  </a:ext>
                </a:extLst>
              </a:tr>
              <a:tr h="377541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762075"/>
                  </a:ext>
                </a:extLst>
              </a:tr>
              <a:tr h="161803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40.126.215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175.744.792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135.618.577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169.314.500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819571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15.136.852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15.207.177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70.325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14.719.361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923611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2.166.908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2.204.194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37.286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2.204.031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119044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230.635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230.635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220.295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011605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230.635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230.635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220.295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325602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19.565.757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151.044.214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131.478.457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145.299.887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742,6%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617032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2.495.971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3.455.971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3.281.541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764370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Asistencia Social (ORASMI)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2.263.841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2.823.841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2.781.605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950390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Becas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232.130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482.130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349.936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497954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Itrend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150.000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876926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17.069.786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147.588.243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130.518.457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142.018.346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832,0%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11082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129.937.599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129.937.589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129.848.466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1298484660,0%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539045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Estadio Seguro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659.517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610.912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-48.605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512.109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554188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Diario Oficial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967.644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940.706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-26.938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887.015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084261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Migraciones y Extranjería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3.700.450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2.583.373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-1.117.077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2.582.016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012088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Seguimiento de Causas Judiciales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544.873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476.689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-68.184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416.872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537942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361.964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362.777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222.926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442448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Violencia Rural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3.734.956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5.605.136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1.870.180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5.564.391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991334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BID Fortalecimiento Seguridad Publica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6.895.800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6.895.800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1.900.496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960965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CiberSeguridad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204.572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175.251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-29.321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84.055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112242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725.831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456.120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725.832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710890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269.711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544.944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275.233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544.945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840361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180.887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180.887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180.887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7847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7.944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7.944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7.944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359795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7.944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7.944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7.944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08547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20.344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16.512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659519"/>
                  </a:ext>
                </a:extLst>
              </a:tr>
              <a:tr h="1232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15.574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20.344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16.512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640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796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59361" y="1097089"/>
            <a:ext cx="7920878" cy="59109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6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14547AF4-EE68-4703-A8BA-8E372D19CCDD}"/>
              </a:ext>
            </a:extLst>
          </p:cNvPr>
          <p:cNvSpPr txBox="1">
            <a:spLocks/>
          </p:cNvSpPr>
          <p:nvPr/>
        </p:nvSpPr>
        <p:spPr>
          <a:xfrm>
            <a:off x="559358" y="1688182"/>
            <a:ext cx="7920878" cy="3006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2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0B2F5C2-2228-46E9-A41A-A050223C5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758421"/>
              </p:ext>
            </p:extLst>
          </p:nvPr>
        </p:nvGraphicFramePr>
        <p:xfrm>
          <a:off x="559357" y="2060848"/>
          <a:ext cx="7920879" cy="1529123"/>
        </p:xfrm>
        <a:graphic>
          <a:graphicData uri="http://schemas.openxmlformats.org/drawingml/2006/table">
            <a:tbl>
              <a:tblPr/>
              <a:tblGrid>
                <a:gridCol w="260899">
                  <a:extLst>
                    <a:ext uri="{9D8B030D-6E8A-4147-A177-3AD203B41FA5}">
                      <a16:colId xmlns:a16="http://schemas.microsoft.com/office/drawing/2014/main" val="3430786860"/>
                    </a:ext>
                  </a:extLst>
                </a:gridCol>
                <a:gridCol w="260899">
                  <a:extLst>
                    <a:ext uri="{9D8B030D-6E8A-4147-A177-3AD203B41FA5}">
                      <a16:colId xmlns:a16="http://schemas.microsoft.com/office/drawing/2014/main" val="2126107172"/>
                    </a:ext>
                  </a:extLst>
                </a:gridCol>
                <a:gridCol w="260899">
                  <a:extLst>
                    <a:ext uri="{9D8B030D-6E8A-4147-A177-3AD203B41FA5}">
                      <a16:colId xmlns:a16="http://schemas.microsoft.com/office/drawing/2014/main" val="2217958564"/>
                    </a:ext>
                  </a:extLst>
                </a:gridCol>
                <a:gridCol w="2942934">
                  <a:extLst>
                    <a:ext uri="{9D8B030D-6E8A-4147-A177-3AD203B41FA5}">
                      <a16:colId xmlns:a16="http://schemas.microsoft.com/office/drawing/2014/main" val="237800029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1363335301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315869873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2385288459"/>
                    </a:ext>
                  </a:extLst>
                </a:gridCol>
                <a:gridCol w="699208">
                  <a:extLst>
                    <a:ext uri="{9D8B030D-6E8A-4147-A177-3AD203B41FA5}">
                      <a16:colId xmlns:a16="http://schemas.microsoft.com/office/drawing/2014/main" val="675943013"/>
                    </a:ext>
                  </a:extLst>
                </a:gridCol>
                <a:gridCol w="772259">
                  <a:extLst>
                    <a:ext uri="{9D8B030D-6E8A-4147-A177-3AD203B41FA5}">
                      <a16:colId xmlns:a16="http://schemas.microsoft.com/office/drawing/2014/main" val="2036311023"/>
                    </a:ext>
                  </a:extLst>
                </a:gridCol>
                <a:gridCol w="626157">
                  <a:extLst>
                    <a:ext uri="{9D8B030D-6E8A-4147-A177-3AD203B41FA5}">
                      <a16:colId xmlns:a16="http://schemas.microsoft.com/office/drawing/2014/main" val="1222112766"/>
                    </a:ext>
                  </a:extLst>
                </a:gridCol>
              </a:tblGrid>
              <a:tr h="1274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768243"/>
                  </a:ext>
                </a:extLst>
              </a:tr>
              <a:tr h="254853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579134"/>
                  </a:ext>
                </a:extLst>
              </a:tr>
              <a:tr h="1274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2.629.763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5.770.906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3.141.143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5.741.337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519784"/>
                  </a:ext>
                </a:extLst>
              </a:tr>
              <a:tr h="1274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2.629.763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5.770.906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3.141.143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5.741.337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4428"/>
                  </a:ext>
                </a:extLst>
              </a:tr>
              <a:tr h="1274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3.141.153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3.141.143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3.111.594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31115940,0%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623441"/>
                  </a:ext>
                </a:extLst>
              </a:tr>
              <a:tr h="1274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2.629.753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2.629.753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2.629.743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962899"/>
                  </a:ext>
                </a:extLst>
              </a:tr>
              <a:tr h="1274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341.650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533.545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379.301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029534"/>
                  </a:ext>
                </a:extLst>
              </a:tr>
              <a:tr h="1274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243.513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243.513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187.407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19658"/>
                  </a:ext>
                </a:extLst>
              </a:tr>
              <a:tr h="1274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98.137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98.137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176159"/>
                  </a:ext>
                </a:extLst>
              </a:tr>
              <a:tr h="1274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191.894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151221"/>
                  </a:ext>
                </a:extLst>
              </a:tr>
              <a:tr h="12742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623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6003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0597" y="1181723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02: RED DE CONECTIVIDAD DEL ESTADO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66724" y="1772816"/>
            <a:ext cx="7834312" cy="272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81CC414-A7B4-4F76-9D5E-56BD813C0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265763"/>
              </p:ext>
            </p:extLst>
          </p:nvPr>
        </p:nvGraphicFramePr>
        <p:xfrm>
          <a:off x="490597" y="2106967"/>
          <a:ext cx="7886701" cy="160165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45752321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28368154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778870567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02507282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76410839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15639016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73139262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879679529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756851392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271465520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617178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433602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5.676.186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6.494.022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817.836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6.145.256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46232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1.374.781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1.380.831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1.199.721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16807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3.739.030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4.009.030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3.989.521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2216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562.375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192.375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44.228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03687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501.025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131.025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38408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61.350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61.350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25.152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5234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17183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911.786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887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592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44126" y="1158989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03: FONDO SOCIAL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44126" y="1713176"/>
            <a:ext cx="787065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9047E7D-BECE-4DC1-B35F-3B59F4E4BE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309534"/>
              </p:ext>
            </p:extLst>
          </p:nvPr>
        </p:nvGraphicFramePr>
        <p:xfrm>
          <a:off x="444126" y="2032439"/>
          <a:ext cx="7886701" cy="144307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68724430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15279439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679263943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49656467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12646379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94163724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89076372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881372550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630470043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78484546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758202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303754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4.292.772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95523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816.301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62809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816.301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9634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864.384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816.301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6433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3.476.471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94146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3.476.471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4934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3.478.102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3.476.471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234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127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94978" y="1165842"/>
            <a:ext cx="7865825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04: BOMBEROS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74102" y="1695379"/>
            <a:ext cx="7886701" cy="33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41DC0F5-9D0F-4A29-BE68-D0CDF638C9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761598"/>
              </p:ext>
            </p:extLst>
          </p:nvPr>
        </p:nvGraphicFramePr>
        <p:xfrm>
          <a:off x="594978" y="2028304"/>
          <a:ext cx="7865824" cy="2259354"/>
        </p:xfrm>
        <a:graphic>
          <a:graphicData uri="http://schemas.openxmlformats.org/drawingml/2006/table">
            <a:tbl>
              <a:tblPr/>
              <a:tblGrid>
                <a:gridCol w="263600">
                  <a:extLst>
                    <a:ext uri="{9D8B030D-6E8A-4147-A177-3AD203B41FA5}">
                      <a16:colId xmlns:a16="http://schemas.microsoft.com/office/drawing/2014/main" val="630374616"/>
                    </a:ext>
                  </a:extLst>
                </a:gridCol>
                <a:gridCol w="263600">
                  <a:extLst>
                    <a:ext uri="{9D8B030D-6E8A-4147-A177-3AD203B41FA5}">
                      <a16:colId xmlns:a16="http://schemas.microsoft.com/office/drawing/2014/main" val="4025607797"/>
                    </a:ext>
                  </a:extLst>
                </a:gridCol>
                <a:gridCol w="263600">
                  <a:extLst>
                    <a:ext uri="{9D8B030D-6E8A-4147-A177-3AD203B41FA5}">
                      <a16:colId xmlns:a16="http://schemas.microsoft.com/office/drawing/2014/main" val="3844746505"/>
                    </a:ext>
                  </a:extLst>
                </a:gridCol>
                <a:gridCol w="2973408">
                  <a:extLst>
                    <a:ext uri="{9D8B030D-6E8A-4147-A177-3AD203B41FA5}">
                      <a16:colId xmlns:a16="http://schemas.microsoft.com/office/drawing/2014/main" val="1307856217"/>
                    </a:ext>
                  </a:extLst>
                </a:gridCol>
                <a:gridCol w="706448">
                  <a:extLst>
                    <a:ext uri="{9D8B030D-6E8A-4147-A177-3AD203B41FA5}">
                      <a16:colId xmlns:a16="http://schemas.microsoft.com/office/drawing/2014/main" val="1410697804"/>
                    </a:ext>
                  </a:extLst>
                </a:gridCol>
                <a:gridCol w="706448">
                  <a:extLst>
                    <a:ext uri="{9D8B030D-6E8A-4147-A177-3AD203B41FA5}">
                      <a16:colId xmlns:a16="http://schemas.microsoft.com/office/drawing/2014/main" val="2619595108"/>
                    </a:ext>
                  </a:extLst>
                </a:gridCol>
                <a:gridCol w="706448">
                  <a:extLst>
                    <a:ext uri="{9D8B030D-6E8A-4147-A177-3AD203B41FA5}">
                      <a16:colId xmlns:a16="http://schemas.microsoft.com/office/drawing/2014/main" val="1831302851"/>
                    </a:ext>
                  </a:extLst>
                </a:gridCol>
                <a:gridCol w="706448">
                  <a:extLst>
                    <a:ext uri="{9D8B030D-6E8A-4147-A177-3AD203B41FA5}">
                      <a16:colId xmlns:a16="http://schemas.microsoft.com/office/drawing/2014/main" val="3971321825"/>
                    </a:ext>
                  </a:extLst>
                </a:gridCol>
                <a:gridCol w="643184">
                  <a:extLst>
                    <a:ext uri="{9D8B030D-6E8A-4147-A177-3AD203B41FA5}">
                      <a16:colId xmlns:a16="http://schemas.microsoft.com/office/drawing/2014/main" val="4237631951"/>
                    </a:ext>
                  </a:extLst>
                </a:gridCol>
                <a:gridCol w="632640">
                  <a:extLst>
                    <a:ext uri="{9D8B030D-6E8A-4147-A177-3AD203B41FA5}">
                      <a16:colId xmlns:a16="http://schemas.microsoft.com/office/drawing/2014/main" val="2164362246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421837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694381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50.270.602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19642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33.224.136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3996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33.297.472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33.224.136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88749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de Operación de Cuerpo de Bomberos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24.841.657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24.841.657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24.776.120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79394"/>
                  </a:ext>
                </a:extLst>
              </a:tr>
              <a:tr h="16849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Ayuda Extraordinaria, Reparaciones y Mantenciones de Cuerpos de Bomberos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1.794.899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1.794.899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1.787.100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47267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Funcionamiento de la Junta Nacional y Organismos Dependientes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3.878.479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3.878.479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3.878.480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946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de Bomberos de Chile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2.782.437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2.782.437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2.782.436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0701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17.046.466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24880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17.048.795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17.046.466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351215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Inversiones de Cuerpos de Bomberos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2.582.406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2.582.406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2.580.077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784846"/>
                  </a:ext>
                </a:extLst>
              </a:tr>
              <a:tr h="14983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Importaciones y Compromisos en Moneda Extranjera para Cuerpos de Bomberos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9.320.773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9.320.773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9.320.773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704282"/>
                  </a:ext>
                </a:extLst>
              </a:tr>
              <a:tr h="23628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Adquisiciones y Compromisos en Moneda Nacional para Cuerpos de Bomberos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5.145.616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5.145.616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5.145.616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941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557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61529" y="1115354"/>
            <a:ext cx="7868746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B7DAA7D-E0D0-423C-9813-E81C388EFA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222629"/>
              </p:ext>
            </p:extLst>
          </p:nvPr>
        </p:nvGraphicFramePr>
        <p:xfrm>
          <a:off x="563885" y="2025527"/>
          <a:ext cx="7886701" cy="410722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31683537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2771132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49812478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70289788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6217632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6508833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45600112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373896195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039504680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96191459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896300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328899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1.221.214.788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1.220.417.897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-796.891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1.183.240.985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6517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953.037.666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965.739.285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12.701.619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963.205.832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2885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178.509.598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155.022.024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-23.487.574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149.876.698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7577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8.203.013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9.153.013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8.802.115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87381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8.201.990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9.151.990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8.801.855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6461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Asistencia Social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49977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1.016.593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10.682.917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9.666.324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10.495.119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42448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159.708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24.324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119.741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0995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Premios y Otros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135.384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159.708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24.324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119.741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7156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881.209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10.523.209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9.642.000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10.375.378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77079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Museo Histórico y Centro Cultural de Carabineros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135.440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135.440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106.039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41484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Modelo de Integración Carabineros-Comunidad MICC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745.759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555.759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437.339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371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Rotativo de Abastecimiento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9.832.010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9.832.000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9.832.000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98320000,0%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58995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4.105.378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-1.242.000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4.101.124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8750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5.347.378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4.105.378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-1.242.000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4.101.124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5860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154.691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135.976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0425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128.416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109.701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8683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Compensaciones por Daños a Terceros y/o a la Propiedad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13806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13.810.131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12.722.410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-1.087.721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12.671.710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01142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11.365.289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11.014.289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-351.000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11.002.675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4378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10910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262.612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262.612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224.942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66214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1.000.410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-999.612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9070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Activos no Financieros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1.444.432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1.444.432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1.443.814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91130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19.526.996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-5.372.361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241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24.899.357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19.526.996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-5.372.361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7678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26.164.964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9348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35.491.930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26.164.964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860462"/>
                  </a:ext>
                </a:extLst>
              </a:tr>
            </a:tbl>
          </a:graphicData>
        </a:graphic>
      </p:graphicFrame>
      <p:sp>
        <p:nvSpPr>
          <p:cNvPr id="8" name="1 Título">
            <a:extLst>
              <a:ext uri="{FF2B5EF4-FFF2-40B4-BE49-F238E27FC236}">
                <a16:creationId xmlns:a16="http://schemas.microsoft.com/office/drawing/2014/main" id="{A2CFEA85-D74A-4D08-B255-23B397E2E831}"/>
              </a:ext>
            </a:extLst>
          </p:cNvPr>
          <p:cNvSpPr txBox="1">
            <a:spLocks/>
          </p:cNvSpPr>
          <p:nvPr/>
        </p:nvSpPr>
        <p:spPr>
          <a:xfrm>
            <a:off x="559358" y="1688182"/>
            <a:ext cx="7920878" cy="3006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</p:spTree>
    <p:extLst>
      <p:ext uri="{BB962C8B-B14F-4D97-AF65-F5344CB8AC3E}">
        <p14:creationId xmlns:p14="http://schemas.microsoft.com/office/powerpoint/2010/main" val="2463728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61529" y="1115354"/>
            <a:ext cx="7868746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DD7877E8-96AE-4133-A461-5C46854020CB}"/>
              </a:ext>
            </a:extLst>
          </p:cNvPr>
          <p:cNvSpPr txBox="1">
            <a:spLocks/>
          </p:cNvSpPr>
          <p:nvPr/>
        </p:nvSpPr>
        <p:spPr>
          <a:xfrm>
            <a:off x="559358" y="1688182"/>
            <a:ext cx="7920878" cy="3006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2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CBEC5B7-6DC2-423C-9B23-234CCCA32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603302"/>
              </p:ext>
            </p:extLst>
          </p:nvPr>
        </p:nvGraphicFramePr>
        <p:xfrm>
          <a:off x="560660" y="2032131"/>
          <a:ext cx="7869617" cy="1268640"/>
        </p:xfrm>
        <a:graphic>
          <a:graphicData uri="http://schemas.openxmlformats.org/drawingml/2006/table">
            <a:tbl>
              <a:tblPr/>
              <a:tblGrid>
                <a:gridCol w="263727">
                  <a:extLst>
                    <a:ext uri="{9D8B030D-6E8A-4147-A177-3AD203B41FA5}">
                      <a16:colId xmlns:a16="http://schemas.microsoft.com/office/drawing/2014/main" val="1006090613"/>
                    </a:ext>
                  </a:extLst>
                </a:gridCol>
                <a:gridCol w="263727">
                  <a:extLst>
                    <a:ext uri="{9D8B030D-6E8A-4147-A177-3AD203B41FA5}">
                      <a16:colId xmlns:a16="http://schemas.microsoft.com/office/drawing/2014/main" val="1209211940"/>
                    </a:ext>
                  </a:extLst>
                </a:gridCol>
                <a:gridCol w="263727">
                  <a:extLst>
                    <a:ext uri="{9D8B030D-6E8A-4147-A177-3AD203B41FA5}">
                      <a16:colId xmlns:a16="http://schemas.microsoft.com/office/drawing/2014/main" val="2513786169"/>
                    </a:ext>
                  </a:extLst>
                </a:gridCol>
                <a:gridCol w="2974841">
                  <a:extLst>
                    <a:ext uri="{9D8B030D-6E8A-4147-A177-3AD203B41FA5}">
                      <a16:colId xmlns:a16="http://schemas.microsoft.com/office/drawing/2014/main" val="3543075724"/>
                    </a:ext>
                  </a:extLst>
                </a:gridCol>
                <a:gridCol w="706789">
                  <a:extLst>
                    <a:ext uri="{9D8B030D-6E8A-4147-A177-3AD203B41FA5}">
                      <a16:colId xmlns:a16="http://schemas.microsoft.com/office/drawing/2014/main" val="3147439569"/>
                    </a:ext>
                  </a:extLst>
                </a:gridCol>
                <a:gridCol w="706789">
                  <a:extLst>
                    <a:ext uri="{9D8B030D-6E8A-4147-A177-3AD203B41FA5}">
                      <a16:colId xmlns:a16="http://schemas.microsoft.com/office/drawing/2014/main" val="4054684701"/>
                    </a:ext>
                  </a:extLst>
                </a:gridCol>
                <a:gridCol w="706789">
                  <a:extLst>
                    <a:ext uri="{9D8B030D-6E8A-4147-A177-3AD203B41FA5}">
                      <a16:colId xmlns:a16="http://schemas.microsoft.com/office/drawing/2014/main" val="3399383417"/>
                    </a:ext>
                  </a:extLst>
                </a:gridCol>
                <a:gridCol w="706789">
                  <a:extLst>
                    <a:ext uri="{9D8B030D-6E8A-4147-A177-3AD203B41FA5}">
                      <a16:colId xmlns:a16="http://schemas.microsoft.com/office/drawing/2014/main" val="1065431127"/>
                    </a:ext>
                  </a:extLst>
                </a:gridCol>
                <a:gridCol w="643494">
                  <a:extLst>
                    <a:ext uri="{9D8B030D-6E8A-4147-A177-3AD203B41FA5}">
                      <a16:colId xmlns:a16="http://schemas.microsoft.com/office/drawing/2014/main" val="1605667980"/>
                    </a:ext>
                  </a:extLst>
                </a:gridCol>
                <a:gridCol w="632945">
                  <a:extLst>
                    <a:ext uri="{9D8B030D-6E8A-4147-A177-3AD203B41FA5}">
                      <a16:colId xmlns:a16="http://schemas.microsoft.com/office/drawing/2014/main" val="3123162527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64622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58417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738.890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2696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 Anticipos por Cambio de Residencia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770.696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738.890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0360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1.088.000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1.088.000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1.088.000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19825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1.088.000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1.088.000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1.088.000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1704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Rotativo de Abastecimiento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1.088.000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1.088.000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1.088.000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68668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59605570,0%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4781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5.960.557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59605570,0%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042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5714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01357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MENSUAL DE GASTOS A DICIEMBRE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3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FF44A13-D57F-4580-8606-3996C82EC0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6104636"/>
              </p:ext>
            </p:extLst>
          </p:nvPr>
        </p:nvGraphicFramePr>
        <p:xfrm>
          <a:off x="467544" y="2276872"/>
          <a:ext cx="8013576" cy="3691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5192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7447" y="1150297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32, PROGRAMA 01: HOSPITAL DE CARABINEROS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7447" y="1716297"/>
            <a:ext cx="7886701" cy="3289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6A0BABB-2EBC-4192-9BB4-D51C595CF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430190"/>
              </p:ext>
            </p:extLst>
          </p:nvPr>
        </p:nvGraphicFramePr>
        <p:xfrm>
          <a:off x="517447" y="2081688"/>
          <a:ext cx="7886701" cy="1696805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319926227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039690539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746786783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55926122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63608430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8435978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6911329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162375052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617545028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222817426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546989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751588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31.181.085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490.814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30.245.407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4990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23.397.730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22.449.730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-948.000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21.699.712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6768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7.128.096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7.816.903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688.807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7.806.848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6018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344.435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205.655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7068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164.435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344.435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205.655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3955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22.219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2590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22.219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34338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520.017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520.007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510.973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5109730,0%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7339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520.017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520.007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510.973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5109730,0%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007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385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1375" y="1143427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33, PROGRAMA 01: POLICÍA DE INVESTIGACIONES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1374" y="1672964"/>
            <a:ext cx="7886701" cy="3222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  <a:endParaRPr lang="es-CL" sz="14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43F95A9-3F79-418D-85E4-7184D9D97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297728"/>
              </p:ext>
            </p:extLst>
          </p:nvPr>
        </p:nvGraphicFramePr>
        <p:xfrm>
          <a:off x="501374" y="2030987"/>
          <a:ext cx="7886701" cy="3599765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918828527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898137547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338709696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414675888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42366909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62312870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88384702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930473084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588231923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955294749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756847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085840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369.591.607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404.788.566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35.196.959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398.155.540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1769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300.159.283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320.301.180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20.141.897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320.301.595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192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35.954.264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40.164.088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4.209.824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40.153.789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75581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526.752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162.279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526.753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1758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364.473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526.752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162.279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526.753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26120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1.027.240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1.027.239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9361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802.939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802.939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12826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Microtráfico Cero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1.022.500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802.939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-219.561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802.939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6765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224.301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224.301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224.300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7387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Internacional de Policía Criminal - INTERPOL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224.301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224.301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224.300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74442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546.298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546.298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546.297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03520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546.298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546.298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546.297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0940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24122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5.666.695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6.131.742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465.047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6.105.115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6564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2.319.030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2.124.923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-194.107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2.116.130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13258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1.474.445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1.474.445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1.474.208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0723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736.200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736.200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733.630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16724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1.137.020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1.796.174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659.154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1.781.147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8400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5.826.981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-18.202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49997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Emergencia Transitorio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5.845.183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5.826.981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-18.202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1712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20.114.152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-465.047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19.370.085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57763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20.579.199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20.114.152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-465.047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19.370.085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48626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10.119.973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101199730,0%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21410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10.145.328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10.119.973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101199730,0%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731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121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1375" y="1143427"/>
            <a:ext cx="788670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35, PROGRAMA 01: MIGRACIONES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1374" y="1672964"/>
            <a:ext cx="7886701" cy="3222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  <a:endParaRPr lang="es-CL" sz="14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F371A87-815F-43FD-BEDE-698EB7E06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157733"/>
              </p:ext>
            </p:extLst>
          </p:nvPr>
        </p:nvGraphicFramePr>
        <p:xfrm>
          <a:off x="501373" y="1998391"/>
          <a:ext cx="7886701" cy="182366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85279589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38286530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012506681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5183777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61134346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68532231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74902852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975244940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327597153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24555175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121464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91887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3.186.594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3.186.594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1.509.125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32290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1.957.553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1.957.553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953.963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50780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985.552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985.552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322.785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757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63082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11844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232.377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03782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38.091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53173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59029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97.085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79846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82.969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684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8573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6974" y="1134450"/>
            <a:ext cx="7795623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2986" y="1700808"/>
            <a:ext cx="7778015" cy="2471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3082505-C347-4E51-A5A0-4E5D8BE38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441655"/>
              </p:ext>
            </p:extLst>
          </p:nvPr>
        </p:nvGraphicFramePr>
        <p:xfrm>
          <a:off x="517905" y="2060847"/>
          <a:ext cx="7804689" cy="3204896"/>
        </p:xfrm>
        <a:graphic>
          <a:graphicData uri="http://schemas.openxmlformats.org/drawingml/2006/table">
            <a:tbl>
              <a:tblPr/>
              <a:tblGrid>
                <a:gridCol w="822192">
                  <a:extLst>
                    <a:ext uri="{9D8B030D-6E8A-4147-A177-3AD203B41FA5}">
                      <a16:colId xmlns:a16="http://schemas.microsoft.com/office/drawing/2014/main" val="1312644189"/>
                    </a:ext>
                  </a:extLst>
                </a:gridCol>
                <a:gridCol w="2196603">
                  <a:extLst>
                    <a:ext uri="{9D8B030D-6E8A-4147-A177-3AD203B41FA5}">
                      <a16:colId xmlns:a16="http://schemas.microsoft.com/office/drawing/2014/main" val="4208928288"/>
                    </a:ext>
                  </a:extLst>
                </a:gridCol>
                <a:gridCol w="822192">
                  <a:extLst>
                    <a:ext uri="{9D8B030D-6E8A-4147-A177-3AD203B41FA5}">
                      <a16:colId xmlns:a16="http://schemas.microsoft.com/office/drawing/2014/main" val="337123819"/>
                    </a:ext>
                  </a:extLst>
                </a:gridCol>
                <a:gridCol w="822192">
                  <a:extLst>
                    <a:ext uri="{9D8B030D-6E8A-4147-A177-3AD203B41FA5}">
                      <a16:colId xmlns:a16="http://schemas.microsoft.com/office/drawing/2014/main" val="3088444246"/>
                    </a:ext>
                  </a:extLst>
                </a:gridCol>
                <a:gridCol w="822192">
                  <a:extLst>
                    <a:ext uri="{9D8B030D-6E8A-4147-A177-3AD203B41FA5}">
                      <a16:colId xmlns:a16="http://schemas.microsoft.com/office/drawing/2014/main" val="4039208032"/>
                    </a:ext>
                  </a:extLst>
                </a:gridCol>
                <a:gridCol w="822192">
                  <a:extLst>
                    <a:ext uri="{9D8B030D-6E8A-4147-A177-3AD203B41FA5}">
                      <a16:colId xmlns:a16="http://schemas.microsoft.com/office/drawing/2014/main" val="3132413232"/>
                    </a:ext>
                  </a:extLst>
                </a:gridCol>
                <a:gridCol w="748563">
                  <a:extLst>
                    <a:ext uri="{9D8B030D-6E8A-4147-A177-3AD203B41FA5}">
                      <a16:colId xmlns:a16="http://schemas.microsoft.com/office/drawing/2014/main" val="819541861"/>
                    </a:ext>
                  </a:extLst>
                </a:gridCol>
                <a:gridCol w="748563">
                  <a:extLst>
                    <a:ext uri="{9D8B030D-6E8A-4147-A177-3AD203B41FA5}">
                      <a16:colId xmlns:a16="http://schemas.microsoft.com/office/drawing/2014/main" val="283103649"/>
                    </a:ext>
                  </a:extLst>
                </a:gridCol>
              </a:tblGrid>
              <a:tr h="151711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975494"/>
                  </a:ext>
                </a:extLst>
              </a:tr>
              <a:tr h="464616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98803"/>
                  </a:ext>
                </a:extLst>
              </a:tr>
              <a:tr h="1611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1.278.446.244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1.388.721.264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110.275.020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1.283.575.038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902191"/>
                  </a:ext>
                </a:extLst>
              </a:tr>
              <a:tr h="1517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Arica y Parinacota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40.371.816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50.556.625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10.184.809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49.560.208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047117"/>
                  </a:ext>
                </a:extLst>
              </a:tr>
              <a:tr h="1517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Tarapacá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51.208.757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58.198.341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6.989.584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50.965.221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388794"/>
                  </a:ext>
                </a:extLst>
              </a:tr>
              <a:tr h="1517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88.203.642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89.671.996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1.468.354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71.309.152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441653"/>
                  </a:ext>
                </a:extLst>
              </a:tr>
              <a:tr h="1517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73.345.576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79.828.427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6.482.851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76.520.952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785654"/>
                  </a:ext>
                </a:extLst>
              </a:tr>
              <a:tr h="1517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73.811.876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82.788.243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8.976.367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73.695.344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453613"/>
                  </a:ext>
                </a:extLst>
              </a:tr>
              <a:tr h="1517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Valparaíso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87.460.581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92.812.940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5.352.359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89.074.648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15114"/>
                  </a:ext>
                </a:extLst>
              </a:tr>
              <a:tr h="1517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Metropolitana de Santiago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136.632.805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153.162.465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16.529.660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146.732.861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710041"/>
                  </a:ext>
                </a:extLst>
              </a:tr>
              <a:tr h="1517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76.522.153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75.604.340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-917.813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72.499.360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53510"/>
                  </a:ext>
                </a:extLst>
              </a:tr>
              <a:tr h="1517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89.481.987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95.040.782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5.558.795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89.369.473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409676"/>
                  </a:ext>
                </a:extLst>
              </a:tr>
              <a:tr h="1517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55.161.435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53.679.241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-1.482.194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44.856.668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699529"/>
                  </a:ext>
                </a:extLst>
              </a:tr>
              <a:tr h="1517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Biobío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91.574.111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101.406.581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9.832.470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95.629.924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09077"/>
                  </a:ext>
                </a:extLst>
              </a:tr>
              <a:tr h="1517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Araucanía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138.691.896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136.139.127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-2.552.769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126.790.158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840620"/>
                  </a:ext>
                </a:extLst>
              </a:tr>
              <a:tr h="1517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57.019.398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63.294.598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6.275.200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58.851.525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811096"/>
                  </a:ext>
                </a:extLst>
              </a:tr>
              <a:tr h="1517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88.025.852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100.358.037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12.332.185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97.028.175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276366"/>
                  </a:ext>
                </a:extLst>
              </a:tr>
              <a:tr h="1517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Aysén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63.983.171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71.427.532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7.444.361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58.811.792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51340"/>
                  </a:ext>
                </a:extLst>
              </a:tr>
              <a:tr h="15171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66.951.188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84.751.989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17.800.801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81.879.577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912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231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700471" y="1147844"/>
            <a:ext cx="747192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MENSUAL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7" name="2 Gráfico">
            <a:extLst>
              <a:ext uri="{FF2B5EF4-FFF2-40B4-BE49-F238E27FC236}">
                <a16:creationId xmlns:a16="http://schemas.microsoft.com/office/drawing/2014/main" id="{27BA1CC5-AEA6-4CF3-896B-C3C518A6D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859050"/>
              </p:ext>
            </p:extLst>
          </p:nvPr>
        </p:nvGraphicFramePr>
        <p:xfrm>
          <a:off x="700471" y="2492896"/>
          <a:ext cx="747192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18013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560" y="1172985"/>
            <a:ext cx="7735137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9" name="1 Gráfico">
            <a:extLst>
              <a:ext uri="{FF2B5EF4-FFF2-40B4-BE49-F238E27FC236}">
                <a16:creationId xmlns:a16="http://schemas.microsoft.com/office/drawing/2014/main" id="{71F61CC1-F897-47A8-9365-700BEC3325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0356437"/>
              </p:ext>
            </p:extLst>
          </p:nvPr>
        </p:nvGraphicFramePr>
        <p:xfrm>
          <a:off x="611560" y="2265240"/>
          <a:ext cx="7735137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3469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4731" y="1196752"/>
            <a:ext cx="8107551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01: GASTOS DE FUNCIONAMIENTO GOBIERNOS REGIONALES</a:t>
            </a:r>
          </a:p>
        </p:txBody>
      </p:sp>
      <p:graphicFrame>
        <p:nvGraphicFramePr>
          <p:cNvPr id="7" name="1 Gráfico">
            <a:extLst>
              <a:ext uri="{FF2B5EF4-FFF2-40B4-BE49-F238E27FC236}">
                <a16:creationId xmlns:a16="http://schemas.microsoft.com/office/drawing/2014/main" id="{D7EFA333-2F48-40B4-A3CA-51D3B63125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7600848"/>
              </p:ext>
            </p:extLst>
          </p:nvPr>
        </p:nvGraphicFramePr>
        <p:xfrm>
          <a:off x="494731" y="2359179"/>
          <a:ext cx="4034295" cy="2664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2 Gráfico">
            <a:extLst>
              <a:ext uri="{FF2B5EF4-FFF2-40B4-BE49-F238E27FC236}">
                <a16:creationId xmlns:a16="http://schemas.microsoft.com/office/drawing/2014/main" id="{22449F74-9072-4AA8-92AE-595D946DDA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9083249"/>
              </p:ext>
            </p:extLst>
          </p:nvPr>
        </p:nvGraphicFramePr>
        <p:xfrm>
          <a:off x="4596048" y="2359179"/>
          <a:ext cx="4034295" cy="2664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9408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0133" y="1196752"/>
            <a:ext cx="8182075" cy="5295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4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02 Y 03: INVERSIÓN REGIONAL</a:t>
            </a:r>
          </a:p>
        </p:txBody>
      </p:sp>
      <p:graphicFrame>
        <p:nvGraphicFramePr>
          <p:cNvPr id="9" name="1 Gráfico">
            <a:extLst>
              <a:ext uri="{FF2B5EF4-FFF2-40B4-BE49-F238E27FC236}">
                <a16:creationId xmlns:a16="http://schemas.microsoft.com/office/drawing/2014/main" id="{7B6C79D9-3180-47BB-BC8C-72C1ACC726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2847460"/>
              </p:ext>
            </p:extLst>
          </p:nvPr>
        </p:nvGraphicFramePr>
        <p:xfrm>
          <a:off x="491431" y="2264832"/>
          <a:ext cx="4055192" cy="2683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2 Gráfico">
            <a:extLst>
              <a:ext uri="{FF2B5EF4-FFF2-40B4-BE49-F238E27FC236}">
                <a16:creationId xmlns:a16="http://schemas.microsoft.com/office/drawing/2014/main" id="{87B083C4-584E-4ADD-A603-A05DE3214B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8134127"/>
              </p:ext>
            </p:extLst>
          </p:nvPr>
        </p:nvGraphicFramePr>
        <p:xfrm>
          <a:off x="4597378" y="2264832"/>
          <a:ext cx="4124830" cy="2683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28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7103" y="1196752"/>
            <a:ext cx="8013599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ACUMULADA DE GASTOS A DICIEMBRE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4</a:t>
            </a:fld>
            <a:endParaRPr lang="es-CL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121830C7-7DBA-4D54-B39D-355C835FAA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653933"/>
              </p:ext>
            </p:extLst>
          </p:nvPr>
        </p:nvGraphicFramePr>
        <p:xfrm>
          <a:off x="447102" y="2492896"/>
          <a:ext cx="8013599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517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909" y="1142860"/>
            <a:ext cx="7886699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5909" y="1850890"/>
            <a:ext cx="7886699" cy="302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160C68C-3FA9-49BB-A51B-2A8FC69BE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405660"/>
              </p:ext>
            </p:extLst>
          </p:nvPr>
        </p:nvGraphicFramePr>
        <p:xfrm>
          <a:off x="495909" y="2208444"/>
          <a:ext cx="7886699" cy="2902351"/>
        </p:xfrm>
        <a:graphic>
          <a:graphicData uri="http://schemas.openxmlformats.org/drawingml/2006/table">
            <a:tbl>
              <a:tblPr/>
              <a:tblGrid>
                <a:gridCol w="715032">
                  <a:extLst>
                    <a:ext uri="{9D8B030D-6E8A-4147-A177-3AD203B41FA5}">
                      <a16:colId xmlns:a16="http://schemas.microsoft.com/office/drawing/2014/main" val="3307200189"/>
                    </a:ext>
                  </a:extLst>
                </a:gridCol>
                <a:gridCol w="3009539">
                  <a:extLst>
                    <a:ext uri="{9D8B030D-6E8A-4147-A177-3AD203B41FA5}">
                      <a16:colId xmlns:a16="http://schemas.microsoft.com/office/drawing/2014/main" val="1433479742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2664130038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2418837469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3932716651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295547488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1660264286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3711766826"/>
                    </a:ext>
                  </a:extLst>
                </a:gridCol>
              </a:tblGrid>
              <a:tr h="169728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036581"/>
                  </a:ext>
                </a:extLst>
              </a:tr>
              <a:tr h="415834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789534"/>
                  </a:ext>
                </a:extLst>
              </a:tr>
              <a:tr h="17821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3.747.325.567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3.863.829.715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116.504.148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3.673.478.862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459926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1.439.199.493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1.485.946.962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46.747.469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1.476.728.092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098413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263.335.813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247.072.381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-16.263.432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239.653.529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896384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8.731.921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11.879.317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3.147.396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11.377.820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700941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326.641.252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486.634.856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159.993.604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474.355.631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702979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5.617.089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21.098.837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15.481.748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20.796.934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931138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136.821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1.708.294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1.571.473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1.628.207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12044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22.356.401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84.696.301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62.339.900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79.208.560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5856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FINANCIEROS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138.107.040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47.831.657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-90.275.383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974443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873.572.616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625.000.783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-248.571.833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597.059.422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95,5%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770147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11.728.479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18.275.726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6.547.247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13.810.089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055248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637.496.452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666.083.799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28.587.347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651.606.945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539086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20.402.190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106.161.651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85.759.461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107.253.633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113805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61.439.151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61.439.151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127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81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1355" y="1146863"/>
            <a:ext cx="78866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POR CAPÍTULOS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5288" y="1782720"/>
            <a:ext cx="7875163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F0161EA-1664-4CEA-ADFA-1B59EA965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399971"/>
              </p:ext>
            </p:extLst>
          </p:nvPr>
        </p:nvGraphicFramePr>
        <p:xfrm>
          <a:off x="521355" y="2122919"/>
          <a:ext cx="7886698" cy="4046760"/>
        </p:xfrm>
        <a:graphic>
          <a:graphicData uri="http://schemas.openxmlformats.org/drawingml/2006/table">
            <a:tbl>
              <a:tblPr/>
              <a:tblGrid>
                <a:gridCol w="346668">
                  <a:extLst>
                    <a:ext uri="{9D8B030D-6E8A-4147-A177-3AD203B41FA5}">
                      <a16:colId xmlns:a16="http://schemas.microsoft.com/office/drawing/2014/main" val="2323916680"/>
                    </a:ext>
                  </a:extLst>
                </a:gridCol>
                <a:gridCol w="270834">
                  <a:extLst>
                    <a:ext uri="{9D8B030D-6E8A-4147-A177-3AD203B41FA5}">
                      <a16:colId xmlns:a16="http://schemas.microsoft.com/office/drawing/2014/main" val="3300718871"/>
                    </a:ext>
                  </a:extLst>
                </a:gridCol>
                <a:gridCol w="3055013">
                  <a:extLst>
                    <a:ext uri="{9D8B030D-6E8A-4147-A177-3AD203B41FA5}">
                      <a16:colId xmlns:a16="http://schemas.microsoft.com/office/drawing/2014/main" val="2804533814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4186035361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1358294789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592618048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066565722"/>
                    </a:ext>
                  </a:extLst>
                </a:gridCol>
                <a:gridCol w="660836">
                  <a:extLst>
                    <a:ext uri="{9D8B030D-6E8A-4147-A177-3AD203B41FA5}">
                      <a16:colId xmlns:a16="http://schemas.microsoft.com/office/drawing/2014/main" val="1157302787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3031801345"/>
                    </a:ext>
                  </a:extLst>
                </a:gridCol>
              </a:tblGrid>
              <a:tr h="16250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751086"/>
                  </a:ext>
                </a:extLst>
              </a:tr>
              <a:tr h="3981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216392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Gobierno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73.367.156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75.123.087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1.755.931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72.533.489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490395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Nacional de Emergencia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15.642.940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18.819.481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3.176.541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18.072.032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142707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699.733.127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-699.733.127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257562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36.717.482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39.755.846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3.038.364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38.511.385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841436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la Gestión Subnacional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7.835.232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8.668.093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832.861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8.021.933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520621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Desarrollo Local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284.011.840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224.430.700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-59.581.140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206.329.579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217470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a 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182.040.948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124.126.922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-57.914.026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122.346.573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285616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Convergencia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189.127.625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145.170.472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-43.957.153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122.682.262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046119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Agencia Nacional de Inteligencia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7.890.877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8.952.535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1.061.658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8.925.941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515777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45.795.013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49.485.128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3.690.115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48.994.170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876551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42.930.872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46.785.069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3.854.197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46.394.383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591263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Centros Regionales de Atención y Orientación a Víctimas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2.864.141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2.700.059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-164.082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2.599.787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997053"/>
                  </a:ext>
                </a:extLst>
              </a:tr>
              <a:tr h="26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para Prevención y Rehabilitación Consumo de Drogas y Alcohol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73.793.298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81.587.709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7.794.411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81.125.320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51855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100.491.154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236.927.567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136.436.413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230.023.130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624788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40.126.215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175.744.792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135.618.577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169.314.500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122264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Conectividad del Estado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5.676.186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6.494.022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817.836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6.145.256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16587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4.342.486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4.292.772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379047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Bomberos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50.346.267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50.270.602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697091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1.221.214.788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1.220.417.897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-796.891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1.183.240.985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925077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 de Carabineros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30.690.271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31.181.085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490.814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30.245.407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527639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369.591.607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404.788.566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35.196.959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398.155.540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863501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de Migraciones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3.186.594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3.186.594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1.509.125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429957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al 76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1.278.446.244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1.388.721.264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110.275.020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1.283.575.038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626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1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0270" y="1150382"/>
            <a:ext cx="7886697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FET – Covid - 19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0277" y="1803030"/>
            <a:ext cx="786990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2021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954F4BD-EE63-4F7B-AA79-2A702A26A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805994"/>
              </p:ext>
            </p:extLst>
          </p:nvPr>
        </p:nvGraphicFramePr>
        <p:xfrm>
          <a:off x="520270" y="2168155"/>
          <a:ext cx="7886698" cy="1422060"/>
        </p:xfrm>
        <a:graphic>
          <a:graphicData uri="http://schemas.openxmlformats.org/drawingml/2006/table">
            <a:tbl>
              <a:tblPr/>
              <a:tblGrid>
                <a:gridCol w="346668">
                  <a:extLst>
                    <a:ext uri="{9D8B030D-6E8A-4147-A177-3AD203B41FA5}">
                      <a16:colId xmlns:a16="http://schemas.microsoft.com/office/drawing/2014/main" val="1705991971"/>
                    </a:ext>
                  </a:extLst>
                </a:gridCol>
                <a:gridCol w="270834">
                  <a:extLst>
                    <a:ext uri="{9D8B030D-6E8A-4147-A177-3AD203B41FA5}">
                      <a16:colId xmlns:a16="http://schemas.microsoft.com/office/drawing/2014/main" val="2434631867"/>
                    </a:ext>
                  </a:extLst>
                </a:gridCol>
                <a:gridCol w="3055013">
                  <a:extLst>
                    <a:ext uri="{9D8B030D-6E8A-4147-A177-3AD203B41FA5}">
                      <a16:colId xmlns:a16="http://schemas.microsoft.com/office/drawing/2014/main" val="354049822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390530133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1944647799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388176615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850815572"/>
                    </a:ext>
                  </a:extLst>
                </a:gridCol>
                <a:gridCol w="660836">
                  <a:extLst>
                    <a:ext uri="{9D8B030D-6E8A-4147-A177-3AD203B41FA5}">
                      <a16:colId xmlns:a16="http://schemas.microsoft.com/office/drawing/2014/main" val="836687057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2474913637"/>
                    </a:ext>
                  </a:extLst>
                </a:gridCol>
              </a:tblGrid>
              <a:tr h="13000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138873"/>
                  </a:ext>
                </a:extLst>
              </a:tr>
              <a:tr h="3981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355004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66.676.486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66.676.486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65.652.993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804715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FET - Covid - 19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66.676.486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66.676.486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65.652.993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49352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5.372.361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5.372.361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1.376.770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832539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 FET - Covid - 19 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5.372.361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5.372.361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1.376.770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288555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18.202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18.202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18.202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821174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 FET - Covid - 19       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18.202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18.202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18.202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036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001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8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523819" y="1166174"/>
            <a:ext cx="805939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4FADA4D0-B7E5-4B78-9917-5E240F91CC39}"/>
              </a:ext>
            </a:extLst>
          </p:cNvPr>
          <p:cNvSpPr txBox="1">
            <a:spLocks/>
          </p:cNvSpPr>
          <p:nvPr/>
        </p:nvSpPr>
        <p:spPr>
          <a:xfrm>
            <a:off x="523818" y="1818822"/>
            <a:ext cx="8059390" cy="3651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C3AA1C5-AD65-49F4-9C62-70A3A0E4F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767911"/>
              </p:ext>
            </p:extLst>
          </p:nvPr>
        </p:nvGraphicFramePr>
        <p:xfrm>
          <a:off x="523817" y="2238541"/>
          <a:ext cx="8059391" cy="3472901"/>
        </p:xfrm>
        <a:graphic>
          <a:graphicData uri="http://schemas.openxmlformats.org/drawingml/2006/table">
            <a:tbl>
              <a:tblPr/>
              <a:tblGrid>
                <a:gridCol w="270087">
                  <a:extLst>
                    <a:ext uri="{9D8B030D-6E8A-4147-A177-3AD203B41FA5}">
                      <a16:colId xmlns:a16="http://schemas.microsoft.com/office/drawing/2014/main" val="520945663"/>
                    </a:ext>
                  </a:extLst>
                </a:gridCol>
                <a:gridCol w="270087">
                  <a:extLst>
                    <a:ext uri="{9D8B030D-6E8A-4147-A177-3AD203B41FA5}">
                      <a16:colId xmlns:a16="http://schemas.microsoft.com/office/drawing/2014/main" val="3518829373"/>
                    </a:ext>
                  </a:extLst>
                </a:gridCol>
                <a:gridCol w="270087">
                  <a:extLst>
                    <a:ext uri="{9D8B030D-6E8A-4147-A177-3AD203B41FA5}">
                      <a16:colId xmlns:a16="http://schemas.microsoft.com/office/drawing/2014/main" val="2635177711"/>
                    </a:ext>
                  </a:extLst>
                </a:gridCol>
                <a:gridCol w="3046578">
                  <a:extLst>
                    <a:ext uri="{9D8B030D-6E8A-4147-A177-3AD203B41FA5}">
                      <a16:colId xmlns:a16="http://schemas.microsoft.com/office/drawing/2014/main" val="2769793347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121712804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1437105330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484492315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2466199347"/>
                    </a:ext>
                  </a:extLst>
                </a:gridCol>
                <a:gridCol w="659012">
                  <a:extLst>
                    <a:ext uri="{9D8B030D-6E8A-4147-A177-3AD203B41FA5}">
                      <a16:colId xmlns:a16="http://schemas.microsoft.com/office/drawing/2014/main" val="3303775589"/>
                    </a:ext>
                  </a:extLst>
                </a:gridCol>
                <a:gridCol w="648208">
                  <a:extLst>
                    <a:ext uri="{9D8B030D-6E8A-4147-A177-3AD203B41FA5}">
                      <a16:colId xmlns:a16="http://schemas.microsoft.com/office/drawing/2014/main" val="604492749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519854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055104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73.367.156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75.123.087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1.755.931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72.533.489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2912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36.473.457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38.899.170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2.425.713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37.629.186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2902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5.461.130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7.227.130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1.766.000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7.002.238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59683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780.837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780.837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780.837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91052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780.837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780.837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780.837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0562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10.671.073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10.645.741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-25.332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10.350.088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9630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10.671.073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10.645.741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-25.332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10.350.088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06648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Administración de Complejos Fronterizos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8.044.285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8.046.363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7.847.696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8243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Coordinación, Orden Público y Gestión Territorial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2.019.627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2.000.540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-19.087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1.936.066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4268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Barrios Transitorios de Emergencias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292.435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293.200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271.468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3347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Regional y Descentralizacion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314.726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305.638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-9.088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294.858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14291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3360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25778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00660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2.206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348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864.577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814.230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273.199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0060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33.349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3495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20.623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70328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132.578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132.578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121.132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03578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34.621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34.621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34.443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4624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50.347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70.444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63.652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8385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170.410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-4.698.378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166.031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4087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4.868.788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170.410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-4.698.378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166.031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940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320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9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523819" y="1166174"/>
            <a:ext cx="805939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DICIEMBRE DE 2021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43A096AA-646F-4B81-967D-A283F452BA9B}"/>
              </a:ext>
            </a:extLst>
          </p:cNvPr>
          <p:cNvSpPr txBox="1">
            <a:spLocks/>
          </p:cNvSpPr>
          <p:nvPr/>
        </p:nvSpPr>
        <p:spPr>
          <a:xfrm>
            <a:off x="542305" y="1820590"/>
            <a:ext cx="8059390" cy="3651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400" b="1" dirty="0">
                <a:latin typeface="+mn-lt"/>
                <a:ea typeface="Verdana" pitchFamily="34" charset="0"/>
                <a:cs typeface="Verdana" pitchFamily="34" charset="0"/>
              </a:rPr>
              <a:t>en miles de pesos 2021				               … </a:t>
            </a:r>
            <a:r>
              <a:rPr lang="es-CL" sz="14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E35DC53-BABB-45A2-A624-109B02A460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461769"/>
              </p:ext>
            </p:extLst>
          </p:nvPr>
        </p:nvGraphicFramePr>
        <p:xfrm>
          <a:off x="523819" y="2185752"/>
          <a:ext cx="8059391" cy="1128834"/>
        </p:xfrm>
        <a:graphic>
          <a:graphicData uri="http://schemas.openxmlformats.org/drawingml/2006/table">
            <a:tbl>
              <a:tblPr/>
              <a:tblGrid>
                <a:gridCol w="270087">
                  <a:extLst>
                    <a:ext uri="{9D8B030D-6E8A-4147-A177-3AD203B41FA5}">
                      <a16:colId xmlns:a16="http://schemas.microsoft.com/office/drawing/2014/main" val="2410362179"/>
                    </a:ext>
                  </a:extLst>
                </a:gridCol>
                <a:gridCol w="270087">
                  <a:extLst>
                    <a:ext uri="{9D8B030D-6E8A-4147-A177-3AD203B41FA5}">
                      <a16:colId xmlns:a16="http://schemas.microsoft.com/office/drawing/2014/main" val="1722930394"/>
                    </a:ext>
                  </a:extLst>
                </a:gridCol>
                <a:gridCol w="270087">
                  <a:extLst>
                    <a:ext uri="{9D8B030D-6E8A-4147-A177-3AD203B41FA5}">
                      <a16:colId xmlns:a16="http://schemas.microsoft.com/office/drawing/2014/main" val="2927854261"/>
                    </a:ext>
                  </a:extLst>
                </a:gridCol>
                <a:gridCol w="3046578">
                  <a:extLst>
                    <a:ext uri="{9D8B030D-6E8A-4147-A177-3AD203B41FA5}">
                      <a16:colId xmlns:a16="http://schemas.microsoft.com/office/drawing/2014/main" val="273110262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496785352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2983838578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4253029721"/>
                    </a:ext>
                  </a:extLst>
                </a:gridCol>
                <a:gridCol w="723833">
                  <a:extLst>
                    <a:ext uri="{9D8B030D-6E8A-4147-A177-3AD203B41FA5}">
                      <a16:colId xmlns:a16="http://schemas.microsoft.com/office/drawing/2014/main" val="1590101587"/>
                    </a:ext>
                  </a:extLst>
                </a:gridCol>
                <a:gridCol w="659012">
                  <a:extLst>
                    <a:ext uri="{9D8B030D-6E8A-4147-A177-3AD203B41FA5}">
                      <a16:colId xmlns:a16="http://schemas.microsoft.com/office/drawing/2014/main" val="623782756"/>
                    </a:ext>
                  </a:extLst>
                </a:gridCol>
                <a:gridCol w="648208">
                  <a:extLst>
                    <a:ext uri="{9D8B030D-6E8A-4147-A177-3AD203B41FA5}">
                      <a16:colId xmlns:a16="http://schemas.microsoft.com/office/drawing/2014/main" val="1832594005"/>
                    </a:ext>
                  </a:extLst>
                </a:gridCol>
              </a:tblGrid>
              <a:tr h="125426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2021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993875"/>
                  </a:ext>
                </a:extLst>
              </a:tr>
              <a:tr h="250852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357793"/>
                  </a:ext>
                </a:extLst>
              </a:tr>
              <a:tr h="1254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15.155.266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-687.095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14.971.257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801367"/>
                  </a:ext>
                </a:extLst>
              </a:tr>
              <a:tr h="1254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15.842.361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15.155.266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-687.095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14.971.257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649098"/>
                  </a:ext>
                </a:extLst>
              </a:tr>
              <a:tr h="1254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Pago a Concesiones de Complejos Fronterizos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15.155.073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15.141.620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-13.453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14.957.611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639694"/>
                  </a:ext>
                </a:extLst>
              </a:tr>
              <a:tr h="1254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Reintegro Crédito IVA  Concesiones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687.288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-673.642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13.646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773506"/>
                  </a:ext>
                </a:extLst>
              </a:tr>
              <a:tr h="1254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1.357.422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728708"/>
                  </a:ext>
                </a:extLst>
              </a:tr>
              <a:tr h="1254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1.377.750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1.357.422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847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55179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5160</TotalTime>
  <Words>9360</Words>
  <Application>Microsoft Office PowerPoint</Application>
  <PresentationFormat>Presentación en pantalla (4:3)</PresentationFormat>
  <Paragraphs>5426</Paragraphs>
  <Slides>37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5" baseType="lpstr">
      <vt:lpstr>Andalus</vt:lpstr>
      <vt:lpstr>Arial</vt:lpstr>
      <vt:lpstr>Arial Black</vt:lpstr>
      <vt:lpstr>Calibri</vt:lpstr>
      <vt:lpstr>Times New Roman</vt:lpstr>
      <vt:lpstr>1_Tema de Office</vt:lpstr>
      <vt:lpstr>Tema de Office</vt:lpstr>
      <vt:lpstr>Imagen de mapa de bits</vt:lpstr>
      <vt:lpstr>EJECUCIÓN ACUMULADA DE GASTOS PRESUPUESTARIOS  AL MES DE DICIEMBRE DE 2021 PARTIDA 05: MINISTERIO DEL INTERIOR Y SEGURIDAD PÚBLICA</vt:lpstr>
      <vt:lpstr>DISTRIBUCIÓN POR SUBTÍTULO DE GASTO Y CÁPITULO MINISTERIO DEL INTERIOR Y SEGURIDAD PÚBLICA</vt:lpstr>
      <vt:lpstr>COMPORTAMIENTO DE LA EJECUCIÓN MENSUAL DE GASTOS A DICIEMBRE PARTIDA 05 MINISTERIO DEL INTERIOR Y SEGURIDAD PÚBLICA</vt:lpstr>
      <vt:lpstr>COMPORTAMIENTO DE LA EJECUCIÓN ACUMULADA DE GASTOS A DICIEMBRE MINISTERIO DEL INTERIOR Y SEGURIDAD PÚBLICA</vt:lpstr>
      <vt:lpstr>EJECUCIÓN ACUMULADA DE GASTOS A DICIEMBRE DE 2021 MINISTERIO DEL INTERIOR Y SEGURIDAD PÚBLICA</vt:lpstr>
      <vt:lpstr>EJECUCIÓN ACUMULADA DE GASTOS A DICIEMBRE DE 2021 PARTIDA 05 RESUMEN POR CAPÍTULOS</vt:lpstr>
      <vt:lpstr>EJECUCIÓN ACUMULADA DE GASTOS A DICIEMBRE DE 2021 PARTIDA 05 RESUMEN FET – Covid - 19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PRESUPUESTO1</dc:creator>
  <cp:lastModifiedBy>Presupuesto</cp:lastModifiedBy>
  <cp:revision>388</cp:revision>
  <cp:lastPrinted>2017-06-20T21:34:02Z</cp:lastPrinted>
  <dcterms:created xsi:type="dcterms:W3CDTF">2016-06-23T13:38:47Z</dcterms:created>
  <dcterms:modified xsi:type="dcterms:W3CDTF">2022-03-07T18:29:03Z</dcterms:modified>
</cp:coreProperties>
</file>