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21" autoAdjust="0"/>
  </p:normalViewPr>
  <p:slideViewPr>
    <p:cSldViewPr>
      <p:cViewPr varScale="1">
        <p:scale>
          <a:sx n="106" d="100"/>
          <a:sy n="106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378-4699-A620-D13C7B6EE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378-4699-A620-D13C7B6EE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378-4699-A620-D13C7B6EE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378-4699-A620-D13C7B6EE820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78-4699-A620-D13C7B6EE820}"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78-4699-A620-D13C7B6EE82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378-4699-A620-D13C7B6EE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04'!$C$34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04'!$D$34:$O$34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19-49E3-A532-8DBA17E6F0DC}"/>
            </c:ext>
          </c:extLst>
        </c:ser>
        <c:ser>
          <c:idx val="1"/>
          <c:order val="1"/>
          <c:tx>
            <c:strRef>
              <c:f>'Partida 04'!$C$35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04'!$D$35:$O$35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19-49E3-A532-8DBA17E6F0DC}"/>
            </c:ext>
          </c:extLst>
        </c:ser>
        <c:ser>
          <c:idx val="2"/>
          <c:order val="2"/>
          <c:tx>
            <c:strRef>
              <c:f>'Partida 04'!$C$36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04'!$D$36:$O$36</c:f>
              <c:numCache>
                <c:formatCode>0.0%</c:formatCode>
                <c:ptCount val="12"/>
                <c:pt idx="0">
                  <c:v>0.11545879724450414</c:v>
                </c:pt>
                <c:pt idx="1">
                  <c:v>6.2270974893008819E-2</c:v>
                </c:pt>
                <c:pt idx="2">
                  <c:v>7.9252597546362533E-2</c:v>
                </c:pt>
                <c:pt idx="3">
                  <c:v>9.8494854592052358E-2</c:v>
                </c:pt>
                <c:pt idx="4">
                  <c:v>6.9635731597825976E-2</c:v>
                </c:pt>
                <c:pt idx="5">
                  <c:v>0.10853921919544084</c:v>
                </c:pt>
                <c:pt idx="6">
                  <c:v>7.5270065655227161E-2</c:v>
                </c:pt>
                <c:pt idx="7">
                  <c:v>6.8546720577677592E-2</c:v>
                </c:pt>
                <c:pt idx="8">
                  <c:v>0.11966979274373131</c:v>
                </c:pt>
                <c:pt idx="9">
                  <c:v>7.1571144219352609E-2</c:v>
                </c:pt>
                <c:pt idx="10">
                  <c:v>5.1945384970364869E-2</c:v>
                </c:pt>
                <c:pt idx="11">
                  <c:v>0.19303805017422812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19-49E3-A532-8DBA17E6F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93290616"/>
        <c:axId val="393289832"/>
      </c:barChart>
      <c:catAx>
        <c:axId val="393290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93289832"/>
        <c:crosses val="autoZero"/>
        <c:auto val="0"/>
        <c:lblAlgn val="ctr"/>
        <c:lblOffset val="100"/>
        <c:noMultiLvlLbl val="0"/>
      </c:catAx>
      <c:valAx>
        <c:axId val="39328983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932906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2019-2020-2021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'Partida 04'!$C$30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04'!$D$29:$O$29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04'!$D$30:$O$30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EB-4CE9-9185-97968CC93DB1}"/>
            </c:ext>
          </c:extLst>
        </c:ser>
        <c:ser>
          <c:idx val="0"/>
          <c:order val="1"/>
          <c:tx>
            <c:strRef>
              <c:f>'Partida 04'!$C$31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'Partida 04'!$D$29:$O$29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04'!$D$31:$O$31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EB-4CE9-9185-97968CC93DB1}"/>
            </c:ext>
          </c:extLst>
        </c:ser>
        <c:ser>
          <c:idx val="2"/>
          <c:order val="2"/>
          <c:tx>
            <c:strRef>
              <c:f>'Partida 04'!$C$32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22EB-4CE9-9185-97968CC93DB1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EB-4CE9-9185-97968CC93DB1}"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EB-4CE9-9185-97968CC93DB1}"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2EB-4CE9-9185-97968CC93DB1}"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EB-4CE9-9185-97968CC93DB1}"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EB-4CE9-9185-97968CC93DB1}"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2EB-4CE9-9185-97968CC93DB1}"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2EB-4CE9-9185-97968CC93DB1}"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2EB-4CE9-9185-97968CC93DB1}"/>
                </c:ext>
              </c:extLst>
            </c:dLbl>
            <c:dLbl>
              <c:idx val="8"/>
              <c:layout>
                <c:manualLayout>
                  <c:x val="-7.0782531540027324E-2"/>
                  <c:y val="-3.1128385594910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2EB-4CE9-9185-97968CC93DB1}"/>
                </c:ext>
              </c:extLst>
            </c:dLbl>
            <c:dLbl>
              <c:idx val="9"/>
              <c:layout>
                <c:manualLayout>
                  <c:x val="-4.7188354360018246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2EB-4CE9-9185-97968CC93DB1}"/>
                </c:ext>
              </c:extLst>
            </c:dLbl>
            <c:dLbl>
              <c:idx val="10"/>
              <c:layout>
                <c:manualLayout>
                  <c:x val="-4.4828936642017425E-2"/>
                  <c:y val="-3.1128385594910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2EB-4CE9-9185-97968CC93DB1}"/>
                </c:ext>
              </c:extLst>
            </c:dLbl>
            <c:dLbl>
              <c:idx val="11"/>
              <c:layout>
                <c:manualLayout>
                  <c:x val="-2.0061728395061842E-2"/>
                  <c:y val="-3.8910481993638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2EB-4CE9-9185-97968CC93D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'Partida 04'!$D$32:$O$32</c:f>
              <c:numCache>
                <c:formatCode>0.0%</c:formatCode>
                <c:ptCount val="12"/>
                <c:pt idx="0">
                  <c:v>0.11545879724450414</c:v>
                </c:pt>
                <c:pt idx="1">
                  <c:v>0.17220450851896296</c:v>
                </c:pt>
                <c:pt idx="2">
                  <c:v>0.25145710606532551</c:v>
                </c:pt>
                <c:pt idx="3">
                  <c:v>0.34995196065737788</c:v>
                </c:pt>
                <c:pt idx="4">
                  <c:v>0.41915686662521956</c:v>
                </c:pt>
                <c:pt idx="5">
                  <c:v>0.52769608582066041</c:v>
                </c:pt>
                <c:pt idx="6">
                  <c:v>0.6029661514758875</c:v>
                </c:pt>
                <c:pt idx="7">
                  <c:v>0.67151287205356514</c:v>
                </c:pt>
                <c:pt idx="8">
                  <c:v>0.79118266479729649</c:v>
                </c:pt>
                <c:pt idx="9">
                  <c:v>0.86275380901664911</c:v>
                </c:pt>
                <c:pt idx="10">
                  <c:v>0.91469919398701394</c:v>
                </c:pt>
                <c:pt idx="11">
                  <c:v>0.97838448140807777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22EB-4CE9-9185-97968CC93D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7907984"/>
        <c:axId val="387908376"/>
      </c:lineChart>
      <c:catAx>
        <c:axId val="38790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87908376"/>
        <c:crosses val="autoZero"/>
        <c:auto val="1"/>
        <c:lblAlgn val="ctr"/>
        <c:lblOffset val="100"/>
        <c:tickLblSkip val="1"/>
        <c:noMultiLvlLbl val="0"/>
      </c:catAx>
      <c:valAx>
        <c:axId val="3879083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879079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 de texto 2"/>
          <p:cNvSpPr txBox="1">
            <a:spLocks noChangeArrowheads="1"/>
          </p:cNvSpPr>
          <p:nvPr userDrawn="1"/>
        </p:nvSpPr>
        <p:spPr bwMode="auto">
          <a:xfrm>
            <a:off x="539552" y="620688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0688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 de texto 2"/>
          <p:cNvSpPr txBox="1">
            <a:spLocks noChangeArrowheads="1"/>
          </p:cNvSpPr>
          <p:nvPr userDrawn="1"/>
        </p:nvSpPr>
        <p:spPr bwMode="auto">
          <a:xfrm>
            <a:off x="755576" y="42045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2022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2865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2</a:t>
            </a:fld>
            <a:endParaRPr lang="es-CL" sz="1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068199"/>
              </p:ext>
            </p:extLst>
          </p:nvPr>
        </p:nvGraphicFramePr>
        <p:xfrm>
          <a:off x="457200" y="2060848"/>
          <a:ext cx="8229600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3</a:t>
            </a:fld>
            <a:endParaRPr lang="es-CL" sz="1200" dirty="0"/>
          </a:p>
          <a:p>
            <a:endParaRPr lang="es-CL" sz="1200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73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20873"/>
              </p:ext>
            </p:extLst>
          </p:nvPr>
        </p:nvGraphicFramePr>
        <p:xfrm>
          <a:off x="457200" y="2060848"/>
          <a:ext cx="822960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4</a:t>
            </a:fld>
            <a:endParaRPr lang="es-CL" sz="12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1431478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3275198"/>
              </p:ext>
            </p:extLst>
          </p:nvPr>
        </p:nvGraphicFramePr>
        <p:xfrm>
          <a:off x="457200" y="2420888"/>
          <a:ext cx="8229600" cy="3263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6588" y="12293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5</a:t>
            </a:fld>
            <a:endParaRPr lang="es-CL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1541" y="18740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0099" y="5918293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4B0FAEE-D1DE-4A35-A682-6F83B23E0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786438"/>
              </p:ext>
            </p:extLst>
          </p:nvPr>
        </p:nvGraphicFramePr>
        <p:xfrm>
          <a:off x="436588" y="2564903"/>
          <a:ext cx="8207350" cy="2472689"/>
        </p:xfrm>
        <a:graphic>
          <a:graphicData uri="http://schemas.openxmlformats.org/drawingml/2006/table">
            <a:tbl>
              <a:tblPr/>
              <a:tblGrid>
                <a:gridCol w="938383">
                  <a:extLst>
                    <a:ext uri="{9D8B030D-6E8A-4147-A177-3AD203B41FA5}">
                      <a16:colId xmlns:a16="http://schemas.microsoft.com/office/drawing/2014/main" val="2291076752"/>
                    </a:ext>
                  </a:extLst>
                </a:gridCol>
                <a:gridCol w="2661087">
                  <a:extLst>
                    <a:ext uri="{9D8B030D-6E8A-4147-A177-3AD203B41FA5}">
                      <a16:colId xmlns:a16="http://schemas.microsoft.com/office/drawing/2014/main" val="866960291"/>
                    </a:ext>
                  </a:extLst>
                </a:gridCol>
                <a:gridCol w="938383">
                  <a:extLst>
                    <a:ext uri="{9D8B030D-6E8A-4147-A177-3AD203B41FA5}">
                      <a16:colId xmlns:a16="http://schemas.microsoft.com/office/drawing/2014/main" val="734532487"/>
                    </a:ext>
                  </a:extLst>
                </a:gridCol>
                <a:gridCol w="938383">
                  <a:extLst>
                    <a:ext uri="{9D8B030D-6E8A-4147-A177-3AD203B41FA5}">
                      <a16:colId xmlns:a16="http://schemas.microsoft.com/office/drawing/2014/main" val="1172018803"/>
                    </a:ext>
                  </a:extLst>
                </a:gridCol>
                <a:gridCol w="938383">
                  <a:extLst>
                    <a:ext uri="{9D8B030D-6E8A-4147-A177-3AD203B41FA5}">
                      <a16:colId xmlns:a16="http://schemas.microsoft.com/office/drawing/2014/main" val="1911741988"/>
                    </a:ext>
                  </a:extLst>
                </a:gridCol>
                <a:gridCol w="938383">
                  <a:extLst>
                    <a:ext uri="{9D8B030D-6E8A-4147-A177-3AD203B41FA5}">
                      <a16:colId xmlns:a16="http://schemas.microsoft.com/office/drawing/2014/main" val="1220902544"/>
                    </a:ext>
                  </a:extLst>
                </a:gridCol>
                <a:gridCol w="854348">
                  <a:extLst>
                    <a:ext uri="{9D8B030D-6E8A-4147-A177-3AD203B41FA5}">
                      <a16:colId xmlns:a16="http://schemas.microsoft.com/office/drawing/2014/main" val="2286628605"/>
                    </a:ext>
                  </a:extLst>
                </a:gridCol>
              </a:tblGrid>
              <a:tr h="21279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297899"/>
                  </a:ext>
                </a:extLst>
              </a:tr>
              <a:tr h="31811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020208"/>
                  </a:ext>
                </a:extLst>
              </a:tr>
              <a:tr h="226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101.487.919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18.623.995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99.294.205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201297"/>
                  </a:ext>
                </a:extLst>
              </a:tr>
              <a:tr h="212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78.005.525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77.844.011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065954"/>
                  </a:ext>
                </a:extLst>
              </a:tr>
              <a:tr h="212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10.084.392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74979"/>
                  </a:ext>
                </a:extLst>
              </a:tr>
              <a:tr h="226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452182"/>
                  </a:ext>
                </a:extLst>
              </a:tr>
              <a:tr h="212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685403"/>
                  </a:ext>
                </a:extLst>
              </a:tr>
              <a:tr h="212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145939"/>
                  </a:ext>
                </a:extLst>
              </a:tr>
              <a:tr h="212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155944"/>
                  </a:ext>
                </a:extLst>
              </a:tr>
              <a:tr h="212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065156"/>
                  </a:ext>
                </a:extLst>
              </a:tr>
              <a:tr h="212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4.953.820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3.925.660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4.898.072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11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10" y="6535609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8963" y="129002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1558" y="1860763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6F3D4D8-E6F8-4284-B956-F0ABCE5C7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613095"/>
              </p:ext>
            </p:extLst>
          </p:nvPr>
        </p:nvGraphicFramePr>
        <p:xfrm>
          <a:off x="401558" y="2122324"/>
          <a:ext cx="8198202" cy="4351340"/>
        </p:xfrm>
        <a:graphic>
          <a:graphicData uri="http://schemas.openxmlformats.org/drawingml/2006/table">
            <a:tbl>
              <a:tblPr/>
              <a:tblGrid>
                <a:gridCol w="888083">
                  <a:extLst>
                    <a:ext uri="{9D8B030D-6E8A-4147-A177-3AD203B41FA5}">
                      <a16:colId xmlns:a16="http://schemas.microsoft.com/office/drawing/2014/main" val="430096317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3376480416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106320649"/>
                    </a:ext>
                  </a:extLst>
                </a:gridCol>
                <a:gridCol w="2306366">
                  <a:extLst>
                    <a:ext uri="{9D8B030D-6E8A-4147-A177-3AD203B41FA5}">
                      <a16:colId xmlns:a16="http://schemas.microsoft.com/office/drawing/2014/main" val="2285435740"/>
                    </a:ext>
                  </a:extLst>
                </a:gridCol>
                <a:gridCol w="888083">
                  <a:extLst>
                    <a:ext uri="{9D8B030D-6E8A-4147-A177-3AD203B41FA5}">
                      <a16:colId xmlns:a16="http://schemas.microsoft.com/office/drawing/2014/main" val="459289542"/>
                    </a:ext>
                  </a:extLst>
                </a:gridCol>
                <a:gridCol w="888083">
                  <a:extLst>
                    <a:ext uri="{9D8B030D-6E8A-4147-A177-3AD203B41FA5}">
                      <a16:colId xmlns:a16="http://schemas.microsoft.com/office/drawing/2014/main" val="1623575988"/>
                    </a:ext>
                  </a:extLst>
                </a:gridCol>
                <a:gridCol w="888083">
                  <a:extLst>
                    <a:ext uri="{9D8B030D-6E8A-4147-A177-3AD203B41FA5}">
                      <a16:colId xmlns:a16="http://schemas.microsoft.com/office/drawing/2014/main" val="46024921"/>
                    </a:ext>
                  </a:extLst>
                </a:gridCol>
                <a:gridCol w="888083">
                  <a:extLst>
                    <a:ext uri="{9D8B030D-6E8A-4147-A177-3AD203B41FA5}">
                      <a16:colId xmlns:a16="http://schemas.microsoft.com/office/drawing/2014/main" val="689883070"/>
                    </a:ext>
                  </a:extLst>
                </a:gridCol>
                <a:gridCol w="795299">
                  <a:extLst>
                    <a:ext uri="{9D8B030D-6E8A-4147-A177-3AD203B41FA5}">
                      <a16:colId xmlns:a16="http://schemas.microsoft.com/office/drawing/2014/main" val="2777422415"/>
                    </a:ext>
                  </a:extLst>
                </a:gridCol>
              </a:tblGrid>
              <a:tr h="1667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36" marR="8336" marT="83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36" marR="8336" marT="83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859307"/>
                  </a:ext>
                </a:extLst>
              </a:tr>
              <a:tr h="4084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20303"/>
                  </a:ext>
                </a:extLst>
              </a:tr>
              <a:tr h="1750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101.487.919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18.623.995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99.294.205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699312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78.005.525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11.293.730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77.844.011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8019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10.084.392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650322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1.540.691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1.540.691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1.540.690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92568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1.540.691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1.540.691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1.540.690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683296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239.813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835322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15.417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449143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15.417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0413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111699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59319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1.765.313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1.762.061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1.763.363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28533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424773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1.762.061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1.762.061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1.762.036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82198"/>
                  </a:ext>
                </a:extLst>
              </a:tr>
              <a:tr h="266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1.630.639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898688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203.885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200823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1.444.396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1.426.754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36000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1.293.225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2360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1.293.225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783107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4.953.820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3.925.660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4.898.072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632034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747.044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-247.251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747.044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169501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42.022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42.021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356729"/>
                  </a:ext>
                </a:extLst>
              </a:tr>
              <a:tr h="166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4.164.754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4.109.007</a:t>
                      </a:r>
                    </a:p>
                  </a:txBody>
                  <a:tcPr marL="8336" marR="8336" marT="83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336" marR="8336" marT="83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976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4116</TotalTime>
  <Words>578</Words>
  <Application>Microsoft Office PowerPoint</Application>
  <PresentationFormat>Presentación en pantalla (4:3)</PresentationFormat>
  <Paragraphs>310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1_Tema de Office</vt:lpstr>
      <vt:lpstr>Tema de Office</vt:lpstr>
      <vt:lpstr>EJECUCIÓN PRESUPUESTARIA DE GASTOS ACUMULADA AL MES DE DICIEMBRE DE 2021 PARTIDA 04: CONTRALORÍA GENERAL DE LA REPÚBLICA</vt:lpstr>
      <vt:lpstr>EJECUCIÓN ACUMULADA DE GASTOS A DICIEMBRE DE 2021  PARTIDA 04 CONTRALORÍA GENERAL DE LA REPÚBLICA</vt:lpstr>
      <vt:lpstr>EJECUCIÓN ACUMULADA DE GASTOS A DICIEMBRE DE 2021  PARTIDA 04 CONTRALORÍA GENERAL DE LA REPÚBLICA</vt:lpstr>
      <vt:lpstr>EJECUCION ACUMULADA DE GASTOS A DICIEMBRE DE 2021  PARTIDA 04 CONTRALORÍA GENERAL DE LA REPÚBLICA</vt:lpstr>
      <vt:lpstr>EJECUCIÓN ACUMULADA DE GASTOS A DICIEMBRE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292</cp:revision>
  <cp:lastPrinted>2019-10-18T21:20:26Z</cp:lastPrinted>
  <dcterms:created xsi:type="dcterms:W3CDTF">2016-06-23T13:38:47Z</dcterms:created>
  <dcterms:modified xsi:type="dcterms:W3CDTF">2022-03-02T13:42:59Z</dcterms:modified>
</cp:coreProperties>
</file>