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  <p:sldId id="309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333C1114-A060-465F-A10B-C5AD343629B5}">
          <p14:sldIdLst>
            <p14:sldId id="256"/>
            <p14:sldId id="308"/>
            <p14:sldId id="300"/>
            <p14:sldId id="307"/>
            <p14:sldId id="264"/>
            <p14:sldId id="263"/>
            <p14:sldId id="281"/>
            <p14:sldId id="282"/>
            <p14:sldId id="302"/>
            <p14:sldId id="306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</a:t>
            </a:r>
            <a:r>
              <a:rPr lang="en-US" sz="800" b="1" baseline="0" dirty="0"/>
              <a:t> </a:t>
            </a:r>
            <a:r>
              <a:rPr lang="en-US" sz="800" b="1" dirty="0"/>
              <a:t>Presupuesto Inicial por Subtítulos</a:t>
            </a:r>
            <a:r>
              <a:rPr lang="en-US" sz="800" b="1" baseline="0" dirty="0"/>
              <a:t> de Gasto</a:t>
            </a:r>
            <a:endParaRPr lang="en-US" sz="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65A-49F2-B808-CCC9ACA4B9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65A-49F2-B808-CCC9ACA4B9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65A-49F2-B808-CCC9ACA4B91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65A-49F2-B808-CCC9ACA4B91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72031688</c:v>
                </c:pt>
                <c:pt idx="1">
                  <c:v>12697510</c:v>
                </c:pt>
                <c:pt idx="2">
                  <c:v>43033869</c:v>
                </c:pt>
                <c:pt idx="3" formatCode="#,##0">
                  <c:v>2443983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65A-49F2-B808-CCC9ACA4B91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76270793650793656"/>
          <c:w val="0.97238485782392481"/>
          <c:h val="0.215611904761904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800" b="1" dirty="0"/>
              <a:t>Distribución Presupuesto Inicial por Capítulo </a:t>
            </a:r>
          </a:p>
          <a:p>
            <a:pPr algn="ctr">
              <a:defRPr sz="1200" b="1"/>
            </a:pPr>
            <a:r>
              <a:rPr lang="en-US" sz="800" b="1" dirty="0"/>
              <a:t>(en</a:t>
            </a:r>
            <a:r>
              <a:rPr lang="en-US" sz="800" b="1" baseline="0" dirty="0"/>
              <a:t> millones de $)</a:t>
            </a:r>
            <a:endParaRPr lang="en-US" sz="800" b="1" dirty="0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02'!$I$54:$I$58</c:f>
              <c:strCache>
                <c:ptCount val="5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  <c:pt idx="4">
                  <c:v>Comité de Auditoria Parlamentaria</c:v>
                </c:pt>
              </c:strCache>
            </c:strRef>
          </c:cat>
          <c:val>
            <c:numRef>
              <c:f>'Partida 02'!$J$54:$J$58</c:f>
              <c:numCache>
                <c:formatCode>#,##0</c:formatCode>
                <c:ptCount val="5"/>
                <c:pt idx="0">
                  <c:v>44454704000</c:v>
                </c:pt>
                <c:pt idx="1">
                  <c:v>71602098000</c:v>
                </c:pt>
                <c:pt idx="2">
                  <c:v>12873806000</c:v>
                </c:pt>
                <c:pt idx="3">
                  <c:v>510164000</c:v>
                </c:pt>
                <c:pt idx="4">
                  <c:v>766278000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7B-438C-8CAA-62B5F1A8FF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22-4E2B-AABF-1663CD79DF2E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  <c:pt idx="11">
                  <c:v>0.10423060905283879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22-4E2B-AABF-1663CD79DF2E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22-4E2B-AABF-1663CD79DF2E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22-4E2B-AABF-1663CD79DF2E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22-4E2B-AABF-1663CD79DF2E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22-4E2B-AABF-1663CD79DF2E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2422-4E2B-AABF-1663CD79DF2E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22-4E2B-AABF-1663CD79DF2E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422-4E2B-AABF-1663CD79DF2E}"/>
                </c:ext>
              </c:extLst>
            </c:dLbl>
            <c:dLbl>
              <c:idx val="7"/>
              <c:layout>
                <c:manualLayout>
                  <c:x val="6.689844079224528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22-4E2B-AABF-1663CD79DF2E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422-4E2B-AABF-1663CD79DF2E}"/>
                </c:ext>
              </c:extLst>
            </c:dLbl>
            <c:dLbl>
              <c:idx val="9"/>
              <c:layout>
                <c:manualLayout>
                  <c:x val="4.4598960528164071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422-4E2B-AABF-1663CD79DF2E}"/>
                </c:ext>
              </c:extLst>
            </c:dLbl>
            <c:dLbl>
              <c:idx val="10"/>
              <c:layout>
                <c:manualLayout>
                  <c:x val="1.114974013204101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422-4E2B-AABF-1663CD79DF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02'!$D$24:$O$24</c:f>
              <c:numCache>
                <c:formatCode>0.0%</c:formatCode>
                <c:ptCount val="12"/>
                <c:pt idx="0">
                  <c:v>7.0577215289033893E-2</c:v>
                </c:pt>
                <c:pt idx="1">
                  <c:v>6.3726879612125462E-2</c:v>
                </c:pt>
                <c:pt idx="2">
                  <c:v>9.0198840350818543E-2</c:v>
                </c:pt>
                <c:pt idx="3">
                  <c:v>7.6813482909227571E-2</c:v>
                </c:pt>
                <c:pt idx="4">
                  <c:v>6.7425251781132706E-2</c:v>
                </c:pt>
                <c:pt idx="5">
                  <c:v>8.7735356752416671E-2</c:v>
                </c:pt>
                <c:pt idx="6">
                  <c:v>7.553540838645921E-2</c:v>
                </c:pt>
                <c:pt idx="7">
                  <c:v>7.1999372255179481E-2</c:v>
                </c:pt>
                <c:pt idx="8">
                  <c:v>9.3630703039186164E-2</c:v>
                </c:pt>
                <c:pt idx="9">
                  <c:v>6.9128003543963271E-2</c:v>
                </c:pt>
                <c:pt idx="10">
                  <c:v>7.2941231998925424E-2</c:v>
                </c:pt>
                <c:pt idx="11">
                  <c:v>0.12515272023937465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422-4E2B-AABF-1663CD79DF2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2019 - 2020 - 2021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D3-4FAD-891F-79AC5929CC63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  <c:pt idx="11">
                  <c:v>0.96970734130481084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D3-4FAD-891F-79AC5929CC63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D3-4FAD-891F-79AC5929CC63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D3-4FAD-891F-79AC5929CC63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D3-4FAD-891F-79AC5929CC63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D3-4FAD-891F-79AC5929CC63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D3-4FAD-891F-79AC5929CC63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D3-4FAD-891F-79AC5929CC63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D3-4FAD-891F-79AC5929CC63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D3-4FAD-891F-79AC5929CC63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D3-4FAD-891F-79AC5929CC63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D3-4FAD-891F-79AC5929CC63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ED3-4FAD-891F-79AC5929CC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02'!$D$18:$O$18</c:f>
              <c:numCache>
                <c:formatCode>0.0%</c:formatCode>
                <c:ptCount val="12"/>
                <c:pt idx="0">
                  <c:v>7.0577215289033893E-2</c:v>
                </c:pt>
                <c:pt idx="1">
                  <c:v>0.13430409490115935</c:v>
                </c:pt>
                <c:pt idx="2">
                  <c:v>0.22450213380797762</c:v>
                </c:pt>
                <c:pt idx="3">
                  <c:v>0.29712689329997033</c:v>
                </c:pt>
                <c:pt idx="4">
                  <c:v>0.36619978979278978</c:v>
                </c:pt>
                <c:pt idx="5">
                  <c:v>0.45393514654520645</c:v>
                </c:pt>
                <c:pt idx="6">
                  <c:v>0.52947055493166573</c:v>
                </c:pt>
                <c:pt idx="7">
                  <c:v>0.60146992718684511</c:v>
                </c:pt>
                <c:pt idx="8">
                  <c:v>0.6951006302260313</c:v>
                </c:pt>
                <c:pt idx="9">
                  <c:v>0.76422863376999461</c:v>
                </c:pt>
                <c:pt idx="10">
                  <c:v>0.83716986576892005</c:v>
                </c:pt>
                <c:pt idx="11">
                  <c:v>0.96665275720059785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8ED3-4FAD-891F-79AC5929CC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07-03-2022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894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07-03-2022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07-03-2022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07-03-2022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07-03-2022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07-03-2022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049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5792B116-9984-4A0D-A9FD-4888B8C4DA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576" y="-124544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64A6815-E870-48DC-BC6A-61EF6A63990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55576" y="33265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5F02F75-59C4-44D0-AAEE-D459D68E2CE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3528" y="103750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6E396756-53CC-457B-B878-0CBF08C622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3528" y="14947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632848" cy="1800200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DICIEMBRE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2022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419" y="1121142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51432" y="2026975"/>
            <a:ext cx="7936109" cy="246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827E3B5-2E4F-4C99-9B75-AAF4A18701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757044"/>
              </p:ext>
            </p:extLst>
          </p:nvPr>
        </p:nvGraphicFramePr>
        <p:xfrm>
          <a:off x="533419" y="2341902"/>
          <a:ext cx="7886700" cy="1702291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2152083052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14299270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773583631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98650188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84739074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5757266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3519996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44503818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011801555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32147298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643110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86845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480.587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7143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474.202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487.542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462.213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356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8590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204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7544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753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4743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875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0893" y="1174369"/>
            <a:ext cx="78996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02: COMITÉ DE AUDITORÍA PARLAMENTARIA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33951" y="1808225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D720C85-A058-4373-853E-10BE47A76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372040"/>
              </p:ext>
            </p:extLst>
          </p:nvPr>
        </p:nvGraphicFramePr>
        <p:xfrm>
          <a:off x="543503" y="2132856"/>
          <a:ext cx="7907071" cy="1287474"/>
        </p:xfrm>
        <a:graphic>
          <a:graphicData uri="http://schemas.openxmlformats.org/drawingml/2006/table">
            <a:tbl>
              <a:tblPr/>
              <a:tblGrid>
                <a:gridCol w="287217">
                  <a:extLst>
                    <a:ext uri="{9D8B030D-6E8A-4147-A177-3AD203B41FA5}">
                      <a16:colId xmlns:a16="http://schemas.microsoft.com/office/drawing/2014/main" val="1362567474"/>
                    </a:ext>
                  </a:extLst>
                </a:gridCol>
                <a:gridCol w="287217">
                  <a:extLst>
                    <a:ext uri="{9D8B030D-6E8A-4147-A177-3AD203B41FA5}">
                      <a16:colId xmlns:a16="http://schemas.microsoft.com/office/drawing/2014/main" val="1123827848"/>
                    </a:ext>
                  </a:extLst>
                </a:gridCol>
                <a:gridCol w="287217">
                  <a:extLst>
                    <a:ext uri="{9D8B030D-6E8A-4147-A177-3AD203B41FA5}">
                      <a16:colId xmlns:a16="http://schemas.microsoft.com/office/drawing/2014/main" val="1274794479"/>
                    </a:ext>
                  </a:extLst>
                </a:gridCol>
                <a:gridCol w="2576333">
                  <a:extLst>
                    <a:ext uri="{9D8B030D-6E8A-4147-A177-3AD203B41FA5}">
                      <a16:colId xmlns:a16="http://schemas.microsoft.com/office/drawing/2014/main" val="1642227361"/>
                    </a:ext>
                  </a:extLst>
                </a:gridCol>
                <a:gridCol w="769740">
                  <a:extLst>
                    <a:ext uri="{9D8B030D-6E8A-4147-A177-3AD203B41FA5}">
                      <a16:colId xmlns:a16="http://schemas.microsoft.com/office/drawing/2014/main" val="2424548057"/>
                    </a:ext>
                  </a:extLst>
                </a:gridCol>
                <a:gridCol w="769740">
                  <a:extLst>
                    <a:ext uri="{9D8B030D-6E8A-4147-A177-3AD203B41FA5}">
                      <a16:colId xmlns:a16="http://schemas.microsoft.com/office/drawing/2014/main" val="914161903"/>
                    </a:ext>
                  </a:extLst>
                </a:gridCol>
                <a:gridCol w="769740">
                  <a:extLst>
                    <a:ext uri="{9D8B030D-6E8A-4147-A177-3AD203B41FA5}">
                      <a16:colId xmlns:a16="http://schemas.microsoft.com/office/drawing/2014/main" val="34151040"/>
                    </a:ext>
                  </a:extLst>
                </a:gridCol>
                <a:gridCol w="769740">
                  <a:extLst>
                    <a:ext uri="{9D8B030D-6E8A-4147-A177-3AD203B41FA5}">
                      <a16:colId xmlns:a16="http://schemas.microsoft.com/office/drawing/2014/main" val="373417419"/>
                    </a:ext>
                  </a:extLst>
                </a:gridCol>
                <a:gridCol w="700808">
                  <a:extLst>
                    <a:ext uri="{9D8B030D-6E8A-4147-A177-3AD203B41FA5}">
                      <a16:colId xmlns:a16="http://schemas.microsoft.com/office/drawing/2014/main" val="12681660"/>
                    </a:ext>
                  </a:extLst>
                </a:gridCol>
                <a:gridCol w="689319">
                  <a:extLst>
                    <a:ext uri="{9D8B030D-6E8A-4147-A177-3AD203B41FA5}">
                      <a16:colId xmlns:a16="http://schemas.microsoft.com/office/drawing/2014/main" val="2882166211"/>
                    </a:ext>
                  </a:extLst>
                </a:gridCol>
              </a:tblGrid>
              <a:tr h="1373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519128"/>
                  </a:ext>
                </a:extLst>
              </a:tr>
              <a:tr h="4205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917417"/>
                  </a:ext>
                </a:extLst>
              </a:tr>
              <a:tr h="1802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791.733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784.734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66766"/>
                  </a:ext>
                </a:extLst>
              </a:tr>
              <a:tr h="137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737.990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761.289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424908"/>
                  </a:ext>
                </a:extLst>
              </a:tr>
              <a:tr h="137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828169"/>
                  </a:ext>
                </a:extLst>
              </a:tr>
              <a:tr h="137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95838"/>
                  </a:ext>
                </a:extLst>
              </a:tr>
              <a:tr h="137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437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247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1169730"/>
            <a:ext cx="805258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7149208"/>
              </p:ext>
            </p:extLst>
          </p:nvPr>
        </p:nvGraphicFramePr>
        <p:xfrm>
          <a:off x="539552" y="2226993"/>
          <a:ext cx="3956982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430944"/>
              </p:ext>
            </p:extLst>
          </p:nvPr>
        </p:nvGraphicFramePr>
        <p:xfrm>
          <a:off x="4655460" y="2226993"/>
          <a:ext cx="3936675" cy="255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98792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925984"/>
              </p:ext>
            </p:extLst>
          </p:nvPr>
        </p:nvGraphicFramePr>
        <p:xfrm>
          <a:off x="539552" y="2420888"/>
          <a:ext cx="7776864" cy="3684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999" y="1125554"/>
            <a:ext cx="798911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0100538"/>
              </p:ext>
            </p:extLst>
          </p:nvPr>
        </p:nvGraphicFramePr>
        <p:xfrm>
          <a:off x="518999" y="2348880"/>
          <a:ext cx="7989115" cy="3770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2744" y="1119894"/>
            <a:ext cx="78548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2744" y="1780882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CEED44-AD9C-4B55-A1B8-F1BFEE04B8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989747"/>
              </p:ext>
            </p:extLst>
          </p:nvPr>
        </p:nvGraphicFramePr>
        <p:xfrm>
          <a:off x="542744" y="2116291"/>
          <a:ext cx="7851300" cy="1708477"/>
        </p:xfrm>
        <a:graphic>
          <a:graphicData uri="http://schemas.openxmlformats.org/drawingml/2006/table">
            <a:tbl>
              <a:tblPr/>
              <a:tblGrid>
                <a:gridCol w="827102">
                  <a:extLst>
                    <a:ext uri="{9D8B030D-6E8A-4147-A177-3AD203B41FA5}">
                      <a16:colId xmlns:a16="http://schemas.microsoft.com/office/drawing/2014/main" val="78572329"/>
                    </a:ext>
                  </a:extLst>
                </a:gridCol>
                <a:gridCol w="2209722">
                  <a:extLst>
                    <a:ext uri="{9D8B030D-6E8A-4147-A177-3AD203B41FA5}">
                      <a16:colId xmlns:a16="http://schemas.microsoft.com/office/drawing/2014/main" val="1223780749"/>
                    </a:ext>
                  </a:extLst>
                </a:gridCol>
                <a:gridCol w="827102">
                  <a:extLst>
                    <a:ext uri="{9D8B030D-6E8A-4147-A177-3AD203B41FA5}">
                      <a16:colId xmlns:a16="http://schemas.microsoft.com/office/drawing/2014/main" val="2553413582"/>
                    </a:ext>
                  </a:extLst>
                </a:gridCol>
                <a:gridCol w="827102">
                  <a:extLst>
                    <a:ext uri="{9D8B030D-6E8A-4147-A177-3AD203B41FA5}">
                      <a16:colId xmlns:a16="http://schemas.microsoft.com/office/drawing/2014/main" val="392874736"/>
                    </a:ext>
                  </a:extLst>
                </a:gridCol>
                <a:gridCol w="827102">
                  <a:extLst>
                    <a:ext uri="{9D8B030D-6E8A-4147-A177-3AD203B41FA5}">
                      <a16:colId xmlns:a16="http://schemas.microsoft.com/office/drawing/2014/main" val="419502072"/>
                    </a:ext>
                  </a:extLst>
                </a:gridCol>
                <a:gridCol w="827102">
                  <a:extLst>
                    <a:ext uri="{9D8B030D-6E8A-4147-A177-3AD203B41FA5}">
                      <a16:colId xmlns:a16="http://schemas.microsoft.com/office/drawing/2014/main" val="1254258274"/>
                    </a:ext>
                  </a:extLst>
                </a:gridCol>
                <a:gridCol w="753034">
                  <a:extLst>
                    <a:ext uri="{9D8B030D-6E8A-4147-A177-3AD203B41FA5}">
                      <a16:colId xmlns:a16="http://schemas.microsoft.com/office/drawing/2014/main" val="3950192735"/>
                    </a:ext>
                  </a:extLst>
                </a:gridCol>
                <a:gridCol w="753034">
                  <a:extLst>
                    <a:ext uri="{9D8B030D-6E8A-4147-A177-3AD203B41FA5}">
                      <a16:colId xmlns:a16="http://schemas.microsoft.com/office/drawing/2014/main" val="1779291267"/>
                    </a:ext>
                  </a:extLst>
                </a:gridCol>
              </a:tblGrid>
              <a:tr h="15357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007097"/>
                  </a:ext>
                </a:extLst>
              </a:tr>
              <a:tr h="4703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56106"/>
                  </a:ext>
                </a:extLst>
              </a:tr>
              <a:tr h="1631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131.272.712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126.895.129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53731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72.031.688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73.009.495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72.163.582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496276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12.697.510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12.667.423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11.672.730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94961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1.319.662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1.789.416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928076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43.033.869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40.319.427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-2.714.442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38.942.407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853788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1.563.875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2.719.864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1.155.989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045471"/>
                  </a:ext>
                </a:extLst>
              </a:tr>
              <a:tr h="1535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114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1161404"/>
            <a:ext cx="80113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01635" y="1769490"/>
            <a:ext cx="8122172" cy="2717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F9D63AB-CE2F-4037-9BEB-BFCFAB57B3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562996"/>
              </p:ext>
            </p:extLst>
          </p:nvPr>
        </p:nvGraphicFramePr>
        <p:xfrm>
          <a:off x="521045" y="2079116"/>
          <a:ext cx="8011392" cy="1579553"/>
        </p:xfrm>
        <a:graphic>
          <a:graphicData uri="http://schemas.openxmlformats.org/drawingml/2006/table">
            <a:tbl>
              <a:tblPr/>
              <a:tblGrid>
                <a:gridCol w="301975">
                  <a:extLst>
                    <a:ext uri="{9D8B030D-6E8A-4147-A177-3AD203B41FA5}">
                      <a16:colId xmlns:a16="http://schemas.microsoft.com/office/drawing/2014/main" val="2020000599"/>
                    </a:ext>
                  </a:extLst>
                </a:gridCol>
                <a:gridCol w="301975">
                  <a:extLst>
                    <a:ext uri="{9D8B030D-6E8A-4147-A177-3AD203B41FA5}">
                      <a16:colId xmlns:a16="http://schemas.microsoft.com/office/drawing/2014/main" val="4193315140"/>
                    </a:ext>
                  </a:extLst>
                </a:gridCol>
                <a:gridCol w="2708715">
                  <a:extLst>
                    <a:ext uri="{9D8B030D-6E8A-4147-A177-3AD203B41FA5}">
                      <a16:colId xmlns:a16="http://schemas.microsoft.com/office/drawing/2014/main" val="1643814767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3835638466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594478457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4049344097"/>
                    </a:ext>
                  </a:extLst>
                </a:gridCol>
                <a:gridCol w="809292">
                  <a:extLst>
                    <a:ext uri="{9D8B030D-6E8A-4147-A177-3AD203B41FA5}">
                      <a16:colId xmlns:a16="http://schemas.microsoft.com/office/drawing/2014/main" val="65750660"/>
                    </a:ext>
                  </a:extLst>
                </a:gridCol>
                <a:gridCol w="736819">
                  <a:extLst>
                    <a:ext uri="{9D8B030D-6E8A-4147-A177-3AD203B41FA5}">
                      <a16:colId xmlns:a16="http://schemas.microsoft.com/office/drawing/2014/main" val="292459823"/>
                    </a:ext>
                  </a:extLst>
                </a:gridCol>
                <a:gridCol w="724740">
                  <a:extLst>
                    <a:ext uri="{9D8B030D-6E8A-4147-A177-3AD203B41FA5}">
                      <a16:colId xmlns:a16="http://schemas.microsoft.com/office/drawing/2014/main" val="1035779864"/>
                    </a:ext>
                  </a:extLst>
                </a:gridCol>
              </a:tblGrid>
              <a:tr h="1435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586180"/>
                  </a:ext>
                </a:extLst>
              </a:tr>
              <a:tr h="4397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001"/>
                  </a:ext>
                </a:extLst>
              </a:tr>
              <a:tr h="1884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130.207.050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131.272.712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1.065.662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126.895.129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09397"/>
                  </a:ext>
                </a:extLst>
              </a:tr>
              <a:tr h="143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44.373.476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-81.228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42.011.246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753882"/>
                  </a:ext>
                </a:extLst>
              </a:tr>
              <a:tr h="161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72.131.838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529.740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70.263.435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755165"/>
                  </a:ext>
                </a:extLst>
              </a:tr>
              <a:tr h="17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13.448.984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575.178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13.355.127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173530"/>
                  </a:ext>
                </a:extLst>
              </a:tr>
              <a:tr h="17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526.681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480.587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823949"/>
                  </a:ext>
                </a:extLst>
              </a:tr>
              <a:tr h="1435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Auditoria Parlamentaria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766.278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791.733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784.734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035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060" y="1090388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76150" y="1727415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E6B78C9-0B2E-4BAA-B1FF-307C79849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408251"/>
              </p:ext>
            </p:extLst>
          </p:nvPr>
        </p:nvGraphicFramePr>
        <p:xfrm>
          <a:off x="559060" y="2040438"/>
          <a:ext cx="7886700" cy="4315912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53833323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14229458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833310579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59168806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13542131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7929489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15971170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99011450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528774019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980141309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87255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87492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44.454.704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44.373.476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-81.228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42.011.246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824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22.552.529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22.982.237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429.708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22.243.705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7974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5.811.030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5.701.030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5.295.967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5037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865.247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755.079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652.122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802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26652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3803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14.882.145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13.509.558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-1.372.587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12.588.115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2502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0925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707.504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607.504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7380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14.101.178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12.828.591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-1.272.587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11.981.092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4306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4.503.851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5.631.264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1.127.413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5.546.328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712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1.866.952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1.366.952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1.207.765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50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4.834.899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3.034.899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2.654.396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8663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3280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507.711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5153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832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1.345.357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1.545.357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1.434.339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27470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6379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6974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1.098.822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1.019.777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8710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999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261.106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359.473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8624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370.759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289.284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4898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329.725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-41.040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264.863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4684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288.685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-72.103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9462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211.560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2115600,0%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1429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791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8370" y="112597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2" y="1755183"/>
            <a:ext cx="8007741" cy="2597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EF37CF-2186-4A17-8A40-C93662F4A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51338"/>
              </p:ext>
            </p:extLst>
          </p:nvPr>
        </p:nvGraphicFramePr>
        <p:xfrm>
          <a:off x="488198" y="2053025"/>
          <a:ext cx="8014005" cy="3903235"/>
        </p:xfrm>
        <a:graphic>
          <a:graphicData uri="http://schemas.openxmlformats.org/drawingml/2006/table">
            <a:tbl>
              <a:tblPr/>
              <a:tblGrid>
                <a:gridCol w="291101">
                  <a:extLst>
                    <a:ext uri="{9D8B030D-6E8A-4147-A177-3AD203B41FA5}">
                      <a16:colId xmlns:a16="http://schemas.microsoft.com/office/drawing/2014/main" val="970322630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1546435647"/>
                    </a:ext>
                  </a:extLst>
                </a:gridCol>
                <a:gridCol w="291101">
                  <a:extLst>
                    <a:ext uri="{9D8B030D-6E8A-4147-A177-3AD203B41FA5}">
                      <a16:colId xmlns:a16="http://schemas.microsoft.com/office/drawing/2014/main" val="2055612495"/>
                    </a:ext>
                  </a:extLst>
                </a:gridCol>
                <a:gridCol w="2611175">
                  <a:extLst>
                    <a:ext uri="{9D8B030D-6E8A-4147-A177-3AD203B41FA5}">
                      <a16:colId xmlns:a16="http://schemas.microsoft.com/office/drawing/2014/main" val="3975125544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3679999219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1276909935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3484517123"/>
                    </a:ext>
                  </a:extLst>
                </a:gridCol>
                <a:gridCol w="780150">
                  <a:extLst>
                    <a:ext uri="{9D8B030D-6E8A-4147-A177-3AD203B41FA5}">
                      <a16:colId xmlns:a16="http://schemas.microsoft.com/office/drawing/2014/main" val="2866640349"/>
                    </a:ext>
                  </a:extLst>
                </a:gridCol>
                <a:gridCol w="710286">
                  <a:extLst>
                    <a:ext uri="{9D8B030D-6E8A-4147-A177-3AD203B41FA5}">
                      <a16:colId xmlns:a16="http://schemas.microsoft.com/office/drawing/2014/main" val="3300483941"/>
                    </a:ext>
                  </a:extLst>
                </a:gridCol>
                <a:gridCol w="698641">
                  <a:extLst>
                    <a:ext uri="{9D8B030D-6E8A-4147-A177-3AD203B41FA5}">
                      <a16:colId xmlns:a16="http://schemas.microsoft.com/office/drawing/2014/main" val="90644084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259647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8992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71.602.098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72.131.838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529.740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70.263.435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4159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37.330.819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37.391.096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37.322.538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4961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5.383.718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5.600.248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216.530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5.104.123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7909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893.165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415.658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893.165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4362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477.507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893.165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415.658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717.624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8648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7370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28.034.358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26.794.503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-1.239.855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26.339.895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5873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27.947.445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26.707.590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-1.239.855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26.265.674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4349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12.007.679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11.347.679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10.183.903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0970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1.958.906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1.818.907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9680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10.337.383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9.307.528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-1.029.855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9.114.538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1349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1.883.698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2.854.478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7972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33.329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1751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1.656.450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2.316.450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2.263.395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19062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4469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0097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375.686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1.403.899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554.788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26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0537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91620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543.431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543.431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675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694.327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321.254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3427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62059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324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48.926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489260,0%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268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0084" y="113987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50084" y="1778920"/>
            <a:ext cx="7958808" cy="2580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C4BB194-2F92-4592-A558-F61D3F150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017345"/>
              </p:ext>
            </p:extLst>
          </p:nvPr>
        </p:nvGraphicFramePr>
        <p:xfrm>
          <a:off x="550086" y="2084904"/>
          <a:ext cx="7958804" cy="3265510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429187391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638452556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3712774965"/>
                    </a:ext>
                  </a:extLst>
                </a:gridCol>
                <a:gridCol w="2593189">
                  <a:extLst>
                    <a:ext uri="{9D8B030D-6E8A-4147-A177-3AD203B41FA5}">
                      <a16:colId xmlns:a16="http://schemas.microsoft.com/office/drawing/2014/main" val="146233361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625024376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3335694013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103107151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199881366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2737928135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4193015548"/>
                    </a:ext>
                  </a:extLst>
                </a:gridCol>
              </a:tblGrid>
              <a:tr h="139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897530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809176"/>
                  </a:ext>
                </a:extLst>
              </a:tr>
              <a:tr h="1833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12.873.806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13.448.984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13.355.127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24274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10.936.148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11.385.175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449.027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11.373.837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553270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1.438.522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1.304.705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-133.817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1.234.634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768665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132062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244.555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244.129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213572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086933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838290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117.366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757204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107.141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94830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Inclusión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234877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89.367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122.576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271755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161213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94104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76479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26391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287.240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62060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929776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51401"/>
                  </a:ext>
                </a:extLst>
              </a:tr>
              <a:tr h="1397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995440,0%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0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4326</TotalTime>
  <Words>1981</Words>
  <Application>Microsoft Office PowerPoint</Application>
  <PresentationFormat>Presentación en pantalla (4:3)</PresentationFormat>
  <Paragraphs>1090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Arial Black</vt:lpstr>
      <vt:lpstr>Calibri</vt:lpstr>
      <vt:lpstr>Tema de Office</vt:lpstr>
      <vt:lpstr>EJECUCIÓN ACUMULADA DE GASTOS PRESUPUESTARIOS  AL MES DE DICIEMBRE DE 2021 PARTIDA 02: CONGRESO NACIONAL</vt:lpstr>
      <vt:lpstr>DISTRIBUCIÓN POR SUBTÍTULO DE GASTO Y CÁPITULO  PARTIDA 02 CONGRESO NACIONAL</vt:lpstr>
      <vt:lpstr>COMPORTAMIENTO DE LA EJECUCIÓN MENSUAL DE GASTOS A DICIEMBRE DE 2021 PARTIDA 02 CONGRESO NACIONAL</vt:lpstr>
      <vt:lpstr>COMPORTAMIENTO DE LA EJECUCIÓN ACUMULADA DE GASTOS A DICIEMBRE DE 2021 PARTIDA 02 CONGRESO NACIONAL</vt:lpstr>
      <vt:lpstr>EJECUCIÓN ACUMULADA DE GASTOS A DICIEMBRE DE 2021 PARTIDA 02 CONGRESO NACIONAL</vt:lpstr>
      <vt:lpstr>EJECUCIÓN ACUMULADA DE GASTOS A DICIEMBRE DE 2021 PARTIDA 02 RESUMEN POR CAPÍTULOS</vt:lpstr>
      <vt:lpstr>EJECUCIÓN ACUMULADA DE GASTOS A DICIEMBRE DE 2021 PARTIDA 02. CAPÍTULO 01. PROGRAMA 01: SENADO</vt:lpstr>
      <vt:lpstr>EJECUCIÓN ACUMULADA DE GASTOS A DICIEMBRE DE 2021 PARTIDA 02. CAPÍTULO 02. PROGRAMA 01: CAMARA DE DIPUTADOS</vt:lpstr>
      <vt:lpstr>EJECUCIÓN ACUMULADA DE GASTOS A DICIEMBRE DE 2021 PARTIDA 02. CAPÍTULO 03. PROGRAMA 01: BIBLIOTECA DEL CONGRESO NACIONAL</vt:lpstr>
      <vt:lpstr>EJECUCIÓN ACUMULADA DE GASTOS A DICIEMBRE DE 2021 PARTIDA 02. CAPÍTULO 04. PROGRAMA 01: CONSEJO RESOLUTIVO DE ASIGNACIONES PARLAMENTARIAS</vt:lpstr>
      <vt:lpstr>EJECUCIÓN ACUMULADA DE GASTOS A DICIEMBRE DE 2021 PARTIDA 02. CAPÍTULO 04. PROGRAMA 02: COMITÉ DE AUDITORÍA PARLAMENTARIA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306</cp:revision>
  <cp:lastPrinted>2019-11-05T12:34:56Z</cp:lastPrinted>
  <dcterms:created xsi:type="dcterms:W3CDTF">2016-06-23T13:38:47Z</dcterms:created>
  <dcterms:modified xsi:type="dcterms:W3CDTF">2022-03-07T18:28:27Z</dcterms:modified>
</cp:coreProperties>
</file>