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72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Subtítulos de Gasto</a:t>
            </a:r>
            <a:endParaRPr lang="es-CL" sz="90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5F-4FB4-9D21-9B4D68D83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5F-4FB4-9D21-9B4D68D83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5F-4FB4-9D21-9B4D68D8359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5F-4FB4-9D21-9B4D68D8359C}"/>
              </c:ext>
            </c:extLst>
          </c:dPt>
          <c:dLbls>
            <c:dLbl>
              <c:idx val="0"/>
              <c:layout>
                <c:manualLayout>
                  <c:x val="-1.1015237108616564E-2"/>
                  <c:y val="-1.114896361458179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F-4FB4-9D21-9B4D68D8359C}"/>
                </c:ext>
              </c:extLst>
            </c:dLbl>
            <c:dLbl>
              <c:idx val="1"/>
              <c:layout>
                <c:manualLayout>
                  <c:x val="-6.6091422651698897E-3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5F-4FB4-9D21-9B4D68D8359C}"/>
                </c:ext>
              </c:extLst>
            </c:dLbl>
            <c:dLbl>
              <c:idx val="2"/>
              <c:layout>
                <c:manualLayout>
                  <c:x val="-2.2030474217232966E-2"/>
                  <c:y val="-7.43264240972122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F-4FB4-9D21-9B4D68D83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30'!$C$57:$C$60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                                                         </c:v>
                </c:pt>
              </c:strCache>
            </c:strRef>
          </c:cat>
          <c:val>
            <c:numRef>
              <c:f>'Partida 30'!$D$57:$D$60</c:f>
              <c:numCache>
                <c:formatCode>#,##0</c:formatCode>
                <c:ptCount val="4"/>
                <c:pt idx="0">
                  <c:v>17001056</c:v>
                </c:pt>
                <c:pt idx="1">
                  <c:v>375110868</c:v>
                </c:pt>
                <c:pt idx="2">
                  <c:v>42177960</c:v>
                </c:pt>
                <c:pt idx="3">
                  <c:v>14955306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F-4FB4-9D21-9B4D68D83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075489547546399"/>
          <c:w val="0.58761883879625498"/>
          <c:h val="0.16924510452453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(en millones de $)</a:t>
            </a:r>
            <a:endParaRPr lang="es-CL" sz="90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30'!$I$59:$I$64</c:f>
              <c:strCache>
                <c:ptCount val="6"/>
                <c:pt idx="0">
                  <c:v>Subsecretaría de Ciencia, Tecnología, Conocimiento e Innovación</c:v>
                </c:pt>
                <c:pt idx="1">
                  <c:v>Fondo de Innovación, Ciencia y Tecnología</c:v>
                </c:pt>
                <c:pt idx="2">
                  <c:v>Secretaría Ejecutiva Consejo Nacional de CTCI</c:v>
                </c:pt>
                <c:pt idx="3">
                  <c:v>Agencia Nacional de Investigación y Desarrollo</c:v>
                </c:pt>
                <c:pt idx="4">
                  <c:v>Iniciativa Científico Milenio</c:v>
                </c:pt>
                <c:pt idx="5">
                  <c:v>Capacidades Tecnológicas</c:v>
                </c:pt>
              </c:strCache>
            </c:strRef>
          </c:cat>
          <c:val>
            <c:numRef>
              <c:f>'Partida 30'!$J$59:$J$64</c:f>
              <c:numCache>
                <c:formatCode>#,##0</c:formatCode>
                <c:ptCount val="6"/>
                <c:pt idx="0">
                  <c:v>16461321000</c:v>
                </c:pt>
                <c:pt idx="1">
                  <c:v>140045069000</c:v>
                </c:pt>
                <c:pt idx="2">
                  <c:v>455767000</c:v>
                </c:pt>
                <c:pt idx="3">
                  <c:v>327365202000</c:v>
                </c:pt>
                <c:pt idx="4">
                  <c:v>14243607000</c:v>
                </c:pt>
                <c:pt idx="5">
                  <c:v>30155608000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73A-898F-19AA649378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30'!$C$27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85-4AD8-A4A0-71F0E9FC600E}"/>
                </c:ext>
              </c:extLst>
            </c:dLbl>
            <c:dLbl>
              <c:idx val="1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85-4AD8-A4A0-71F0E9FC600E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85-4AD8-A4A0-71F0E9FC600E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85-4AD8-A4A0-71F0E9FC600E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85-4AD8-A4A0-71F0E9FC60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30'!$D$27:$O$27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2.172134220686715E-2</c:v>
                </c:pt>
                <c:pt idx="2">
                  <c:v>4.0258747880369546E-2</c:v>
                </c:pt>
                <c:pt idx="3">
                  <c:v>7.5659510779628319E-2</c:v>
                </c:pt>
                <c:pt idx="4">
                  <c:v>0.15631698961138343</c:v>
                </c:pt>
                <c:pt idx="5">
                  <c:v>7.8644740375404878E-2</c:v>
                </c:pt>
                <c:pt idx="6">
                  <c:v>6.7764325029863209E-2</c:v>
                </c:pt>
                <c:pt idx="7">
                  <c:v>5.9691944629523846E-2</c:v>
                </c:pt>
                <c:pt idx="8">
                  <c:v>4.6398978856297922E-2</c:v>
                </c:pt>
                <c:pt idx="9">
                  <c:v>6.5426739625208341E-2</c:v>
                </c:pt>
                <c:pt idx="10">
                  <c:v>0.15138261837046155</c:v>
                </c:pt>
                <c:pt idx="11">
                  <c:v>0.13618516906729727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85-4AD8-A4A0-71F0E9FC600E}"/>
            </c:ext>
          </c:extLst>
        </c:ser>
        <c:ser>
          <c:idx val="1"/>
          <c:order val="1"/>
          <c:tx>
            <c:strRef>
              <c:f>'Partida 30'!$C$28</c:f>
              <c:strCache>
                <c:ptCount val="1"/>
                <c:pt idx="0">
                  <c:v>% Ejecución Ppto. Vigente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195618153364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685-4AD8-A4A0-71F0E9FC600E}"/>
                </c:ext>
              </c:extLst>
            </c:dLbl>
            <c:dLbl>
              <c:idx val="1"/>
              <c:layout>
                <c:manualLayout>
                  <c:x val="1.0432968179447054E-2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85-4AD8-A4A0-71F0E9FC600E}"/>
                </c:ext>
              </c:extLst>
            </c:dLbl>
            <c:dLbl>
              <c:idx val="2"/>
              <c:layout>
                <c:manualLayout>
                  <c:x val="8.3463745435576418E-3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685-4AD8-A4A0-71F0E9FC600E}"/>
                </c:ext>
              </c:extLst>
            </c:dLbl>
            <c:dLbl>
              <c:idx val="4"/>
              <c:layout>
                <c:manualLayout>
                  <c:x val="8.34637454355756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685-4AD8-A4A0-71F0E9FC600E}"/>
                </c:ext>
              </c:extLst>
            </c:dLbl>
            <c:dLbl>
              <c:idx val="7"/>
              <c:layout>
                <c:manualLayout>
                  <c:x val="6.2597809076680782E-3"/>
                  <c:y val="-6.669618433850550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685-4AD8-A4A0-71F0E9FC600E}"/>
                </c:ext>
              </c:extLst>
            </c:dLbl>
            <c:dLbl>
              <c:idx val="8"/>
              <c:layout>
                <c:manualLayout>
                  <c:x val="8.3463745435574891E-3"/>
                  <c:y val="-6.669618433850550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685-4AD8-A4A0-71F0E9FC60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30'!$D$28:$L$28</c:f>
              <c:numCache>
                <c:formatCode>0.0%</c:formatCode>
                <c:ptCount val="9"/>
                <c:pt idx="0">
                  <c:v>3.8809205725719623E-2</c:v>
                </c:pt>
                <c:pt idx="1">
                  <c:v>2.0160429541827705E-2</c:v>
                </c:pt>
                <c:pt idx="2">
                  <c:v>2.934179060639289E-2</c:v>
                </c:pt>
                <c:pt idx="3">
                  <c:v>0.10157888023077177</c:v>
                </c:pt>
                <c:pt idx="4">
                  <c:v>0.11090321961561964</c:v>
                </c:pt>
                <c:pt idx="5">
                  <c:v>5.7010349373150471E-2</c:v>
                </c:pt>
                <c:pt idx="6">
                  <c:v>4.2599244380787694E-2</c:v>
                </c:pt>
                <c:pt idx="7">
                  <c:v>4.7822269625235198E-2</c:v>
                </c:pt>
                <c:pt idx="8">
                  <c:v>3.2948848277621096E-2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685-4AD8-A4A0-71F0E9FC60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0031744598818775"/>
          <c:w val="0.88341519176235084"/>
          <c:h val="0.57204384137070852"/>
        </c:manualLayout>
      </c:layout>
      <c:lineChart>
        <c:grouping val="standard"/>
        <c:varyColors val="0"/>
        <c:ser>
          <c:idx val="0"/>
          <c:order val="0"/>
          <c:tx>
            <c:strRef>
              <c:f>'Partida 30'!$C$23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30'!$D$23:$O$23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5.6947582428346362E-2</c:v>
                </c:pt>
                <c:pt idx="2">
                  <c:v>9.7206330308715908E-2</c:v>
                </c:pt>
                <c:pt idx="3">
                  <c:v>0.17210047808118467</c:v>
                </c:pt>
                <c:pt idx="4">
                  <c:v>0.3307451503990444</c:v>
                </c:pt>
                <c:pt idx="5">
                  <c:v>0.42861866748283867</c:v>
                </c:pt>
                <c:pt idx="6">
                  <c:v>0.49638299251270185</c:v>
                </c:pt>
                <c:pt idx="7">
                  <c:v>0.55607493714222567</c:v>
                </c:pt>
                <c:pt idx="8">
                  <c:v>0.60247391599852362</c:v>
                </c:pt>
                <c:pt idx="9">
                  <c:v>0.66790065562373202</c:v>
                </c:pt>
                <c:pt idx="10">
                  <c:v>0.81928327399419354</c:v>
                </c:pt>
                <c:pt idx="11">
                  <c:v>0.96430291205040475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52-49FE-9B55-519A954D7B9B}"/>
            </c:ext>
          </c:extLst>
        </c:ser>
        <c:ser>
          <c:idx val="1"/>
          <c:order val="1"/>
          <c:tx>
            <c:strRef>
              <c:f>'Partida 30'!$C$24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652-49FE-9B55-519A954D7B9B}"/>
              </c:ext>
            </c:extLst>
          </c:dPt>
          <c:dPt>
            <c:idx val="1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652-49FE-9B55-519A954D7B9B}"/>
              </c:ext>
            </c:extLst>
          </c:dPt>
          <c:dLbls>
            <c:dLbl>
              <c:idx val="6"/>
              <c:layout>
                <c:manualLayout>
                  <c:x val="-5.1433292295391848E-2"/>
                  <c:y val="-1.91293203879057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52-49FE-9B55-519A954D7B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30'!$D$24:$L$24</c:f>
              <c:numCache>
                <c:formatCode>0.0%</c:formatCode>
                <c:ptCount val="9"/>
                <c:pt idx="0">
                  <c:v>3.8809205725719623E-2</c:v>
                </c:pt>
                <c:pt idx="1">
                  <c:v>5.8969635267547331E-2</c:v>
                </c:pt>
                <c:pt idx="2">
                  <c:v>8.7479935766361872E-2</c:v>
                </c:pt>
                <c:pt idx="3">
                  <c:v>0.18905881599713364</c:v>
                </c:pt>
                <c:pt idx="4">
                  <c:v>0.29958730701932401</c:v>
                </c:pt>
                <c:pt idx="5">
                  <c:v>0.35663485292592711</c:v>
                </c:pt>
                <c:pt idx="6">
                  <c:v>0.39923409730671477</c:v>
                </c:pt>
                <c:pt idx="7">
                  <c:v>0.44705636693195</c:v>
                </c:pt>
                <c:pt idx="8">
                  <c:v>0.48000521520957107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652-49FE-9B55-519A954D7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82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3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70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44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3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42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9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8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11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4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13690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30: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CIENCIA, TECNOLOGÍA, CONOCIMIENTO E INNOVACIÓN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octubre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9376" y="1124744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03: SUBSECRETARÍA EJECUTIVA CONSEJO NACIONAL CTCI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4700" y="1705489"/>
            <a:ext cx="7931332" cy="2122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8737B0F-CB18-4010-8E15-4FF272C09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60433"/>
              </p:ext>
            </p:extLst>
          </p:nvPr>
        </p:nvGraphicFramePr>
        <p:xfrm>
          <a:off x="597015" y="2081071"/>
          <a:ext cx="7886701" cy="134792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03883744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5023731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1598333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0290032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99929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585798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768740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2663678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55876320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146969427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32036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962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393.691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9950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229.904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94860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9919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5533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939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5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7072" y="1085741"/>
            <a:ext cx="7848873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3500" y="1895318"/>
            <a:ext cx="7876016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952D64E-1020-4BA1-B269-2E6DE9F1FD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899794"/>
              </p:ext>
            </p:extLst>
          </p:nvPr>
        </p:nvGraphicFramePr>
        <p:xfrm>
          <a:off x="567072" y="2132856"/>
          <a:ext cx="7848875" cy="4223499"/>
        </p:xfrm>
        <a:graphic>
          <a:graphicData uri="http://schemas.openxmlformats.org/drawingml/2006/table">
            <a:tbl>
              <a:tblPr/>
              <a:tblGrid>
                <a:gridCol w="263032">
                  <a:extLst>
                    <a:ext uri="{9D8B030D-6E8A-4147-A177-3AD203B41FA5}">
                      <a16:colId xmlns:a16="http://schemas.microsoft.com/office/drawing/2014/main" val="3816482337"/>
                    </a:ext>
                  </a:extLst>
                </a:gridCol>
                <a:gridCol w="263032">
                  <a:extLst>
                    <a:ext uri="{9D8B030D-6E8A-4147-A177-3AD203B41FA5}">
                      <a16:colId xmlns:a16="http://schemas.microsoft.com/office/drawing/2014/main" val="450478829"/>
                    </a:ext>
                  </a:extLst>
                </a:gridCol>
                <a:gridCol w="263032">
                  <a:extLst>
                    <a:ext uri="{9D8B030D-6E8A-4147-A177-3AD203B41FA5}">
                      <a16:colId xmlns:a16="http://schemas.microsoft.com/office/drawing/2014/main" val="2536725106"/>
                    </a:ext>
                  </a:extLst>
                </a:gridCol>
                <a:gridCol w="2967001">
                  <a:extLst>
                    <a:ext uri="{9D8B030D-6E8A-4147-A177-3AD203B41FA5}">
                      <a16:colId xmlns:a16="http://schemas.microsoft.com/office/drawing/2014/main" val="3352344361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3483208925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670617264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3016775351"/>
                    </a:ext>
                  </a:extLst>
                </a:gridCol>
                <a:gridCol w="704926">
                  <a:extLst>
                    <a:ext uri="{9D8B030D-6E8A-4147-A177-3AD203B41FA5}">
                      <a16:colId xmlns:a16="http://schemas.microsoft.com/office/drawing/2014/main" val="1499679581"/>
                    </a:ext>
                  </a:extLst>
                </a:gridCol>
                <a:gridCol w="641798">
                  <a:extLst>
                    <a:ext uri="{9D8B030D-6E8A-4147-A177-3AD203B41FA5}">
                      <a16:colId xmlns:a16="http://schemas.microsoft.com/office/drawing/2014/main" val="596391965"/>
                    </a:ext>
                  </a:extLst>
                </a:gridCol>
                <a:gridCol w="631276">
                  <a:extLst>
                    <a:ext uri="{9D8B030D-6E8A-4147-A177-3AD203B41FA5}">
                      <a16:colId xmlns:a16="http://schemas.microsoft.com/office/drawing/2014/main" val="1307373375"/>
                    </a:ext>
                  </a:extLst>
                </a:gridCol>
              </a:tblGrid>
              <a:tr h="1554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11219"/>
                  </a:ext>
                </a:extLst>
              </a:tr>
              <a:tr h="3809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192880"/>
                  </a:ext>
                </a:extLst>
              </a:tr>
              <a:tr h="163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364.412.644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37.047.442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191.373.142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463816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11.040.793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176.159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8.134.710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066809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1.101.696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832652"/>
                  </a:ext>
                </a:extLst>
              </a:tr>
              <a:tr h="12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304.909.192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335.019.797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30.110.605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175.857.484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467539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97.861.321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104.361.454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6.500.133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69.796.297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581747"/>
                  </a:ext>
                </a:extLst>
              </a:tr>
              <a:tr h="115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30.540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445547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de Postgrado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39.608.548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43.009.681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3.401.133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31.843.243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437340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Publicaciones Científicas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16239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3.802.325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4.502.325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556.372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12931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Información Electrónica para Ciencia y Tecnología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7.168.612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587476"/>
                  </a:ext>
                </a:extLst>
              </a:tr>
              <a:tr h="115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35.819.228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38.218.228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29.977.675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319674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218.660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892659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601613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93908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206.990.715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230.601.187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23.610.472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106.061.176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452494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(FONDECYT)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134.739.097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132.094.097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-2.645.000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99.033.288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867736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22.718.356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29.744.828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7.026.472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2.872.059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519070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Regional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4.948.994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5.448.994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51.990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593394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32.429.497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46.364.975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13.935.478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4.103.839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943453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826789"/>
                  </a:ext>
                </a:extLst>
              </a:tr>
              <a:tr h="25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Financiamiento de Centros de Investigación en Áreas Prioritarias (FONDAP)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-1.206.478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303700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Estratégica en Sequía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929489"/>
                  </a:ext>
                </a:extLst>
              </a:tr>
              <a:tr h="11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125706"/>
                  </a:ext>
                </a:extLst>
              </a:tr>
              <a:tr h="15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Membresias Organismos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08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0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9081" y="1163514"/>
            <a:ext cx="7902600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81" y="1988841"/>
            <a:ext cx="783869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D7434A-24ED-400F-B6B3-969270524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516348"/>
              </p:ext>
            </p:extLst>
          </p:nvPr>
        </p:nvGraphicFramePr>
        <p:xfrm>
          <a:off x="559081" y="2311053"/>
          <a:ext cx="7902601" cy="1973865"/>
        </p:xfrm>
        <a:graphic>
          <a:graphicData uri="http://schemas.openxmlformats.org/drawingml/2006/table">
            <a:tbl>
              <a:tblPr/>
              <a:tblGrid>
                <a:gridCol w="264833">
                  <a:extLst>
                    <a:ext uri="{9D8B030D-6E8A-4147-A177-3AD203B41FA5}">
                      <a16:colId xmlns:a16="http://schemas.microsoft.com/office/drawing/2014/main" val="1800155042"/>
                    </a:ext>
                  </a:extLst>
                </a:gridCol>
                <a:gridCol w="264833">
                  <a:extLst>
                    <a:ext uri="{9D8B030D-6E8A-4147-A177-3AD203B41FA5}">
                      <a16:colId xmlns:a16="http://schemas.microsoft.com/office/drawing/2014/main" val="2309243065"/>
                    </a:ext>
                  </a:extLst>
                </a:gridCol>
                <a:gridCol w="264833">
                  <a:extLst>
                    <a:ext uri="{9D8B030D-6E8A-4147-A177-3AD203B41FA5}">
                      <a16:colId xmlns:a16="http://schemas.microsoft.com/office/drawing/2014/main" val="2828542916"/>
                    </a:ext>
                  </a:extLst>
                </a:gridCol>
                <a:gridCol w="2987309">
                  <a:extLst>
                    <a:ext uri="{9D8B030D-6E8A-4147-A177-3AD203B41FA5}">
                      <a16:colId xmlns:a16="http://schemas.microsoft.com/office/drawing/2014/main" val="3445732248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1138975978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1662277316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2308836596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1641091594"/>
                    </a:ext>
                  </a:extLst>
                </a:gridCol>
                <a:gridCol w="646191">
                  <a:extLst>
                    <a:ext uri="{9D8B030D-6E8A-4147-A177-3AD203B41FA5}">
                      <a16:colId xmlns:a16="http://schemas.microsoft.com/office/drawing/2014/main" val="3391754911"/>
                    </a:ext>
                  </a:extLst>
                </a:gridCol>
                <a:gridCol w="635598">
                  <a:extLst>
                    <a:ext uri="{9D8B030D-6E8A-4147-A177-3AD203B41FA5}">
                      <a16:colId xmlns:a16="http://schemas.microsoft.com/office/drawing/2014/main" val="4246343113"/>
                    </a:ext>
                  </a:extLst>
                </a:gridCol>
              </a:tblGrid>
              <a:tr h="1566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150766"/>
                  </a:ext>
                </a:extLst>
              </a:tr>
              <a:tr h="25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392631"/>
                  </a:ext>
                </a:extLst>
              </a:tr>
              <a:tr h="156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92193"/>
                  </a:ext>
                </a:extLst>
              </a:tr>
              <a:tr h="156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9077"/>
                  </a:ext>
                </a:extLst>
              </a:tr>
              <a:tr h="156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431153"/>
                  </a:ext>
                </a:extLst>
              </a:tr>
              <a:tr h="156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353996"/>
                  </a:ext>
                </a:extLst>
              </a:tr>
              <a:tr h="156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600431"/>
                  </a:ext>
                </a:extLst>
              </a:tr>
              <a:tr h="156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832303"/>
                  </a:ext>
                </a:extLst>
              </a:tr>
              <a:tr h="156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57991"/>
                  </a:ext>
                </a:extLst>
              </a:tr>
              <a:tr h="156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Equipamiento Científico y Tecnológico (FONDEQUIP)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272476"/>
                  </a:ext>
                </a:extLst>
              </a:tr>
              <a:tr h="156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310255"/>
                  </a:ext>
                </a:extLst>
              </a:tr>
              <a:tr h="156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816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6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4924" y="1111040"/>
            <a:ext cx="788383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02: INICIATIVA CIENTÍFICO MILENIO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2060" y="1705420"/>
            <a:ext cx="7886701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73EE43-95FA-4EA0-A5F4-4B60A213FE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794357"/>
              </p:ext>
            </p:extLst>
          </p:nvPr>
        </p:nvGraphicFramePr>
        <p:xfrm>
          <a:off x="572060" y="2035591"/>
          <a:ext cx="7886701" cy="18236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49729537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6439714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29901157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78105542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829263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545878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636613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370435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60950954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594371433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3877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2636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7.473.536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24256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762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72641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4.888.797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7971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4.888.797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05490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Milenio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4.888.797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3453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360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838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7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9012" y="113307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03: CAPACIDADES TECNOLÓGICAS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2" y="1756854"/>
            <a:ext cx="7886701" cy="2234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E84B261-8C4E-48BA-AB9B-9C6E64405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641609"/>
              </p:ext>
            </p:extLst>
          </p:nvPr>
        </p:nvGraphicFramePr>
        <p:xfrm>
          <a:off x="559013" y="2060848"/>
          <a:ext cx="7886701" cy="33143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311688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91742609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1331034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03654008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335233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242348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3097184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4968225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80992440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019612394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02061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48224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36.734.534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6.578.926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4.684.669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90600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4106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7043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28.074.690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33.097.690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85438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21.530.940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16457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Transferencia y Licenciamiento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1.314.365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81469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Vinculación Academia - Industria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78692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a las capacidades para la I+D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7.153.152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2.495.693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2813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6036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5.214.750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11.566.750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2879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3.128.850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51890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4.864.900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08225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1909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23226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131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9304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1194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443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0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64599" y="1200629"/>
            <a:ext cx="817933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PROGRAMA 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</a:t>
            </a:r>
            <a:r>
              <a:rPr lang="es-CL" sz="1500" b="1" dirty="0">
                <a:solidFill>
                  <a:prstClr val="black"/>
                </a:solidFill>
                <a:ea typeface="+mj-ea"/>
                <a:cs typeface="+mj-cs"/>
              </a:rPr>
              <a:t>MINISTERIO DE CIENCIA, TECNOLOGÍA, CONOCIMIENTO E INNOVACIÓN</a:t>
            </a:r>
            <a:endParaRPr lang="es-CL" sz="15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596968"/>
              </p:ext>
            </p:extLst>
          </p:nvPr>
        </p:nvGraphicFramePr>
        <p:xfrm>
          <a:off x="464599" y="2117130"/>
          <a:ext cx="4056822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055230"/>
              </p:ext>
            </p:extLst>
          </p:nvPr>
        </p:nvGraphicFramePr>
        <p:xfrm>
          <a:off x="4593997" y="2119138"/>
          <a:ext cx="4052062" cy="291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04786" y="1212141"/>
            <a:ext cx="778363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7254336"/>
              </p:ext>
            </p:extLst>
          </p:nvPr>
        </p:nvGraphicFramePr>
        <p:xfrm>
          <a:off x="604786" y="2348880"/>
          <a:ext cx="7783637" cy="3641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92088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3345290"/>
              </p:ext>
            </p:extLst>
          </p:nvPr>
        </p:nvGraphicFramePr>
        <p:xfrm>
          <a:off x="539552" y="2276872"/>
          <a:ext cx="7920880" cy="3832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9063" y="1119436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750205"/>
            <a:ext cx="7886701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34CD610-C74F-4D4D-A829-1D98257B7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363682"/>
              </p:ext>
            </p:extLst>
          </p:nvPr>
        </p:nvGraphicFramePr>
        <p:xfrm>
          <a:off x="569062" y="2063482"/>
          <a:ext cx="7886701" cy="2121601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3234747221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207205580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4092105167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934385227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4103287656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05368002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1338575422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3011553859"/>
                    </a:ext>
                  </a:extLst>
                </a:gridCol>
              </a:tblGrid>
              <a:tr h="169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031525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997466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449.245.190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456.518.567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7.273.377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219.131.293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39203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17.149.003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12.301.453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09702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3.925.598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1.835.734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69089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375.110.868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404.424.790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29.313.922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195.458.593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27372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7828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348.730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172003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08476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10.782.578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14.770.578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3.988.000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168632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7.252.718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56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9063" y="1150362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31055" y="1733441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E90E96E-F38C-4350-8D02-E18F4B550A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991416"/>
              </p:ext>
            </p:extLst>
          </p:nvPr>
        </p:nvGraphicFramePr>
        <p:xfrm>
          <a:off x="569063" y="2071424"/>
          <a:ext cx="7886698" cy="1886898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427559589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4008183931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66387918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0119428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84810223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91287413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287179861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4044397086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94562508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755597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301405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157.816.555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854.398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42.129.669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04963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17.225.581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10.556.427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41417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Innovación, Ciencia y Tecnología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140.021.493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-23.576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31.179.551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0419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Ejecutiva Consejo Nacional de CTCI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393.691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00474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371.764.417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417.723.529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45.959.112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203.531.347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03614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364.412.644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37.047.442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191.373.142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48658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 Científico Milenio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7.473.536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88134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Capacidades Tecnológicas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36.734.534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6.578.926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4.684.669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85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3441" y="1184038"/>
            <a:ext cx="7882725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01: SUBSECRETARÍA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60040" y="2047497"/>
            <a:ext cx="7886701" cy="301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C75E1C-A188-4E33-BC57-5D78B5674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95405"/>
              </p:ext>
            </p:extLst>
          </p:nvPr>
        </p:nvGraphicFramePr>
        <p:xfrm>
          <a:off x="579465" y="2348880"/>
          <a:ext cx="7886701" cy="309230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37023459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23434331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064732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23917171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439410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672025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814613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6350261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8333228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643690425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30578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08306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17.225.581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10.556.427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8167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3.763.818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2.696.914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79611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40955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6.667.395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89410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35967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- MOP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241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- MINENERGÍA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25410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67546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4.097.259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19939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Servicios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9355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59852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9194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6177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2213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03921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535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0767" y="1148381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46CE61C-C833-4FAA-B87E-D3BA94953373}"/>
              </a:ext>
            </a:extLst>
          </p:cNvPr>
          <p:cNvSpPr txBox="1">
            <a:spLocks/>
          </p:cNvSpPr>
          <p:nvPr/>
        </p:nvSpPr>
        <p:spPr>
          <a:xfrm>
            <a:off x="611285" y="1729340"/>
            <a:ext cx="783240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6A9AD17-3034-4B4A-9872-FFC3027B3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159245"/>
              </p:ext>
            </p:extLst>
          </p:nvPr>
        </p:nvGraphicFramePr>
        <p:xfrm>
          <a:off x="556993" y="2093605"/>
          <a:ext cx="7886701" cy="41865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30930951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6339577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9140308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5749084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277982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814984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280379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0793213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95552824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739427907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32176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053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140.021.493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31.179.551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05445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350.521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15330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98005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128.367.458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32.132.450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30.380.532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05817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126.933.791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30.380.532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9667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40.871.483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65.600.483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12.553.852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46754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ANID 01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4.169.748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39255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Equipamiento I+D - ANID 01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3596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- ANID 03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1.912.069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58136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10.807.433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17.159.433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709.920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53653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Tecnológicos  - ANID 03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4.366.836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2.477.000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5755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 - ANID 03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1.415.084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05670"/>
                  </a:ext>
                </a:extLst>
              </a:tr>
              <a:tr h="17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Iniciativa Científica Milenio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3.108.000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33415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444542"/>
                  </a:ext>
                </a:extLst>
              </a:tr>
              <a:tr h="19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1.380.860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73910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sobre Gasto y Personal en I+D - INE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79233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-8.566.333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426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de Asignación Complementaria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-8.566.333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11913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83894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21542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422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41987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038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50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9615" y="1171280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F332DEF-88B0-468A-A645-72BC4501B501}"/>
              </a:ext>
            </a:extLst>
          </p:cNvPr>
          <p:cNvSpPr txBox="1">
            <a:spLocks/>
          </p:cNvSpPr>
          <p:nvPr/>
        </p:nvSpPr>
        <p:spPr>
          <a:xfrm>
            <a:off x="539696" y="1731595"/>
            <a:ext cx="7916619" cy="268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FC9EA17-B686-49CE-8977-545BE6D8D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622695"/>
              </p:ext>
            </p:extLst>
          </p:nvPr>
        </p:nvGraphicFramePr>
        <p:xfrm>
          <a:off x="569615" y="2060848"/>
          <a:ext cx="7886701" cy="7294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6031804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477400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1352744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862917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845695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463307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060764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1707786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4842613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123294462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38912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5240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79981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81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9067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2631</Words>
  <Application>Microsoft Office PowerPoint</Application>
  <PresentationFormat>Presentación en pantalla (4:3)</PresentationFormat>
  <Paragraphs>1413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1_Tema de Office</vt:lpstr>
      <vt:lpstr>EJECUCIÓN ACUMULADA DE GASTOS PRESUPUESTARIOS AL MES DE SEPTIEMBRE DE 2021 PARTIDA 30: MINISTERIO DE CIENCIA, TECNOLOGÍA, CONOCIMIENTO E INNOVACIÓN</vt:lpstr>
      <vt:lpstr>DISTRIBUCIÓN POR SUBTÍTULO DE GASTO Y PROGRAMA   PARTIDA 30 MINISTERIO DE CIENCIA, TECNOLOGÍA, CONOCIMIENTO E INNOVACIÓN</vt:lpstr>
      <vt:lpstr>EJECUCIÓN MENSUAL DE GASTOS A SEPTIEMBRE DE 2021  PARTIDA 30 MINISTERIO DE CIENCIA, TECNOLOGÍA, CONOCIMIENTO E INNOVACIÓN</vt:lpstr>
      <vt:lpstr>EJECUCIÓN ACUMULADA DE GASTOS A SEPTIEMBRE DE 2021  PARTIDA 30 MINISTERIO DE CIENCIA, TECNOLOGÍA, CONOCIMIENTO E INNOVACIÓN</vt:lpstr>
      <vt:lpstr>EJECUCIÓN ACUMULADA DE GASTOS A SEPTIEMBRE DE 2021  PARTIDA 30 MINISTERIO DE CIENCIA, TECNOLOGÍA, CONOCIMIENTO E INNOVACIÓN</vt:lpstr>
      <vt:lpstr>EJECUCIÓN ACUMULADA DE GASTOS A SEPTIEMBRE DE 2021  PARTIDA 30 RESUMEN POR CAPÍTULOS</vt:lpstr>
      <vt:lpstr>EJECUCIÓN ACUMULADA DE GASTOS A SEPTIEMBRE DE 2021  PARTIDA 30. CAPÍTUO 01. PROGRAMA 01: SUBSECRETARÍA DE CIENCIA, TECNOLOGÍA, CONOCIMIENTO E INNOVACIÓN</vt:lpstr>
      <vt:lpstr>EJECUCIÓN ACUMULADA DE GASTOS A SEPTIEMBRE DE 2021  PARTIDA 30. CAPÍTUO 01. PROGRAMA 02: FONDO DE INNOVACIÓN, CIENCIA Y TECNOLOGÍA</vt:lpstr>
      <vt:lpstr>EJECUCIÓN ACUMULADA DE GASTOS A SEPTIEMBRE DE 2021  PARTIDA 30. CAPÍTUO 01. PROGRAMA 02: FONDO DE INNOVACIÓN, CIENCIA Y TECNOLOGÍA</vt:lpstr>
      <vt:lpstr>EJECUCIÓN ACUMULADA DE GASTOS A SEPTIEMBRE DE 2021  PARTIDA 30. CAPÍTUO 01. PROGRAMA 03: SUBSECRETARÍA EJECUTIVA CONSEJO NACIONAL CTCI</vt:lpstr>
      <vt:lpstr>EJECUCIÓN ACUMULADA DE GASTOS A SEPTIEMBRE DE 2021  PARTIDA 30. CAPÍTUO 02. PROGRAMA 01: AGENCIA NACIONAL DE INVESTIGACIÓN Y DESARROLLO</vt:lpstr>
      <vt:lpstr>EJECUCIÓN ACUMULADA DE GASTOS A SEPTIEMBRE DE 2021  PARTIDA 30. CAPÍTUO 02. PROGRAMA 01: AGENCIA NACIONAL DE INVESTIGACIÓN Y DESARROLLO</vt:lpstr>
      <vt:lpstr>EJECUCIÓN ACUMULADA DE GASTOS A SEPTIEMBRE DE 2021  PARTIDA 30. CAPÍTUO 02. PROGRAMA 02: INICIATIVA CIENTÍFICO MILENIO</vt:lpstr>
      <vt:lpstr>EJECUCIÓN ACUMULADA DE GASTOS A SEPTIEMBRE DE 2021  PARTIDA 30. CAPÍTUO 02. PROGRAMA 03: CAPACIDADES TECNOLÓGICAS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57</cp:revision>
  <dcterms:created xsi:type="dcterms:W3CDTF">2020-01-02T20:22:07Z</dcterms:created>
  <dcterms:modified xsi:type="dcterms:W3CDTF">2021-11-06T01:23:29Z</dcterms:modified>
</cp:coreProperties>
</file>