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9"/>
  </p:notesMasterIdLst>
  <p:sldIdLst>
    <p:sldId id="257" r:id="rId2"/>
    <p:sldId id="258" r:id="rId3"/>
    <p:sldId id="260" r:id="rId4"/>
    <p:sldId id="259" r:id="rId5"/>
    <p:sldId id="261" r:id="rId6"/>
    <p:sldId id="271" r:id="rId7"/>
    <p:sldId id="272" r:id="rId8"/>
    <p:sldId id="263" r:id="rId9"/>
    <p:sldId id="264" r:id="rId10"/>
    <p:sldId id="273" r:id="rId11"/>
    <p:sldId id="265" r:id="rId12"/>
    <p:sldId id="266" r:id="rId13"/>
    <p:sldId id="267" r:id="rId14"/>
    <p:sldId id="268" r:id="rId15"/>
    <p:sldId id="274" r:id="rId16"/>
    <p:sldId id="269" r:id="rId17"/>
    <p:sldId id="270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Distribución Presupuesto Inicial por Subtítulos de Gasto</a:t>
            </a:r>
            <a:endParaRPr lang="es-CL" sz="1050" b="1" dirty="0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04C-4EDC-9859-103E49F536A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04C-4EDC-9859-103E49F536A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04C-4EDC-9859-103E49F536A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04C-4EDC-9859-103E49F536A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04C-4EDC-9859-103E49F536A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04C-4EDC-9859-103E49F536A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29'!$C$60:$C$65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FINANCIEROS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29'!$D$60:$D$65</c:f>
              <c:numCache>
                <c:formatCode>#,##0</c:formatCode>
                <c:ptCount val="6"/>
                <c:pt idx="0">
                  <c:v>58340420</c:v>
                </c:pt>
                <c:pt idx="1">
                  <c:v>20721996</c:v>
                </c:pt>
                <c:pt idx="2">
                  <c:v>115021891</c:v>
                </c:pt>
                <c:pt idx="3">
                  <c:v>15314000</c:v>
                </c:pt>
                <c:pt idx="4">
                  <c:v>11072126</c:v>
                </c:pt>
                <c:pt idx="5">
                  <c:v>5618277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04C-4EDC-9859-103E49F536A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77294098400301592"/>
          <c:w val="0.97600337209504462"/>
          <c:h val="0.205378799194816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(en millones de $)</a:t>
            </a:r>
            <a:endParaRPr lang="es-CL" sz="1050" dirty="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29'!$I$62:$I$67</c:f>
              <c:strCache>
                <c:ptCount val="6"/>
                <c:pt idx="0">
                  <c:v>Subse. de las Culturas y las Artes</c:v>
                </c:pt>
                <c:pt idx="1">
                  <c:v>Fondos Culturales y Artísticos</c:v>
                </c:pt>
                <c:pt idx="2">
                  <c:v>Subs. del Patrimonio Cultural</c:v>
                </c:pt>
                <c:pt idx="3">
                  <c:v>Serv. Nac. del Patrimonio Cultural</c:v>
                </c:pt>
                <c:pt idx="4">
                  <c:v>Red de Bibliotecas Públicas</c:v>
                </c:pt>
                <c:pt idx="5">
                  <c:v>Consejo de Monumentos Nacionales</c:v>
                </c:pt>
              </c:strCache>
            </c:strRef>
          </c:cat>
          <c:val>
            <c:numRef>
              <c:f>'Partida 29'!$J$62:$J$67</c:f>
              <c:numCache>
                <c:formatCode>#,##0</c:formatCode>
                <c:ptCount val="6"/>
                <c:pt idx="0">
                  <c:v>101133518000</c:v>
                </c:pt>
                <c:pt idx="1">
                  <c:v>43816908000</c:v>
                </c:pt>
                <c:pt idx="2">
                  <c:v>2177177000</c:v>
                </c:pt>
                <c:pt idx="3">
                  <c:v>66359127000</c:v>
                </c:pt>
                <c:pt idx="4">
                  <c:v>6442392000</c:v>
                </c:pt>
                <c:pt idx="5">
                  <c:v>6161428000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AB-4AD4-852C-7B12E798E42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2019 - 2020 - 2021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29'!$C$27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29'!$D$27:$O$27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7.9921513604330585E-2</c:v>
                </c:pt>
                <c:pt idx="2">
                  <c:v>0.13717439423748901</c:v>
                </c:pt>
                <c:pt idx="3">
                  <c:v>7.2538866589701587E-2</c:v>
                </c:pt>
                <c:pt idx="4">
                  <c:v>5.6511295592515033E-2</c:v>
                </c:pt>
                <c:pt idx="5">
                  <c:v>6.4773785837824296E-2</c:v>
                </c:pt>
                <c:pt idx="6">
                  <c:v>7.6502888629789739E-2</c:v>
                </c:pt>
                <c:pt idx="7">
                  <c:v>6.9076216464543885E-2</c:v>
                </c:pt>
                <c:pt idx="8">
                  <c:v>6.014651930510749E-2</c:v>
                </c:pt>
                <c:pt idx="9">
                  <c:v>4.9851262513173289E-2</c:v>
                </c:pt>
                <c:pt idx="10">
                  <c:v>7.318275867085236E-2</c:v>
                </c:pt>
                <c:pt idx="11">
                  <c:v>0.16684786670763763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BF-4EE2-8CB3-9A2092FC5DBE}"/>
            </c:ext>
          </c:extLst>
        </c:ser>
        <c:ser>
          <c:idx val="1"/>
          <c:order val="1"/>
          <c:tx>
            <c:strRef>
              <c:f>'Partida 29'!$C$28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29'!$D$28:$O$28</c:f>
              <c:numCache>
                <c:formatCode>0.0%</c:formatCode>
                <c:ptCount val="12"/>
                <c:pt idx="0">
                  <c:v>6.9646111836758742E-2</c:v>
                </c:pt>
                <c:pt idx="1">
                  <c:v>5.983056108391762E-2</c:v>
                </c:pt>
                <c:pt idx="2">
                  <c:v>0.13887111053917356</c:v>
                </c:pt>
                <c:pt idx="3">
                  <c:v>5.0673262663486762E-2</c:v>
                </c:pt>
                <c:pt idx="4">
                  <c:v>5.002137621721383E-2</c:v>
                </c:pt>
                <c:pt idx="5">
                  <c:v>5.1665009361961875E-2</c:v>
                </c:pt>
                <c:pt idx="6">
                  <c:v>8.4079187580167164E-2</c:v>
                </c:pt>
                <c:pt idx="7">
                  <c:v>5.9959157315838923E-2</c:v>
                </c:pt>
                <c:pt idx="8">
                  <c:v>6.7166294575593657E-2</c:v>
                </c:pt>
                <c:pt idx="9">
                  <c:v>5.8614863808057867E-2</c:v>
                </c:pt>
                <c:pt idx="10">
                  <c:v>6.1215464332056345E-2</c:v>
                </c:pt>
                <c:pt idx="11">
                  <c:v>0.16430728635697872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BF-4EE2-8CB3-9A2092FC5DBE}"/>
            </c:ext>
          </c:extLst>
        </c:ser>
        <c:ser>
          <c:idx val="0"/>
          <c:order val="2"/>
          <c:tx>
            <c:strRef>
              <c:f>'Partida 29'!$C$29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ABF-4EE2-8CB3-9A2092FC5DBE}"/>
                </c:ext>
              </c:extLst>
            </c:dLbl>
            <c:dLbl>
              <c:idx val="1"/>
              <c:layout>
                <c:manualLayout>
                  <c:x val="1.5361267654630209E-2"/>
                  <c:y val="-7.25880201188836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ABF-4EE2-8CB3-9A2092FC5DBE}"/>
                </c:ext>
              </c:extLst>
            </c:dLbl>
            <c:dLbl>
              <c:idx val="2"/>
              <c:layout>
                <c:manualLayout>
                  <c:x val="1.546302094204411E-2"/>
                  <c:y val="3.62940100594418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ABF-4EE2-8CB3-9A2092FC5DBE}"/>
                </c:ext>
              </c:extLst>
            </c:dLbl>
            <c:dLbl>
              <c:idx val="3"/>
              <c:layout>
                <c:manualLayout>
                  <c:x val="8.83601196688234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ABF-4EE2-8CB3-9A2092FC5DBE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ABF-4EE2-8CB3-9A2092FC5DBE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ABF-4EE2-8CB3-9A2092FC5DBE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ABF-4EE2-8CB3-9A2092FC5DBE}"/>
                </c:ext>
              </c:extLst>
            </c:dLbl>
            <c:dLbl>
              <c:idx val="7"/>
              <c:layout>
                <c:manualLayout>
                  <c:x val="4.4180059834410127E-3"/>
                  <c:y val="-6.6538249786771156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ABF-4EE2-8CB3-9A2092FC5D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29'!$D$29:$L$29</c:f>
              <c:numCache>
                <c:formatCode>0.0%</c:formatCode>
                <c:ptCount val="9"/>
                <c:pt idx="0">
                  <c:v>5.349040904212117E-2</c:v>
                </c:pt>
                <c:pt idx="1">
                  <c:v>3.3876371177723033E-2</c:v>
                </c:pt>
                <c:pt idx="2">
                  <c:v>8.2147799165064816E-2</c:v>
                </c:pt>
                <c:pt idx="3">
                  <c:v>5.6696561029509422E-2</c:v>
                </c:pt>
                <c:pt idx="4">
                  <c:v>7.485901354871749E-2</c:v>
                </c:pt>
                <c:pt idx="5">
                  <c:v>0.12159505908260365</c:v>
                </c:pt>
                <c:pt idx="6">
                  <c:v>6.6268986500112523E-2</c:v>
                </c:pt>
                <c:pt idx="7">
                  <c:v>8.1660689382615545E-2</c:v>
                </c:pt>
                <c:pt idx="8">
                  <c:v>9.3781010359884079E-2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ABF-4EE2-8CB3-9A2092FC5DB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2019 - 2020 - 2021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257142677573492"/>
          <c:w val="0.88341519176235084"/>
          <c:h val="0.57204384137070852"/>
        </c:manualLayout>
      </c:layout>
      <c:lineChart>
        <c:grouping val="standard"/>
        <c:varyColors val="0"/>
        <c:ser>
          <c:idx val="2"/>
          <c:order val="0"/>
          <c:tx>
            <c:strRef>
              <c:f>'Partida 29'!$C$21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29'!$D$21:$O$21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0.12577858464891137</c:v>
                </c:pt>
                <c:pt idx="2">
                  <c:v>0.26048616862761192</c:v>
                </c:pt>
                <c:pt idx="3">
                  <c:v>0.3327555477648913</c:v>
                </c:pt>
                <c:pt idx="4">
                  <c:v>0.3890051871839908</c:v>
                </c:pt>
                <c:pt idx="5">
                  <c:v>0.45367588589596824</c:v>
                </c:pt>
                <c:pt idx="6">
                  <c:v>0.52656162063434608</c:v>
                </c:pt>
                <c:pt idx="7">
                  <c:v>0.59552774774358397</c:v>
                </c:pt>
                <c:pt idx="8">
                  <c:v>0.65567426704869147</c:v>
                </c:pt>
                <c:pt idx="9">
                  <c:v>0.70552552956186476</c:v>
                </c:pt>
                <c:pt idx="10">
                  <c:v>0.77732792109935456</c:v>
                </c:pt>
                <c:pt idx="11">
                  <c:v>0.96752980970302327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FDA-4330-BB81-D0E652BC4C8A}"/>
            </c:ext>
          </c:extLst>
        </c:ser>
        <c:ser>
          <c:idx val="1"/>
          <c:order val="1"/>
          <c:tx>
            <c:strRef>
              <c:f>'Partida 29'!$C$22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29'!$D$22:$O$22</c:f>
              <c:numCache>
                <c:formatCode>0.0%</c:formatCode>
                <c:ptCount val="12"/>
                <c:pt idx="0">
                  <c:v>6.9646111836758742E-2</c:v>
                </c:pt>
                <c:pt idx="1">
                  <c:v>0.12947667292067636</c:v>
                </c:pt>
                <c:pt idx="2">
                  <c:v>0.26610432265078637</c:v>
                </c:pt>
                <c:pt idx="3">
                  <c:v>0.31987672534576783</c:v>
                </c:pt>
                <c:pt idx="4">
                  <c:v>0.3992652242505364</c:v>
                </c:pt>
                <c:pt idx="5">
                  <c:v>0.45093023361249823</c:v>
                </c:pt>
                <c:pt idx="6">
                  <c:v>0.53937400946041036</c:v>
                </c:pt>
                <c:pt idx="7">
                  <c:v>0.59933316677624926</c:v>
                </c:pt>
                <c:pt idx="8">
                  <c:v>0.66519525941704938</c:v>
                </c:pt>
                <c:pt idx="9">
                  <c:v>0.71399082901982214</c:v>
                </c:pt>
                <c:pt idx="10">
                  <c:v>0.77520629335187852</c:v>
                </c:pt>
                <c:pt idx="11">
                  <c:v>0.93930979922414171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FDA-4330-BB81-D0E652BC4C8A}"/>
            </c:ext>
          </c:extLst>
        </c:ser>
        <c:ser>
          <c:idx val="0"/>
          <c:order val="2"/>
          <c:tx>
            <c:strRef>
              <c:f>'Partida 29'!$C$23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28575" cap="rnd">
              <a:solidFill>
                <a:srgbClr val="C0504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circle"/>
            <c:size val="5"/>
            <c:spPr>
              <a:solidFill>
                <a:srgbClr val="C0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4.6396011091203913E-2"/>
                  <c:y val="-3.9909291351539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FDA-4330-BB81-D0E652BC4C8A}"/>
                </c:ext>
              </c:extLst>
            </c:dLbl>
            <c:dLbl>
              <c:idx val="1"/>
              <c:layout>
                <c:manualLayout>
                  <c:x val="-3.9768009506746228E-2"/>
                  <c:y val="-3.6281173955945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DA-4330-BB81-D0E652BC4C8A}"/>
                </c:ext>
              </c:extLst>
            </c:dLbl>
            <c:dLbl>
              <c:idx val="2"/>
              <c:layout>
                <c:manualLayout>
                  <c:x val="-4.4186677229718009E-2"/>
                  <c:y val="-2.9024939164756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FDA-4330-BB81-D0E652BC4C8A}"/>
                </c:ext>
              </c:extLst>
            </c:dLbl>
            <c:dLbl>
              <c:idx val="3"/>
              <c:layout>
                <c:manualLayout>
                  <c:x val="-4.6396011091203913E-2"/>
                  <c:y val="-2.539682176916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FDA-4330-BB81-D0E652BC4C8A}"/>
                </c:ext>
              </c:extLst>
            </c:dLbl>
            <c:dLbl>
              <c:idx val="4"/>
              <c:layout>
                <c:manualLayout>
                  <c:x val="-4.1977343368232188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FDA-4330-BB81-D0E652BC4C8A}"/>
                </c:ext>
              </c:extLst>
            </c:dLbl>
            <c:dLbl>
              <c:idx val="5"/>
              <c:layout>
                <c:manualLayout>
                  <c:x val="-4.1977343368232112E-2"/>
                  <c:y val="-3.2653056560350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FDA-4330-BB81-D0E652BC4C8A}"/>
                </c:ext>
              </c:extLst>
            </c:dLbl>
            <c:dLbl>
              <c:idx val="6"/>
              <c:layout>
                <c:manualLayout>
                  <c:x val="-6.6280015844577017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FDA-4330-BB81-D0E652BC4C8A}"/>
                </c:ext>
              </c:extLst>
            </c:dLbl>
            <c:dLbl>
              <c:idx val="7"/>
              <c:layout>
                <c:manualLayout>
                  <c:x val="-3.9768009506746291E-2"/>
                  <c:y val="-3.2653056560350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FDA-4330-BB81-D0E652BC4C8A}"/>
                </c:ext>
              </c:extLst>
            </c:dLbl>
            <c:dLbl>
              <c:idx val="8"/>
              <c:layout>
                <c:manualLayout>
                  <c:x val="-2.6512006337830806E-2"/>
                  <c:y val="-2.1768704373566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FDA-4330-BB81-D0E652BC4C8A}"/>
                </c:ext>
              </c:extLst>
            </c:dLbl>
            <c:dLbl>
              <c:idx val="9"/>
              <c:layout>
                <c:manualLayout>
                  <c:x val="-3.9768009506746207E-2"/>
                  <c:y val="-2.1768704373566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FDA-4330-BB81-D0E652BC4C8A}"/>
                </c:ext>
              </c:extLst>
            </c:dLbl>
            <c:dLbl>
              <c:idx val="10"/>
              <c:layout>
                <c:manualLayout>
                  <c:x val="-5.0814678814175715E-2"/>
                  <c:y val="-1.0884352186783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FDA-4330-BB81-D0E652BC4C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29'!$D$23:$L$23</c:f>
              <c:numCache>
                <c:formatCode>0.0%</c:formatCode>
                <c:ptCount val="9"/>
                <c:pt idx="0">
                  <c:v>5.349040904212117E-2</c:v>
                </c:pt>
                <c:pt idx="1">
                  <c:v>8.6502340233906752E-2</c:v>
                </c:pt>
                <c:pt idx="2">
                  <c:v>0.168056103215907</c:v>
                </c:pt>
                <c:pt idx="3">
                  <c:v>0.22475266424541643</c:v>
                </c:pt>
                <c:pt idx="4">
                  <c:v>0.29950714656175231</c:v>
                </c:pt>
                <c:pt idx="5">
                  <c:v>0.42086620311970541</c:v>
                </c:pt>
                <c:pt idx="6">
                  <c:v>0.48713518961981789</c:v>
                </c:pt>
                <c:pt idx="7">
                  <c:v>0.56879587900243345</c:v>
                </c:pt>
                <c:pt idx="8">
                  <c:v>0.66257688936231751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BFDA-4330-BB81-D0E652BC4C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05-11-2021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7696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859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14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366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450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05-11-2021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702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05-11-2021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5511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05-11-2021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28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05-11-2021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25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05-11-2021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050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05-11-2021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562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81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6864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SEPTIEMBRE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/>
              <a:t>Valparaíso, octubre 2021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62996" y="1165345"/>
            <a:ext cx="7888141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62996" y="1956492"/>
            <a:ext cx="7832740" cy="266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B4DABC7-246D-4618-A9A5-2038B235B1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242403"/>
              </p:ext>
            </p:extLst>
          </p:nvPr>
        </p:nvGraphicFramePr>
        <p:xfrm>
          <a:off x="562996" y="2321745"/>
          <a:ext cx="7886701" cy="2591196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00778708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22023796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62889658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40277937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47045079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30538122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57907104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48323734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908822593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60454165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69688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84523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10.845.855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83034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110.777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85477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10.398.305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71940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10.398.305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91186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1.032.697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09329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1.342.312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12086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1.413.607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06888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1.546.910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01635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1.221.348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70724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1.575.336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28639"/>
                  </a:ext>
                </a:extLst>
              </a:tr>
              <a:tr h="236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y Desarrollo de las Artes Escénicas, Ley N° 21.175.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2.266.095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4430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336.773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9675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336.773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52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871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1943" y="1159922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1944" y="1751478"/>
            <a:ext cx="7886701" cy="2833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739E9AC-D112-46B2-8CA7-744F654926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534751"/>
              </p:ext>
            </p:extLst>
          </p:nvPr>
        </p:nvGraphicFramePr>
        <p:xfrm>
          <a:off x="521944" y="2060848"/>
          <a:ext cx="7886701" cy="250652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73540641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9583316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981141233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91273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562089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3920619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77898327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69642476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9376146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73303788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006381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44686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43.816.908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44.803.297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31.056.926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8882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3.207.863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3.376.902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1.704.823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638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301.176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135.496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-165.680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5794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40.306.069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40.468.843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28.493.212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7489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39.841.914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40.004.688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28.052.718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102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7.584.526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7.584.526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4.952.280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94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12.521.679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12.521.679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10.732.854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6306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5.571.408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5.571.408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3.110.652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0167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10.096.640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6.200.037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405954"/>
                  </a:ext>
                </a:extLst>
              </a:tr>
              <a:tr h="175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y Desarrollo de las Artes Escénicas, Ley N° 21.175.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4.067.661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4.067.661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3.056.895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1366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440.494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3728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440.494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8722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820.256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820.599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91177,7%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9007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820.256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820.599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91177,7%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0444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775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969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0853" y="1196752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0853" y="1786850"/>
            <a:ext cx="7877597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DF175A9-03D8-424C-A94A-928BD4B482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559789"/>
              </p:ext>
            </p:extLst>
          </p:nvPr>
        </p:nvGraphicFramePr>
        <p:xfrm>
          <a:off x="541749" y="2127957"/>
          <a:ext cx="7886701" cy="2331125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13126970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97289201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212127780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79459628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85826065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60458608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93092782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39292057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826494423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14704626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20628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69243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2.286.729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1.447.237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5806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1.225.369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1.230.762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874.704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8152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843.634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843.634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531.105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5448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7140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9067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2606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2584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1070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1536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0435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721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2737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2408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764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895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382" y="1099147"/>
            <a:ext cx="8056015" cy="52953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endParaRPr lang="es-CL" sz="11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57922" y="1659462"/>
            <a:ext cx="8063475" cy="2843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148C1A2-CA84-46A8-9092-810156FDD3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851232"/>
              </p:ext>
            </p:extLst>
          </p:nvPr>
        </p:nvGraphicFramePr>
        <p:xfrm>
          <a:off x="465382" y="1943818"/>
          <a:ext cx="8056015" cy="4351327"/>
        </p:xfrm>
        <a:graphic>
          <a:graphicData uri="http://schemas.openxmlformats.org/drawingml/2006/table">
            <a:tbl>
              <a:tblPr/>
              <a:tblGrid>
                <a:gridCol w="269973">
                  <a:extLst>
                    <a:ext uri="{9D8B030D-6E8A-4147-A177-3AD203B41FA5}">
                      <a16:colId xmlns:a16="http://schemas.microsoft.com/office/drawing/2014/main" val="2798990076"/>
                    </a:ext>
                  </a:extLst>
                </a:gridCol>
                <a:gridCol w="269973">
                  <a:extLst>
                    <a:ext uri="{9D8B030D-6E8A-4147-A177-3AD203B41FA5}">
                      <a16:colId xmlns:a16="http://schemas.microsoft.com/office/drawing/2014/main" val="663467002"/>
                    </a:ext>
                  </a:extLst>
                </a:gridCol>
                <a:gridCol w="269973">
                  <a:extLst>
                    <a:ext uri="{9D8B030D-6E8A-4147-A177-3AD203B41FA5}">
                      <a16:colId xmlns:a16="http://schemas.microsoft.com/office/drawing/2014/main" val="1723400465"/>
                    </a:ext>
                  </a:extLst>
                </a:gridCol>
                <a:gridCol w="3045303">
                  <a:extLst>
                    <a:ext uri="{9D8B030D-6E8A-4147-A177-3AD203B41FA5}">
                      <a16:colId xmlns:a16="http://schemas.microsoft.com/office/drawing/2014/main" val="2638355997"/>
                    </a:ext>
                  </a:extLst>
                </a:gridCol>
                <a:gridCol w="723530">
                  <a:extLst>
                    <a:ext uri="{9D8B030D-6E8A-4147-A177-3AD203B41FA5}">
                      <a16:colId xmlns:a16="http://schemas.microsoft.com/office/drawing/2014/main" val="590922040"/>
                    </a:ext>
                  </a:extLst>
                </a:gridCol>
                <a:gridCol w="723530">
                  <a:extLst>
                    <a:ext uri="{9D8B030D-6E8A-4147-A177-3AD203B41FA5}">
                      <a16:colId xmlns:a16="http://schemas.microsoft.com/office/drawing/2014/main" val="3299897203"/>
                    </a:ext>
                  </a:extLst>
                </a:gridCol>
                <a:gridCol w="723530">
                  <a:extLst>
                    <a:ext uri="{9D8B030D-6E8A-4147-A177-3AD203B41FA5}">
                      <a16:colId xmlns:a16="http://schemas.microsoft.com/office/drawing/2014/main" val="1540395189"/>
                    </a:ext>
                  </a:extLst>
                </a:gridCol>
                <a:gridCol w="723530">
                  <a:extLst>
                    <a:ext uri="{9D8B030D-6E8A-4147-A177-3AD203B41FA5}">
                      <a16:colId xmlns:a16="http://schemas.microsoft.com/office/drawing/2014/main" val="3214211024"/>
                    </a:ext>
                  </a:extLst>
                </a:gridCol>
                <a:gridCol w="658736">
                  <a:extLst>
                    <a:ext uri="{9D8B030D-6E8A-4147-A177-3AD203B41FA5}">
                      <a16:colId xmlns:a16="http://schemas.microsoft.com/office/drawing/2014/main" val="2890871649"/>
                    </a:ext>
                  </a:extLst>
                </a:gridCol>
                <a:gridCol w="647937">
                  <a:extLst>
                    <a:ext uri="{9D8B030D-6E8A-4147-A177-3AD203B41FA5}">
                      <a16:colId xmlns:a16="http://schemas.microsoft.com/office/drawing/2014/main" val="3811290139"/>
                    </a:ext>
                  </a:extLst>
                </a:gridCol>
              </a:tblGrid>
              <a:tr h="126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4488196"/>
                  </a:ext>
                </a:extLst>
              </a:tr>
              <a:tr h="3876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051120"/>
                  </a:ext>
                </a:extLst>
              </a:tr>
              <a:tr h="1661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66.359.127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64.273.791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-2.085.336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45.012.515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7050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28.694.044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28.994.961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300.917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22.930.519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82560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8.131.296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8.131.296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4.618.361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64797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12.672.074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12.672.074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7.692.470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146152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5.292.762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5.292.762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3.234.655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70166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1.780.700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1.780.700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1.759.088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53495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71.118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71.118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68697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1.874.090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1.874.090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1.249.394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24217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166.854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166.854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151.774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46068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del Patrimonio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51079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26141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16135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4.826.251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4.826.251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1.906.920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90437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2.602.032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2.602.032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1.052.025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66957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115.968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115.968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64.683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88811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290.629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290.629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101.914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56874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524.474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208.267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93765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847.307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847.307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222.672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15241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Sector Público, Archivo Nacional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445.841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445.841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257.359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05888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106.620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29111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106.620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67843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23.746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66574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44941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5670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2.544.902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2.550.855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869.519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27667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39100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2.275.436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2.275.436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805.559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02939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66.091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66.091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17.161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00989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101.866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107.819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81007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84.976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84.976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45.233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539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265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71376" y="1198859"/>
            <a:ext cx="795645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75928" y="1859045"/>
            <a:ext cx="804429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FD6A024-1329-47A4-97F6-3776E68EEA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61734"/>
              </p:ext>
            </p:extLst>
          </p:nvPr>
        </p:nvGraphicFramePr>
        <p:xfrm>
          <a:off x="571376" y="2216170"/>
          <a:ext cx="7956458" cy="2786249"/>
        </p:xfrm>
        <a:graphic>
          <a:graphicData uri="http://schemas.openxmlformats.org/drawingml/2006/table">
            <a:tbl>
              <a:tblPr/>
              <a:tblGrid>
                <a:gridCol w="266638">
                  <a:extLst>
                    <a:ext uri="{9D8B030D-6E8A-4147-A177-3AD203B41FA5}">
                      <a16:colId xmlns:a16="http://schemas.microsoft.com/office/drawing/2014/main" val="1965028155"/>
                    </a:ext>
                  </a:extLst>
                </a:gridCol>
                <a:gridCol w="266638">
                  <a:extLst>
                    <a:ext uri="{9D8B030D-6E8A-4147-A177-3AD203B41FA5}">
                      <a16:colId xmlns:a16="http://schemas.microsoft.com/office/drawing/2014/main" val="1627710651"/>
                    </a:ext>
                  </a:extLst>
                </a:gridCol>
                <a:gridCol w="266638">
                  <a:extLst>
                    <a:ext uri="{9D8B030D-6E8A-4147-A177-3AD203B41FA5}">
                      <a16:colId xmlns:a16="http://schemas.microsoft.com/office/drawing/2014/main" val="2034510439"/>
                    </a:ext>
                  </a:extLst>
                </a:gridCol>
                <a:gridCol w="3007668">
                  <a:extLst>
                    <a:ext uri="{9D8B030D-6E8A-4147-A177-3AD203B41FA5}">
                      <a16:colId xmlns:a16="http://schemas.microsoft.com/office/drawing/2014/main" val="3665159176"/>
                    </a:ext>
                  </a:extLst>
                </a:gridCol>
                <a:gridCol w="714588">
                  <a:extLst>
                    <a:ext uri="{9D8B030D-6E8A-4147-A177-3AD203B41FA5}">
                      <a16:colId xmlns:a16="http://schemas.microsoft.com/office/drawing/2014/main" val="784487657"/>
                    </a:ext>
                  </a:extLst>
                </a:gridCol>
                <a:gridCol w="714588">
                  <a:extLst>
                    <a:ext uri="{9D8B030D-6E8A-4147-A177-3AD203B41FA5}">
                      <a16:colId xmlns:a16="http://schemas.microsoft.com/office/drawing/2014/main" val="4088303027"/>
                    </a:ext>
                  </a:extLst>
                </a:gridCol>
                <a:gridCol w="714588">
                  <a:extLst>
                    <a:ext uri="{9D8B030D-6E8A-4147-A177-3AD203B41FA5}">
                      <a16:colId xmlns:a16="http://schemas.microsoft.com/office/drawing/2014/main" val="4134507923"/>
                    </a:ext>
                  </a:extLst>
                </a:gridCol>
                <a:gridCol w="714588">
                  <a:extLst>
                    <a:ext uri="{9D8B030D-6E8A-4147-A177-3AD203B41FA5}">
                      <a16:colId xmlns:a16="http://schemas.microsoft.com/office/drawing/2014/main" val="1994579885"/>
                    </a:ext>
                  </a:extLst>
                </a:gridCol>
                <a:gridCol w="650595">
                  <a:extLst>
                    <a:ext uri="{9D8B030D-6E8A-4147-A177-3AD203B41FA5}">
                      <a16:colId xmlns:a16="http://schemas.microsoft.com/office/drawing/2014/main" val="132335129"/>
                    </a:ext>
                  </a:extLst>
                </a:gridCol>
                <a:gridCol w="639929">
                  <a:extLst>
                    <a:ext uri="{9D8B030D-6E8A-4147-A177-3AD203B41FA5}">
                      <a16:colId xmlns:a16="http://schemas.microsoft.com/office/drawing/2014/main" val="320611236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297590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8950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4.551.500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-4.551.500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2558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4.551.500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-4.551.500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429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606.306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7605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606.306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1004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7.924.871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7.924.871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6.145.977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8896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1.899.999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1.365.124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734.404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4842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584.610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534.875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336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199.529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3082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319487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Administrativo-Programa de Desarrollo Local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8901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2.784.259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1.419.135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-1.365.124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805.836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3949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573.703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573.703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454.749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7047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494.792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-49.735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283.080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9875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1.666.029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350.640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-1.315.389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68.007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405994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2.141.627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21416270,0%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0284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2.141.627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21416270,0%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3454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472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278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93609" y="1139947"/>
            <a:ext cx="7938831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93609" y="1959967"/>
            <a:ext cx="793883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23760CE-E596-48FE-9D96-2F222F8FB3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530177"/>
              </p:ext>
            </p:extLst>
          </p:nvPr>
        </p:nvGraphicFramePr>
        <p:xfrm>
          <a:off x="593608" y="2275736"/>
          <a:ext cx="7938832" cy="2852055"/>
        </p:xfrm>
        <a:graphic>
          <a:graphicData uri="http://schemas.openxmlformats.org/drawingml/2006/table">
            <a:tbl>
              <a:tblPr/>
              <a:tblGrid>
                <a:gridCol w="266047">
                  <a:extLst>
                    <a:ext uri="{9D8B030D-6E8A-4147-A177-3AD203B41FA5}">
                      <a16:colId xmlns:a16="http://schemas.microsoft.com/office/drawing/2014/main" val="415236996"/>
                    </a:ext>
                  </a:extLst>
                </a:gridCol>
                <a:gridCol w="266047">
                  <a:extLst>
                    <a:ext uri="{9D8B030D-6E8A-4147-A177-3AD203B41FA5}">
                      <a16:colId xmlns:a16="http://schemas.microsoft.com/office/drawing/2014/main" val="3563058473"/>
                    </a:ext>
                  </a:extLst>
                </a:gridCol>
                <a:gridCol w="266047">
                  <a:extLst>
                    <a:ext uri="{9D8B030D-6E8A-4147-A177-3AD203B41FA5}">
                      <a16:colId xmlns:a16="http://schemas.microsoft.com/office/drawing/2014/main" val="3295238028"/>
                    </a:ext>
                  </a:extLst>
                </a:gridCol>
                <a:gridCol w="3001005">
                  <a:extLst>
                    <a:ext uri="{9D8B030D-6E8A-4147-A177-3AD203B41FA5}">
                      <a16:colId xmlns:a16="http://schemas.microsoft.com/office/drawing/2014/main" val="2265019911"/>
                    </a:ext>
                  </a:extLst>
                </a:gridCol>
                <a:gridCol w="713005">
                  <a:extLst>
                    <a:ext uri="{9D8B030D-6E8A-4147-A177-3AD203B41FA5}">
                      <a16:colId xmlns:a16="http://schemas.microsoft.com/office/drawing/2014/main" val="1805567685"/>
                    </a:ext>
                  </a:extLst>
                </a:gridCol>
                <a:gridCol w="713005">
                  <a:extLst>
                    <a:ext uri="{9D8B030D-6E8A-4147-A177-3AD203B41FA5}">
                      <a16:colId xmlns:a16="http://schemas.microsoft.com/office/drawing/2014/main" val="2114424071"/>
                    </a:ext>
                  </a:extLst>
                </a:gridCol>
                <a:gridCol w="713005">
                  <a:extLst>
                    <a:ext uri="{9D8B030D-6E8A-4147-A177-3AD203B41FA5}">
                      <a16:colId xmlns:a16="http://schemas.microsoft.com/office/drawing/2014/main" val="343561311"/>
                    </a:ext>
                  </a:extLst>
                </a:gridCol>
                <a:gridCol w="713005">
                  <a:extLst>
                    <a:ext uri="{9D8B030D-6E8A-4147-A177-3AD203B41FA5}">
                      <a16:colId xmlns:a16="http://schemas.microsoft.com/office/drawing/2014/main" val="1731748258"/>
                    </a:ext>
                  </a:extLst>
                </a:gridCol>
                <a:gridCol w="649154">
                  <a:extLst>
                    <a:ext uri="{9D8B030D-6E8A-4147-A177-3AD203B41FA5}">
                      <a16:colId xmlns:a16="http://schemas.microsoft.com/office/drawing/2014/main" val="301371930"/>
                    </a:ext>
                  </a:extLst>
                </a:gridCol>
                <a:gridCol w="638512">
                  <a:extLst>
                    <a:ext uri="{9D8B030D-6E8A-4147-A177-3AD203B41FA5}">
                      <a16:colId xmlns:a16="http://schemas.microsoft.com/office/drawing/2014/main" val="1120003410"/>
                    </a:ext>
                  </a:extLst>
                </a:gridCol>
              </a:tblGrid>
              <a:tr h="1246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811614"/>
                  </a:ext>
                </a:extLst>
              </a:tr>
              <a:tr h="3818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570597"/>
                  </a:ext>
                </a:extLst>
              </a:tr>
              <a:tr h="1324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3.057.639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056404"/>
                  </a:ext>
                </a:extLst>
              </a:tr>
              <a:tr h="124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591693"/>
                  </a:ext>
                </a:extLst>
              </a:tr>
              <a:tr h="124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541282"/>
                  </a:ext>
                </a:extLst>
              </a:tr>
              <a:tr h="124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666742"/>
                  </a:ext>
                </a:extLst>
              </a:tr>
              <a:tr h="124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633797"/>
                  </a:ext>
                </a:extLst>
              </a:tr>
              <a:tr h="124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670660"/>
                  </a:ext>
                </a:extLst>
              </a:tr>
              <a:tr h="124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937369"/>
                  </a:ext>
                </a:extLst>
              </a:tr>
              <a:tr h="124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469992"/>
                  </a:ext>
                </a:extLst>
              </a:tr>
              <a:tr h="124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618271"/>
                  </a:ext>
                </a:extLst>
              </a:tr>
              <a:tr h="124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165974"/>
                  </a:ext>
                </a:extLst>
              </a:tr>
              <a:tr h="155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2.700.506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025812"/>
                  </a:ext>
                </a:extLst>
              </a:tr>
              <a:tr h="155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3.205.293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3.205.293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2.671.388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997104"/>
                  </a:ext>
                </a:extLst>
              </a:tr>
              <a:tr h="155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673.884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673.884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174.210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990794"/>
                  </a:ext>
                </a:extLst>
              </a:tr>
              <a:tr h="155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2.531.409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2.531.409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2.497.178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924505"/>
                  </a:ext>
                </a:extLst>
              </a:tr>
              <a:tr h="155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853010"/>
                  </a:ext>
                </a:extLst>
              </a:tr>
              <a:tr h="155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675902"/>
                  </a:ext>
                </a:extLst>
              </a:tr>
              <a:tr h="155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336.942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336.942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501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993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043" y="1118941"/>
            <a:ext cx="801933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2559" y="1717135"/>
            <a:ext cx="8070457" cy="2880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FA34B7A-C39E-43C0-B5DC-53E055661F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635654"/>
              </p:ext>
            </p:extLst>
          </p:nvPr>
        </p:nvGraphicFramePr>
        <p:xfrm>
          <a:off x="518043" y="2020277"/>
          <a:ext cx="8019341" cy="2204261"/>
        </p:xfrm>
        <a:graphic>
          <a:graphicData uri="http://schemas.openxmlformats.org/drawingml/2006/table">
            <a:tbl>
              <a:tblPr/>
              <a:tblGrid>
                <a:gridCol w="268745">
                  <a:extLst>
                    <a:ext uri="{9D8B030D-6E8A-4147-A177-3AD203B41FA5}">
                      <a16:colId xmlns:a16="http://schemas.microsoft.com/office/drawing/2014/main" val="2753497655"/>
                    </a:ext>
                  </a:extLst>
                </a:gridCol>
                <a:gridCol w="268745">
                  <a:extLst>
                    <a:ext uri="{9D8B030D-6E8A-4147-A177-3AD203B41FA5}">
                      <a16:colId xmlns:a16="http://schemas.microsoft.com/office/drawing/2014/main" val="1255121355"/>
                    </a:ext>
                  </a:extLst>
                </a:gridCol>
                <a:gridCol w="268745">
                  <a:extLst>
                    <a:ext uri="{9D8B030D-6E8A-4147-A177-3AD203B41FA5}">
                      <a16:colId xmlns:a16="http://schemas.microsoft.com/office/drawing/2014/main" val="289687135"/>
                    </a:ext>
                  </a:extLst>
                </a:gridCol>
                <a:gridCol w="3031438">
                  <a:extLst>
                    <a:ext uri="{9D8B030D-6E8A-4147-A177-3AD203B41FA5}">
                      <a16:colId xmlns:a16="http://schemas.microsoft.com/office/drawing/2014/main" val="1216977675"/>
                    </a:ext>
                  </a:extLst>
                </a:gridCol>
                <a:gridCol w="720236">
                  <a:extLst>
                    <a:ext uri="{9D8B030D-6E8A-4147-A177-3AD203B41FA5}">
                      <a16:colId xmlns:a16="http://schemas.microsoft.com/office/drawing/2014/main" val="2848186466"/>
                    </a:ext>
                  </a:extLst>
                </a:gridCol>
                <a:gridCol w="720236">
                  <a:extLst>
                    <a:ext uri="{9D8B030D-6E8A-4147-A177-3AD203B41FA5}">
                      <a16:colId xmlns:a16="http://schemas.microsoft.com/office/drawing/2014/main" val="2612454647"/>
                    </a:ext>
                  </a:extLst>
                </a:gridCol>
                <a:gridCol w="720236">
                  <a:extLst>
                    <a:ext uri="{9D8B030D-6E8A-4147-A177-3AD203B41FA5}">
                      <a16:colId xmlns:a16="http://schemas.microsoft.com/office/drawing/2014/main" val="933904911"/>
                    </a:ext>
                  </a:extLst>
                </a:gridCol>
                <a:gridCol w="720236">
                  <a:extLst>
                    <a:ext uri="{9D8B030D-6E8A-4147-A177-3AD203B41FA5}">
                      <a16:colId xmlns:a16="http://schemas.microsoft.com/office/drawing/2014/main" val="920768391"/>
                    </a:ext>
                  </a:extLst>
                </a:gridCol>
                <a:gridCol w="655737">
                  <a:extLst>
                    <a:ext uri="{9D8B030D-6E8A-4147-A177-3AD203B41FA5}">
                      <a16:colId xmlns:a16="http://schemas.microsoft.com/office/drawing/2014/main" val="4230221237"/>
                    </a:ext>
                  </a:extLst>
                </a:gridCol>
                <a:gridCol w="644987">
                  <a:extLst>
                    <a:ext uri="{9D8B030D-6E8A-4147-A177-3AD203B41FA5}">
                      <a16:colId xmlns:a16="http://schemas.microsoft.com/office/drawing/2014/main" val="147957574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68368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17678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6.442.392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7.076.529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634.137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5.039.817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1433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1.343.960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1.349.875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1.028.674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4440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4.971.576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4.971.576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3.373.979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4613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7198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9936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125.612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4336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67.178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3318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9850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6853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6009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6282320,0%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5224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6282320,0%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9053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13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390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4936" y="1190877"/>
            <a:ext cx="7992608" cy="744981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076" y="1980577"/>
            <a:ext cx="7966467" cy="27030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EC415BB-305C-4B51-A585-9FC72D82F2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742224"/>
              </p:ext>
            </p:extLst>
          </p:nvPr>
        </p:nvGraphicFramePr>
        <p:xfrm>
          <a:off x="529676" y="2308177"/>
          <a:ext cx="7992608" cy="1797592"/>
        </p:xfrm>
        <a:graphic>
          <a:graphicData uri="http://schemas.openxmlformats.org/drawingml/2006/table">
            <a:tbl>
              <a:tblPr/>
              <a:tblGrid>
                <a:gridCol w="267849">
                  <a:extLst>
                    <a:ext uri="{9D8B030D-6E8A-4147-A177-3AD203B41FA5}">
                      <a16:colId xmlns:a16="http://schemas.microsoft.com/office/drawing/2014/main" val="3907728863"/>
                    </a:ext>
                  </a:extLst>
                </a:gridCol>
                <a:gridCol w="267849">
                  <a:extLst>
                    <a:ext uri="{9D8B030D-6E8A-4147-A177-3AD203B41FA5}">
                      <a16:colId xmlns:a16="http://schemas.microsoft.com/office/drawing/2014/main" val="1428002434"/>
                    </a:ext>
                  </a:extLst>
                </a:gridCol>
                <a:gridCol w="267849">
                  <a:extLst>
                    <a:ext uri="{9D8B030D-6E8A-4147-A177-3AD203B41FA5}">
                      <a16:colId xmlns:a16="http://schemas.microsoft.com/office/drawing/2014/main" val="3378018443"/>
                    </a:ext>
                  </a:extLst>
                </a:gridCol>
                <a:gridCol w="3021333">
                  <a:extLst>
                    <a:ext uri="{9D8B030D-6E8A-4147-A177-3AD203B41FA5}">
                      <a16:colId xmlns:a16="http://schemas.microsoft.com/office/drawing/2014/main" val="137432544"/>
                    </a:ext>
                  </a:extLst>
                </a:gridCol>
                <a:gridCol w="717835">
                  <a:extLst>
                    <a:ext uri="{9D8B030D-6E8A-4147-A177-3AD203B41FA5}">
                      <a16:colId xmlns:a16="http://schemas.microsoft.com/office/drawing/2014/main" val="3548415000"/>
                    </a:ext>
                  </a:extLst>
                </a:gridCol>
                <a:gridCol w="717835">
                  <a:extLst>
                    <a:ext uri="{9D8B030D-6E8A-4147-A177-3AD203B41FA5}">
                      <a16:colId xmlns:a16="http://schemas.microsoft.com/office/drawing/2014/main" val="865730226"/>
                    </a:ext>
                  </a:extLst>
                </a:gridCol>
                <a:gridCol w="717835">
                  <a:extLst>
                    <a:ext uri="{9D8B030D-6E8A-4147-A177-3AD203B41FA5}">
                      <a16:colId xmlns:a16="http://schemas.microsoft.com/office/drawing/2014/main" val="1411372028"/>
                    </a:ext>
                  </a:extLst>
                </a:gridCol>
                <a:gridCol w="717835">
                  <a:extLst>
                    <a:ext uri="{9D8B030D-6E8A-4147-A177-3AD203B41FA5}">
                      <a16:colId xmlns:a16="http://schemas.microsoft.com/office/drawing/2014/main" val="1147130203"/>
                    </a:ext>
                  </a:extLst>
                </a:gridCol>
                <a:gridCol w="653551">
                  <a:extLst>
                    <a:ext uri="{9D8B030D-6E8A-4147-A177-3AD203B41FA5}">
                      <a16:colId xmlns:a16="http://schemas.microsoft.com/office/drawing/2014/main" val="3746438093"/>
                    </a:ext>
                  </a:extLst>
                </a:gridCol>
                <a:gridCol w="642837">
                  <a:extLst>
                    <a:ext uri="{9D8B030D-6E8A-4147-A177-3AD203B41FA5}">
                      <a16:colId xmlns:a16="http://schemas.microsoft.com/office/drawing/2014/main" val="2683540720"/>
                    </a:ext>
                  </a:extLst>
                </a:gridCol>
              </a:tblGrid>
              <a:tr h="1250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854769"/>
                  </a:ext>
                </a:extLst>
              </a:tr>
              <a:tr h="3829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862185"/>
                  </a:ext>
                </a:extLst>
              </a:tr>
              <a:tr h="1641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6.161.428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6.483.363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321.935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4.057.075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009352"/>
                  </a:ext>
                </a:extLst>
              </a:tr>
              <a:tr h="125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4.290.940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4.425.024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134.084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3.133.173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49543"/>
                  </a:ext>
                </a:extLst>
              </a:tr>
              <a:tr h="125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1.776.051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1.785.446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705.852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756275"/>
                  </a:ext>
                </a:extLst>
              </a:tr>
              <a:tr h="125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94.417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129.417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981131"/>
                  </a:ext>
                </a:extLst>
              </a:tr>
              <a:tr h="125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829998"/>
                  </a:ext>
                </a:extLst>
              </a:tr>
              <a:tr h="125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773526"/>
                  </a:ext>
                </a:extLst>
              </a:tr>
              <a:tr h="125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28.325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43754"/>
                  </a:ext>
                </a:extLst>
              </a:tr>
              <a:tr h="125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1434660,0%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990700"/>
                  </a:ext>
                </a:extLst>
              </a:tr>
              <a:tr h="125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1434660,0%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266647"/>
                  </a:ext>
                </a:extLst>
              </a:tr>
              <a:tr h="125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402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9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30789" y="1124744"/>
            <a:ext cx="821314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5184313"/>
              </p:ext>
            </p:extLst>
          </p:nvPr>
        </p:nvGraphicFramePr>
        <p:xfrm>
          <a:off x="430789" y="1988840"/>
          <a:ext cx="4086000" cy="3096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3281768"/>
              </p:ext>
            </p:extLst>
          </p:nvPr>
        </p:nvGraphicFramePr>
        <p:xfrm>
          <a:off x="4550756" y="1988840"/>
          <a:ext cx="4080771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45864" y="1112145"/>
            <a:ext cx="8053496" cy="58866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5255485"/>
              </p:ext>
            </p:extLst>
          </p:nvPr>
        </p:nvGraphicFramePr>
        <p:xfrm>
          <a:off x="467544" y="2060848"/>
          <a:ext cx="805349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1280" y="1196752"/>
            <a:ext cx="793915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6989210"/>
              </p:ext>
            </p:extLst>
          </p:nvPr>
        </p:nvGraphicFramePr>
        <p:xfrm>
          <a:off x="503548" y="2132856"/>
          <a:ext cx="795688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49578" y="1199010"/>
            <a:ext cx="7982862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5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5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49578" y="1820040"/>
            <a:ext cx="7982862" cy="2580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C847334-D300-4949-BF2A-F9A49611C7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744353"/>
              </p:ext>
            </p:extLst>
          </p:nvPr>
        </p:nvGraphicFramePr>
        <p:xfrm>
          <a:off x="549576" y="2147913"/>
          <a:ext cx="7982864" cy="2406958"/>
        </p:xfrm>
        <a:graphic>
          <a:graphicData uri="http://schemas.openxmlformats.org/drawingml/2006/table">
            <a:tbl>
              <a:tblPr/>
              <a:tblGrid>
                <a:gridCol w="286329">
                  <a:extLst>
                    <a:ext uri="{9D8B030D-6E8A-4147-A177-3AD203B41FA5}">
                      <a16:colId xmlns:a16="http://schemas.microsoft.com/office/drawing/2014/main" val="3716649133"/>
                    </a:ext>
                  </a:extLst>
                </a:gridCol>
                <a:gridCol w="3229795">
                  <a:extLst>
                    <a:ext uri="{9D8B030D-6E8A-4147-A177-3AD203B41FA5}">
                      <a16:colId xmlns:a16="http://schemas.microsoft.com/office/drawing/2014/main" val="3246575764"/>
                    </a:ext>
                  </a:extLst>
                </a:gridCol>
                <a:gridCol w="767363">
                  <a:extLst>
                    <a:ext uri="{9D8B030D-6E8A-4147-A177-3AD203B41FA5}">
                      <a16:colId xmlns:a16="http://schemas.microsoft.com/office/drawing/2014/main" val="1217130675"/>
                    </a:ext>
                  </a:extLst>
                </a:gridCol>
                <a:gridCol w="767363">
                  <a:extLst>
                    <a:ext uri="{9D8B030D-6E8A-4147-A177-3AD203B41FA5}">
                      <a16:colId xmlns:a16="http://schemas.microsoft.com/office/drawing/2014/main" val="3501621116"/>
                    </a:ext>
                  </a:extLst>
                </a:gridCol>
                <a:gridCol w="767363">
                  <a:extLst>
                    <a:ext uri="{9D8B030D-6E8A-4147-A177-3AD203B41FA5}">
                      <a16:colId xmlns:a16="http://schemas.microsoft.com/office/drawing/2014/main" val="3592173206"/>
                    </a:ext>
                  </a:extLst>
                </a:gridCol>
                <a:gridCol w="767363">
                  <a:extLst>
                    <a:ext uri="{9D8B030D-6E8A-4147-A177-3AD203B41FA5}">
                      <a16:colId xmlns:a16="http://schemas.microsoft.com/office/drawing/2014/main" val="2871386578"/>
                    </a:ext>
                  </a:extLst>
                </a:gridCol>
                <a:gridCol w="698644">
                  <a:extLst>
                    <a:ext uri="{9D8B030D-6E8A-4147-A177-3AD203B41FA5}">
                      <a16:colId xmlns:a16="http://schemas.microsoft.com/office/drawing/2014/main" val="244741883"/>
                    </a:ext>
                  </a:extLst>
                </a:gridCol>
                <a:gridCol w="698644">
                  <a:extLst>
                    <a:ext uri="{9D8B030D-6E8A-4147-A177-3AD203B41FA5}">
                      <a16:colId xmlns:a16="http://schemas.microsoft.com/office/drawing/2014/main" val="309429610"/>
                    </a:ext>
                  </a:extLst>
                </a:gridCol>
              </a:tblGrid>
              <a:tr h="1365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8796669"/>
                  </a:ext>
                </a:extLst>
              </a:tr>
              <a:tr h="4182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835047"/>
                  </a:ext>
                </a:extLst>
              </a:tr>
              <a:tr h="145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226.090.550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238.821.398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12.730.848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158.237.539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414624"/>
                  </a:ext>
                </a:extLst>
              </a:tr>
              <a:tr h="170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58.340.420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59.307.945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967.525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44.552.512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33678"/>
                  </a:ext>
                </a:extLst>
              </a:tr>
              <a:tr h="170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20.721.996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20.614.010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-107.986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11.545.133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26471"/>
                  </a:ext>
                </a:extLst>
              </a:tr>
              <a:tr h="170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824828"/>
                  </a:ext>
                </a:extLst>
              </a:tr>
              <a:tr h="170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115.021.891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127.437.144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12.415.253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83.542.162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449602"/>
                  </a:ext>
                </a:extLst>
              </a:tr>
              <a:tr h="170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335252"/>
                  </a:ext>
                </a:extLst>
              </a:tr>
              <a:tr h="170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3.773.163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3.818.916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1.514.929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922761"/>
                  </a:ext>
                </a:extLst>
              </a:tr>
              <a:tr h="136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15.314.000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-15.314.000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593413"/>
                  </a:ext>
                </a:extLst>
              </a:tr>
              <a:tr h="136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5.051.878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3.228.376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945.079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456283"/>
                  </a:ext>
                </a:extLst>
              </a:tr>
              <a:tr h="136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11.072.126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15.153.468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4.081.342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8.846.483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791967"/>
                  </a:ext>
                </a:extLst>
              </a:tr>
              <a:tr h="136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7.354.823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7.352.983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7.235.659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393242,3%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04214"/>
                  </a:ext>
                </a:extLst>
              </a:tr>
              <a:tr h="136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246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0428" y="1124744"/>
            <a:ext cx="7934514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0428" y="1685059"/>
            <a:ext cx="7934512" cy="3037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C5B0F57-4A8C-4CB7-AFD9-DD25B1EC8F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775285"/>
              </p:ext>
            </p:extLst>
          </p:nvPr>
        </p:nvGraphicFramePr>
        <p:xfrm>
          <a:off x="500443" y="2028373"/>
          <a:ext cx="7934497" cy="1673608"/>
        </p:xfrm>
        <a:graphic>
          <a:graphicData uri="http://schemas.openxmlformats.org/drawingml/2006/table">
            <a:tbl>
              <a:tblPr/>
              <a:tblGrid>
                <a:gridCol w="275121">
                  <a:extLst>
                    <a:ext uri="{9D8B030D-6E8A-4147-A177-3AD203B41FA5}">
                      <a16:colId xmlns:a16="http://schemas.microsoft.com/office/drawing/2014/main" val="2438698861"/>
                    </a:ext>
                  </a:extLst>
                </a:gridCol>
                <a:gridCol w="275121">
                  <a:extLst>
                    <a:ext uri="{9D8B030D-6E8A-4147-A177-3AD203B41FA5}">
                      <a16:colId xmlns:a16="http://schemas.microsoft.com/office/drawing/2014/main" val="751510344"/>
                    </a:ext>
                  </a:extLst>
                </a:gridCol>
                <a:gridCol w="3103368">
                  <a:extLst>
                    <a:ext uri="{9D8B030D-6E8A-4147-A177-3AD203B41FA5}">
                      <a16:colId xmlns:a16="http://schemas.microsoft.com/office/drawing/2014/main" val="2890726167"/>
                    </a:ext>
                  </a:extLst>
                </a:gridCol>
                <a:gridCol w="737325">
                  <a:extLst>
                    <a:ext uri="{9D8B030D-6E8A-4147-A177-3AD203B41FA5}">
                      <a16:colId xmlns:a16="http://schemas.microsoft.com/office/drawing/2014/main" val="358827008"/>
                    </a:ext>
                  </a:extLst>
                </a:gridCol>
                <a:gridCol w="737325">
                  <a:extLst>
                    <a:ext uri="{9D8B030D-6E8A-4147-A177-3AD203B41FA5}">
                      <a16:colId xmlns:a16="http://schemas.microsoft.com/office/drawing/2014/main" val="2488813393"/>
                    </a:ext>
                  </a:extLst>
                </a:gridCol>
                <a:gridCol w="737325">
                  <a:extLst>
                    <a:ext uri="{9D8B030D-6E8A-4147-A177-3AD203B41FA5}">
                      <a16:colId xmlns:a16="http://schemas.microsoft.com/office/drawing/2014/main" val="2078958108"/>
                    </a:ext>
                  </a:extLst>
                </a:gridCol>
                <a:gridCol w="737325">
                  <a:extLst>
                    <a:ext uri="{9D8B030D-6E8A-4147-A177-3AD203B41FA5}">
                      <a16:colId xmlns:a16="http://schemas.microsoft.com/office/drawing/2014/main" val="3332313258"/>
                    </a:ext>
                  </a:extLst>
                </a:gridCol>
                <a:gridCol w="671296">
                  <a:extLst>
                    <a:ext uri="{9D8B030D-6E8A-4147-A177-3AD203B41FA5}">
                      <a16:colId xmlns:a16="http://schemas.microsoft.com/office/drawing/2014/main" val="1359326867"/>
                    </a:ext>
                  </a:extLst>
                </a:gridCol>
                <a:gridCol w="660291">
                  <a:extLst>
                    <a:ext uri="{9D8B030D-6E8A-4147-A177-3AD203B41FA5}">
                      <a16:colId xmlns:a16="http://schemas.microsoft.com/office/drawing/2014/main" val="2888320861"/>
                    </a:ext>
                  </a:extLst>
                </a:gridCol>
              </a:tblGrid>
              <a:tr h="1298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852338"/>
                  </a:ext>
                </a:extLst>
              </a:tr>
              <a:tr h="3977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24197"/>
                  </a:ext>
                </a:extLst>
              </a:tr>
              <a:tr h="170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144.950.426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138.595.581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-6.354.845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88.777.401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72973"/>
                  </a:ext>
                </a:extLst>
              </a:tr>
              <a:tr h="129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101.133.518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93.792.284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-7.341.234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57.720.475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573530"/>
                  </a:ext>
                </a:extLst>
              </a:tr>
              <a:tr h="129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Culturales y Artísticos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43.816.908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44.803.297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986.389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31.056.926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078698"/>
                  </a:ext>
                </a:extLst>
              </a:tr>
              <a:tr h="162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2.286.729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109.552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1.447.237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77146"/>
                  </a:ext>
                </a:extLst>
              </a:tr>
              <a:tr h="162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78.962.947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77.833.683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-1.129.264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54.109.407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594899"/>
                  </a:ext>
                </a:extLst>
              </a:tr>
              <a:tr h="129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66.359.127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64.273.791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-2.085.336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45.012.515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432097"/>
                  </a:ext>
                </a:extLst>
              </a:tr>
              <a:tr h="129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Bibliotecas Públicas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6.442.392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7.076.529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634.137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5.039.817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330797"/>
                  </a:ext>
                </a:extLst>
              </a:tr>
              <a:tr h="129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Monumentos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6.161.428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6.483.363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321.935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4.057.075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845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81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95443" y="1140133"/>
            <a:ext cx="7886698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495442" y="1727819"/>
            <a:ext cx="788669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FFD8D67-53ED-484A-B182-DC94FA023E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85688"/>
              </p:ext>
            </p:extLst>
          </p:nvPr>
        </p:nvGraphicFramePr>
        <p:xfrm>
          <a:off x="495442" y="2037571"/>
          <a:ext cx="7886698" cy="1132141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973396307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4262556881"/>
                    </a:ext>
                  </a:extLst>
                </a:gridCol>
                <a:gridCol w="3084673">
                  <a:extLst>
                    <a:ext uri="{9D8B030D-6E8A-4147-A177-3AD203B41FA5}">
                      <a16:colId xmlns:a16="http://schemas.microsoft.com/office/drawing/2014/main" val="3893165596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895554488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446733866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670947264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417524950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2018811587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3401363765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2168848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498507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10.845.855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780405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 FET - Covid - 19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10.845.855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532397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3.057.639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313069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 FET - Covid - 19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3.057.639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312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034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8525" y="1085895"/>
            <a:ext cx="798018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8525" y="1668063"/>
            <a:ext cx="7980181" cy="2873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F86E0F4-9A6C-49C9-A92C-9719B21E4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247000"/>
              </p:ext>
            </p:extLst>
          </p:nvPr>
        </p:nvGraphicFramePr>
        <p:xfrm>
          <a:off x="538525" y="1977219"/>
          <a:ext cx="7980182" cy="4379137"/>
        </p:xfrm>
        <a:graphic>
          <a:graphicData uri="http://schemas.openxmlformats.org/drawingml/2006/table">
            <a:tbl>
              <a:tblPr/>
              <a:tblGrid>
                <a:gridCol w="267432">
                  <a:extLst>
                    <a:ext uri="{9D8B030D-6E8A-4147-A177-3AD203B41FA5}">
                      <a16:colId xmlns:a16="http://schemas.microsoft.com/office/drawing/2014/main" val="1491506336"/>
                    </a:ext>
                  </a:extLst>
                </a:gridCol>
                <a:gridCol w="267432">
                  <a:extLst>
                    <a:ext uri="{9D8B030D-6E8A-4147-A177-3AD203B41FA5}">
                      <a16:colId xmlns:a16="http://schemas.microsoft.com/office/drawing/2014/main" val="1501326764"/>
                    </a:ext>
                  </a:extLst>
                </a:gridCol>
                <a:gridCol w="267432">
                  <a:extLst>
                    <a:ext uri="{9D8B030D-6E8A-4147-A177-3AD203B41FA5}">
                      <a16:colId xmlns:a16="http://schemas.microsoft.com/office/drawing/2014/main" val="74553411"/>
                    </a:ext>
                  </a:extLst>
                </a:gridCol>
                <a:gridCol w="3016637">
                  <a:extLst>
                    <a:ext uri="{9D8B030D-6E8A-4147-A177-3AD203B41FA5}">
                      <a16:colId xmlns:a16="http://schemas.microsoft.com/office/drawing/2014/main" val="3478914563"/>
                    </a:ext>
                  </a:extLst>
                </a:gridCol>
                <a:gridCol w="716719">
                  <a:extLst>
                    <a:ext uri="{9D8B030D-6E8A-4147-A177-3AD203B41FA5}">
                      <a16:colId xmlns:a16="http://schemas.microsoft.com/office/drawing/2014/main" val="3536229144"/>
                    </a:ext>
                  </a:extLst>
                </a:gridCol>
                <a:gridCol w="716719">
                  <a:extLst>
                    <a:ext uri="{9D8B030D-6E8A-4147-A177-3AD203B41FA5}">
                      <a16:colId xmlns:a16="http://schemas.microsoft.com/office/drawing/2014/main" val="3426449517"/>
                    </a:ext>
                  </a:extLst>
                </a:gridCol>
                <a:gridCol w="716719">
                  <a:extLst>
                    <a:ext uri="{9D8B030D-6E8A-4147-A177-3AD203B41FA5}">
                      <a16:colId xmlns:a16="http://schemas.microsoft.com/office/drawing/2014/main" val="3625147710"/>
                    </a:ext>
                  </a:extLst>
                </a:gridCol>
                <a:gridCol w="716719">
                  <a:extLst>
                    <a:ext uri="{9D8B030D-6E8A-4147-A177-3AD203B41FA5}">
                      <a16:colId xmlns:a16="http://schemas.microsoft.com/office/drawing/2014/main" val="2354643623"/>
                    </a:ext>
                  </a:extLst>
                </a:gridCol>
                <a:gridCol w="652535">
                  <a:extLst>
                    <a:ext uri="{9D8B030D-6E8A-4147-A177-3AD203B41FA5}">
                      <a16:colId xmlns:a16="http://schemas.microsoft.com/office/drawing/2014/main" val="78164688"/>
                    </a:ext>
                  </a:extLst>
                </a:gridCol>
                <a:gridCol w="641838">
                  <a:extLst>
                    <a:ext uri="{9D8B030D-6E8A-4147-A177-3AD203B41FA5}">
                      <a16:colId xmlns:a16="http://schemas.microsoft.com/office/drawing/2014/main" val="83231857"/>
                    </a:ext>
                  </a:extLst>
                </a:gridCol>
              </a:tblGrid>
              <a:tr h="1273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824437"/>
                  </a:ext>
                </a:extLst>
              </a:tr>
              <a:tr h="3901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918567"/>
                  </a:ext>
                </a:extLst>
              </a:tr>
              <a:tr h="1672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101.133.518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93.792.284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-7.341.234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57.720.475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782525"/>
                  </a:ext>
                </a:extLst>
              </a:tr>
              <a:tr h="127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19.578.244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19.598.901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20.657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14.702.355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504033"/>
                  </a:ext>
                </a:extLst>
              </a:tr>
              <a:tr h="127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4.698.263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4.698.263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2.276.056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776161"/>
                  </a:ext>
                </a:extLst>
              </a:tr>
              <a:tr h="127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47.846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5068,4%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812502"/>
                  </a:ext>
                </a:extLst>
              </a:tr>
              <a:tr h="127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47.846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5068,4%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582587"/>
                  </a:ext>
                </a:extLst>
              </a:tr>
              <a:tr h="127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62.020.763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61.787.203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-233.560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36.652.564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925693"/>
                  </a:ext>
                </a:extLst>
              </a:tr>
              <a:tr h="127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21.117.998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21.117.998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18.893.314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312644"/>
                  </a:ext>
                </a:extLst>
              </a:tr>
              <a:tr h="127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841.804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841.804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841.804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120206"/>
                  </a:ext>
                </a:extLst>
              </a:tr>
              <a:tr h="127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3.037.505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3.037.505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3.037.506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43923"/>
                  </a:ext>
                </a:extLst>
              </a:tr>
              <a:tr h="127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3.295.978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3.295.978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3.295.977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124821"/>
                  </a:ext>
                </a:extLst>
              </a:tr>
              <a:tr h="127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2.066.093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2.066.093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2.066.094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477031"/>
                  </a:ext>
                </a:extLst>
              </a:tr>
              <a:tr h="127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3.281.843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3.281.843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3.168.543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144722"/>
                  </a:ext>
                </a:extLst>
              </a:tr>
              <a:tr h="127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3.642.710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3.642.710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3.631.328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683677"/>
                  </a:ext>
                </a:extLst>
              </a:tr>
              <a:tr h="127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1.224.317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1.224.317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1.224.316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585825"/>
                  </a:ext>
                </a:extLst>
              </a:tr>
              <a:tr h="127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1.627.748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1.627.748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1.627.746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228583"/>
                  </a:ext>
                </a:extLst>
              </a:tr>
              <a:tr h="254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Instituciones Colaboradoras de las Artes y las Culturas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2.100.000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012773"/>
                  </a:ext>
                </a:extLst>
              </a:tr>
              <a:tr h="127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9.181.616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9.181.616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7.345.293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381851"/>
                  </a:ext>
                </a:extLst>
              </a:tr>
              <a:tr h="127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Gobierno-Consejo Nacional de Televisión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3.523.590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566267"/>
                  </a:ext>
                </a:extLst>
              </a:tr>
              <a:tr h="127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993.879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993.879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795.103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99275"/>
                  </a:ext>
                </a:extLst>
              </a:tr>
              <a:tr h="127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Educación-Programa 01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3.783.250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3.783.250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3.026.600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745561"/>
                  </a:ext>
                </a:extLst>
              </a:tr>
              <a:tr h="127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31.654.684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31.421.124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-233.560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10.348.075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68045"/>
                  </a:ext>
                </a:extLst>
              </a:tr>
              <a:tr h="127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10.016.667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9.778.922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-237.745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3.847.120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643857"/>
                  </a:ext>
                </a:extLst>
              </a:tr>
              <a:tr h="127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3.350.618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3.354.803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2.028.853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781515"/>
                  </a:ext>
                </a:extLst>
              </a:tr>
              <a:tr h="127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1.686.497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1.686.497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639.710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639194"/>
                  </a:ext>
                </a:extLst>
              </a:tr>
              <a:tr h="127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3.260.338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3.260.338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1.186.206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213127"/>
                  </a:ext>
                </a:extLst>
              </a:tr>
              <a:tr h="127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2.568.198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2.568.198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1.183.464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773204"/>
                  </a:ext>
                </a:extLst>
              </a:tr>
              <a:tr h="127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7.367.852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7.367.852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153.938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304708"/>
                  </a:ext>
                </a:extLst>
              </a:tr>
              <a:tr h="127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1.268.594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1.268.594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704.514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974852"/>
                  </a:ext>
                </a:extLst>
              </a:tr>
              <a:tr h="127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359.826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359.826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185.684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492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00084" y="1179406"/>
            <a:ext cx="7985814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0084" y="1827084"/>
            <a:ext cx="7985814" cy="2651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1E994DE-C093-42B0-B2B5-17702C0063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37966"/>
              </p:ext>
            </p:extLst>
          </p:nvPr>
        </p:nvGraphicFramePr>
        <p:xfrm>
          <a:off x="502396" y="2148738"/>
          <a:ext cx="7983502" cy="3288940"/>
        </p:xfrm>
        <a:graphic>
          <a:graphicData uri="http://schemas.openxmlformats.org/drawingml/2006/table">
            <a:tbl>
              <a:tblPr/>
              <a:tblGrid>
                <a:gridCol w="267544">
                  <a:extLst>
                    <a:ext uri="{9D8B030D-6E8A-4147-A177-3AD203B41FA5}">
                      <a16:colId xmlns:a16="http://schemas.microsoft.com/office/drawing/2014/main" val="2299974648"/>
                    </a:ext>
                  </a:extLst>
                </a:gridCol>
                <a:gridCol w="267544">
                  <a:extLst>
                    <a:ext uri="{9D8B030D-6E8A-4147-A177-3AD203B41FA5}">
                      <a16:colId xmlns:a16="http://schemas.microsoft.com/office/drawing/2014/main" val="1680726002"/>
                    </a:ext>
                  </a:extLst>
                </a:gridCol>
                <a:gridCol w="267544">
                  <a:extLst>
                    <a:ext uri="{9D8B030D-6E8A-4147-A177-3AD203B41FA5}">
                      <a16:colId xmlns:a16="http://schemas.microsoft.com/office/drawing/2014/main" val="1631722136"/>
                    </a:ext>
                  </a:extLst>
                </a:gridCol>
                <a:gridCol w="3017891">
                  <a:extLst>
                    <a:ext uri="{9D8B030D-6E8A-4147-A177-3AD203B41FA5}">
                      <a16:colId xmlns:a16="http://schemas.microsoft.com/office/drawing/2014/main" val="87853852"/>
                    </a:ext>
                  </a:extLst>
                </a:gridCol>
                <a:gridCol w="717017">
                  <a:extLst>
                    <a:ext uri="{9D8B030D-6E8A-4147-A177-3AD203B41FA5}">
                      <a16:colId xmlns:a16="http://schemas.microsoft.com/office/drawing/2014/main" val="1828830819"/>
                    </a:ext>
                  </a:extLst>
                </a:gridCol>
                <a:gridCol w="717017">
                  <a:extLst>
                    <a:ext uri="{9D8B030D-6E8A-4147-A177-3AD203B41FA5}">
                      <a16:colId xmlns:a16="http://schemas.microsoft.com/office/drawing/2014/main" val="1466923827"/>
                    </a:ext>
                  </a:extLst>
                </a:gridCol>
                <a:gridCol w="717017">
                  <a:extLst>
                    <a:ext uri="{9D8B030D-6E8A-4147-A177-3AD203B41FA5}">
                      <a16:colId xmlns:a16="http://schemas.microsoft.com/office/drawing/2014/main" val="443008539"/>
                    </a:ext>
                  </a:extLst>
                </a:gridCol>
                <a:gridCol w="717017">
                  <a:extLst>
                    <a:ext uri="{9D8B030D-6E8A-4147-A177-3AD203B41FA5}">
                      <a16:colId xmlns:a16="http://schemas.microsoft.com/office/drawing/2014/main" val="1064007745"/>
                    </a:ext>
                  </a:extLst>
                </a:gridCol>
                <a:gridCol w="652806">
                  <a:extLst>
                    <a:ext uri="{9D8B030D-6E8A-4147-A177-3AD203B41FA5}">
                      <a16:colId xmlns:a16="http://schemas.microsoft.com/office/drawing/2014/main" val="1320185832"/>
                    </a:ext>
                  </a:extLst>
                </a:gridCol>
                <a:gridCol w="642105">
                  <a:extLst>
                    <a:ext uri="{9D8B030D-6E8A-4147-A177-3AD203B41FA5}">
                      <a16:colId xmlns:a16="http://schemas.microsoft.com/office/drawing/2014/main" val="687635219"/>
                    </a:ext>
                  </a:extLst>
                </a:gridCol>
              </a:tblGrid>
              <a:tr h="1252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70550"/>
                  </a:ext>
                </a:extLst>
              </a:tr>
              <a:tr h="3758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68090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Artes de la Visualidad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1.776.094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1.776.094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418.586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406975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078601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755488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297241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948882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923.063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923.063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540.580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516129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968594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174308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467090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393.622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368.622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136.785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779445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413.295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438.295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353.209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66522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-10.762.500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118219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-10.762.500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629133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19571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958184"/>
                  </a:ext>
                </a:extLst>
              </a:tr>
              <a:tr h="156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626201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349897"/>
                  </a:ext>
                </a:extLst>
              </a:tr>
              <a:tr h="250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136003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3.504.424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3.501.074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389008,2%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45952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3.504.424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3.501.074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389008,2%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606922"/>
                  </a:ext>
                </a:extLst>
              </a:tr>
              <a:tr h="125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720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1564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3964</Words>
  <Application>Microsoft Office PowerPoint</Application>
  <PresentationFormat>Presentación en pantalla (4:3)</PresentationFormat>
  <Paragraphs>2246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Arial Black</vt:lpstr>
      <vt:lpstr>Calibri</vt:lpstr>
      <vt:lpstr>1_Tema de Office</vt:lpstr>
      <vt:lpstr>EJECUCIÓN ACUMULADA DE GASTOS PRESUPUESTARIOS AL MES DE SEPTIEMBRE DE 2021 PARTIDA 29: MINISTERIO DE LAS CULTURAS, LAS ARTES Y EL PATRIMONIO</vt:lpstr>
      <vt:lpstr>EJECUCIÓN ACUMULADA DE GASTOS A SEPTIEMBRE DE 2021  PARTIDA 29 MINISTERIO DE LAS CULTURAS, LAS ARTES Y EL PATRIMONIO</vt:lpstr>
      <vt:lpstr>EJECUCIÓN MENSUAL DE GASTOS A SEPTIEMBRE DE 2021  PARTIDA 29 MINISTERIO DE LAS CULTURAS, LAS ARTES Y EL PATRIMONIO</vt:lpstr>
      <vt:lpstr>EJECUCIÓN ACUMULADA DE GASTOS A SEPTIEMBRE DE 2021  PARTIDA 29 MINISTERIO DE LAS CULTURAS, LAS ARTES Y EL PATRIMONIO</vt:lpstr>
      <vt:lpstr>EJECUCIÓN ACUMULADA DE GASTOS A SEPTIEMBRE DE 2021  PARTIDA 29 MINISTERIO DE LAS CULTURAS, LAS ARTES Y EL PATRIMONIO</vt:lpstr>
      <vt:lpstr>EJECUCIÓN ACUMULADA DE GASTOS A SEPTIEMBRE DE 2021  PARTIDA 29 RESUMEN POR CAPÍTULOS</vt:lpstr>
      <vt:lpstr>EJECUCIÓN ACUMULADA DE GASTOS A SEPTIEMBRE DE 2021  PARTIDA 29 RESUMEN FET – Covid - 19</vt:lpstr>
      <vt:lpstr>EJECUCIÓN ACUMULADA DE GASTOS A SEPTIEMBRE DE 2021  PARTIDA 29. CAPÍTUO 01. PROGRAMA 01: SUBSECRETARÍA DE LAS CULTURAS Y LAS ARTES</vt:lpstr>
      <vt:lpstr>EJECUCIÓN ACUMULADA DE GASTOS A SEPTIEMBRE DE 2021  PARTIDA 29. CAPÍTUO 01. PROGRAMA 01: SUBSECRETARÍA DE LAS CULTURAS Y LAS ARTES</vt:lpstr>
      <vt:lpstr>EJECUCIÓN ACUMULADA DE GASTOS A SEPTIEMBRE DE 2021  PARTIDA 29. CAPÍTUO 01. PROGRAMA 01: SUBSECRETARÍA DE LAS CULTURAS Y LAS ARTES FET – Covid - 19</vt:lpstr>
      <vt:lpstr>EJECUCIÓN ACUMULADA DE GASTOS A SEPTIEMBRE DE 2021  PARTIDA 29. CAPÍTUO 01. PROGRAMA 02: FONDOS CULTURALES Y ARTÍSTICOS</vt:lpstr>
      <vt:lpstr>EJECUCIÓN ACUMULADA DE GASTOS A SEPTIEMBRE DE 2021  PARTIDA 29. CAPÍTUO 02. PROGRAMA 01: SUBSECRETARÍA DEL PATRIMONIO CULTURAL</vt:lpstr>
      <vt:lpstr>EJECUCIÓN ACUMULADA DE GASTOS A SEPTIEMBRE DE 2021  PARTIDA 29. CAPÍTUO 03. PROGRAMA 01: SERVICIO NACIONAL DEL PATRIMONIO CULTURAL</vt:lpstr>
      <vt:lpstr>EJECUCIÓN ACUMULADA DE GASTOS A SEPTIEMBRE DE 2021  PARTIDA 29. CAPÍTUO 03. PROGRAMA 01: SERVICIO NACIONAL DEL PATRIMONIO CULTURAL</vt:lpstr>
      <vt:lpstr>EJECUCIÓN ACUMULADA DE GASTOS A SEPTIEMBRE DE 2021  PARTIDA 29. CAPÍTUO 03. PROGRAMA 01: SERVICIO NACIONAL DEL PATRIMONIO CULTURAL FET – Covid - 19</vt:lpstr>
      <vt:lpstr>EJECUCIÓN ACUMULADA DE GASTOS A SEPTIEMBRE DE 2021  PARTIDA 29. CAPÍTUO 03. PROGRAMA 02: RED DE BIBLIOTECAS PÚBLICAS</vt:lpstr>
      <vt:lpstr>EJECUCIÓN ACUMULADA DE GASTOS A SEPTIEMBRE DE 2021  PARTIDA 29. CAPÍTUO 03. PROGRAMA 03: CONSEJO DE MONUMENTOS NACIONALES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69</cp:revision>
  <dcterms:created xsi:type="dcterms:W3CDTF">2020-01-02T20:22:07Z</dcterms:created>
  <dcterms:modified xsi:type="dcterms:W3CDTF">2021-11-06T01:22:14Z</dcterms:modified>
</cp:coreProperties>
</file>