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303" r:id="rId4"/>
    <p:sldId id="302" r:id="rId5"/>
    <p:sldId id="301" r:id="rId6"/>
    <p:sldId id="265" r:id="rId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6D-47B5-BB3D-D9D5ECAFB0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6D-47B5-BB3D-D9D5ECAFB0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6D-47B5-BB3D-D9D5ECAFB01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28'!$C$62:$C$64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28'!$D$62:$D$64</c:f>
              <c:numCache>
                <c:formatCode>#,##0</c:formatCode>
                <c:ptCount val="3"/>
                <c:pt idx="0">
                  <c:v>12230828</c:v>
                </c:pt>
                <c:pt idx="1">
                  <c:v>4917558</c:v>
                </c:pt>
                <c:pt idx="2">
                  <c:v>76691463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6D-47B5-BB3D-D9D5ECAFB0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1858211378"/>
          <c:w val="0.87617164654661017"/>
          <c:h val="9.711530005298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46954269148"/>
          <c:y val="3.25730206012364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28'!$D$30:$O$30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91-4E1A-A712-FCB305636F08}"/>
            </c:ext>
          </c:extLst>
        </c:ser>
        <c:ser>
          <c:idx val="0"/>
          <c:order val="1"/>
          <c:tx>
            <c:strRef>
              <c:f>'Partida 28'!$C$31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28'!$D$31:$O$31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  <c:pt idx="8">
                  <c:v>2.8141418565546594E-2</c:v>
                </c:pt>
                <c:pt idx="9">
                  <c:v>9.8220397590010555E-2</c:v>
                </c:pt>
                <c:pt idx="10">
                  <c:v>0.12927642830719516</c:v>
                </c:pt>
                <c:pt idx="11">
                  <c:v>0.30029172381097208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91-4E1A-A712-FCB305636F08}"/>
            </c:ext>
          </c:extLst>
        </c:ser>
        <c:ser>
          <c:idx val="1"/>
          <c:order val="2"/>
          <c:tx>
            <c:strRef>
              <c:f>'Partida 28'!$C$32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91-4E1A-A712-FCB305636F08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91-4E1A-A712-FCB305636F08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91-4E1A-A712-FCB305636F08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91-4E1A-A712-FCB305636F08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91-4E1A-A712-FCB305636F08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91-4E1A-A712-FCB305636F08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91-4E1A-A712-FCB305636F08}"/>
                </c:ext>
              </c:extLst>
            </c:dLbl>
            <c:dLbl>
              <c:idx val="7"/>
              <c:layout>
                <c:manualLayout>
                  <c:x val="6.5146579804559466E-3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91-4E1A-A712-FCB305636F08}"/>
                </c:ext>
              </c:extLst>
            </c:dLbl>
            <c:dLbl>
              <c:idx val="8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91-4E1A-A712-FCB305636F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28'!$D$32:$L$32</c:f>
              <c:numCache>
                <c:formatCode>0.0%</c:formatCode>
                <c:ptCount val="9"/>
                <c:pt idx="0">
                  <c:v>0.10110691762186438</c:v>
                </c:pt>
                <c:pt idx="1">
                  <c:v>2.203128845147221E-2</c:v>
                </c:pt>
                <c:pt idx="2">
                  <c:v>2.746244914350833E-2</c:v>
                </c:pt>
                <c:pt idx="3">
                  <c:v>4.5542211090241508E-2</c:v>
                </c:pt>
                <c:pt idx="4">
                  <c:v>7.5308768121490385E-2</c:v>
                </c:pt>
                <c:pt idx="5">
                  <c:v>8.6324407478459667E-2</c:v>
                </c:pt>
                <c:pt idx="6">
                  <c:v>0.14047287427636126</c:v>
                </c:pt>
                <c:pt idx="7">
                  <c:v>6.8770087021120627E-2</c:v>
                </c:pt>
                <c:pt idx="8">
                  <c:v>5.5792668371428378E-2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D91-4E1A-A712-FCB305636F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50055131082253E-2"/>
          <c:y val="0.11255579231485371"/>
          <c:w val="0.8840873968183961"/>
          <c:h val="0.59629384094673632"/>
        </c:manualLayout>
      </c:layout>
      <c:lineChart>
        <c:grouping val="standard"/>
        <c:varyColors val="0"/>
        <c:ser>
          <c:idx val="2"/>
          <c:order val="0"/>
          <c:tx>
            <c:strRef>
              <c:f>'Partida 28'!$C$24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28'!$D$24:$O$24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99-4FE8-AEDC-6D7AE2A70940}"/>
            </c:ext>
          </c:extLst>
        </c:ser>
        <c:ser>
          <c:idx val="0"/>
          <c:order val="1"/>
          <c:tx>
            <c:strRef>
              <c:f>'Partida 28'!$C$25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28'!$D$25:$O$25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  <c:pt idx="8">
                  <c:v>0.31915556608856688</c:v>
                </c:pt>
                <c:pt idx="9">
                  <c:v>0.41563016457944268</c:v>
                </c:pt>
                <c:pt idx="10">
                  <c:v>0.57800610186096502</c:v>
                </c:pt>
                <c:pt idx="11">
                  <c:v>0.87829613788711347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99-4FE8-AEDC-6D7AE2A70940}"/>
            </c:ext>
          </c:extLst>
        </c:ser>
        <c:ser>
          <c:idx val="1"/>
          <c:order val="2"/>
          <c:tx>
            <c:strRef>
              <c:f>'Partida 28'!$C$26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99-4FE8-AEDC-6D7AE2A70940}"/>
                </c:ext>
              </c:extLst>
            </c:dLbl>
            <c:dLbl>
              <c:idx val="1"/>
              <c:layout>
                <c:manualLayout>
                  <c:x val="-5.4914881933003867E-2"/>
                  <c:y val="-2.0969847176046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99-4FE8-AEDC-6D7AE2A70940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99-4FE8-AEDC-6D7AE2A70940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99-4FE8-AEDC-6D7AE2A70940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99-4FE8-AEDC-6D7AE2A70940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99-4FE8-AEDC-6D7AE2A70940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99-4FE8-AEDC-6D7AE2A70940}"/>
                </c:ext>
              </c:extLst>
            </c:dLbl>
            <c:dLbl>
              <c:idx val="7"/>
              <c:layout>
                <c:manualLayout>
                  <c:x val="-3.2948929159802305E-2"/>
                  <c:y val="-1.7474872646705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99-4FE8-AEDC-6D7AE2A70940}"/>
                </c:ext>
              </c:extLst>
            </c:dLbl>
            <c:dLbl>
              <c:idx val="8"/>
              <c:layout>
                <c:manualLayout>
                  <c:x val="-3.9538714991762848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299-4FE8-AEDC-6D7AE2A70940}"/>
                </c:ext>
              </c:extLst>
            </c:dLbl>
            <c:dLbl>
              <c:idx val="9"/>
              <c:layout>
                <c:manualLayout>
                  <c:x val="-2.416254805052169E-2"/>
                  <c:y val="3.49497452934113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299-4FE8-AEDC-6D7AE2A70940}"/>
                </c:ext>
              </c:extLst>
            </c:dLbl>
            <c:dLbl>
              <c:idx val="10"/>
              <c:layout>
                <c:manualLayout>
                  <c:x val="-1.9769357495881545E-2"/>
                  <c:y val="1.397989811736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299-4FE8-AEDC-6D7AE2A709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28'!$D$26:$L$26</c:f>
              <c:numCache>
                <c:formatCode>0.0%</c:formatCode>
                <c:ptCount val="9"/>
                <c:pt idx="0">
                  <c:v>0.10110691762186438</c:v>
                </c:pt>
                <c:pt idx="1">
                  <c:v>0.12310924307190214</c:v>
                </c:pt>
                <c:pt idx="2">
                  <c:v>0.1409248695295196</c:v>
                </c:pt>
                <c:pt idx="3">
                  <c:v>0.18646708061976111</c:v>
                </c:pt>
                <c:pt idx="4">
                  <c:v>0.2557658709853618</c:v>
                </c:pt>
                <c:pt idx="5">
                  <c:v>0.29205433383471302</c:v>
                </c:pt>
                <c:pt idx="6">
                  <c:v>0.43252720811107431</c:v>
                </c:pt>
                <c:pt idx="7">
                  <c:v>0.41713580692436708</c:v>
                </c:pt>
                <c:pt idx="8">
                  <c:v>0.47276098052685966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299-4FE8-AEDC-6D7AE2A70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686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2021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124744"/>
            <a:ext cx="7740859" cy="6069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834106"/>
              </p:ext>
            </p:extLst>
          </p:nvPr>
        </p:nvGraphicFramePr>
        <p:xfrm>
          <a:off x="719572" y="1939680"/>
          <a:ext cx="7740859" cy="372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9318" y="1124744"/>
            <a:ext cx="796835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967362"/>
              </p:ext>
            </p:extLst>
          </p:nvPr>
        </p:nvGraphicFramePr>
        <p:xfrm>
          <a:off x="569317" y="2132856"/>
          <a:ext cx="796835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5544" y="1275058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120008"/>
              </p:ext>
            </p:extLst>
          </p:nvPr>
        </p:nvGraphicFramePr>
        <p:xfrm>
          <a:off x="605545" y="2132856"/>
          <a:ext cx="7848873" cy="3643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49242" y="1186979"/>
            <a:ext cx="792756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52297" y="1821571"/>
            <a:ext cx="7880142" cy="2962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A47D189-C6BE-413E-B191-268FF1F5D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341708"/>
              </p:ext>
            </p:extLst>
          </p:nvPr>
        </p:nvGraphicFramePr>
        <p:xfrm>
          <a:off x="649239" y="2140714"/>
          <a:ext cx="7927786" cy="1710219"/>
        </p:xfrm>
        <a:graphic>
          <a:graphicData uri="http://schemas.openxmlformats.org/drawingml/2006/table">
            <a:tbl>
              <a:tblPr/>
              <a:tblGrid>
                <a:gridCol w="750228">
                  <a:extLst>
                    <a:ext uri="{9D8B030D-6E8A-4147-A177-3AD203B41FA5}">
                      <a16:colId xmlns:a16="http://schemas.microsoft.com/office/drawing/2014/main" val="609035603"/>
                    </a:ext>
                  </a:extLst>
                </a:gridCol>
                <a:gridCol w="2810558">
                  <a:extLst>
                    <a:ext uri="{9D8B030D-6E8A-4147-A177-3AD203B41FA5}">
                      <a16:colId xmlns:a16="http://schemas.microsoft.com/office/drawing/2014/main" val="1064959379"/>
                    </a:ext>
                  </a:extLst>
                </a:gridCol>
                <a:gridCol w="750228">
                  <a:extLst>
                    <a:ext uri="{9D8B030D-6E8A-4147-A177-3AD203B41FA5}">
                      <a16:colId xmlns:a16="http://schemas.microsoft.com/office/drawing/2014/main" val="149319159"/>
                    </a:ext>
                  </a:extLst>
                </a:gridCol>
                <a:gridCol w="750228">
                  <a:extLst>
                    <a:ext uri="{9D8B030D-6E8A-4147-A177-3AD203B41FA5}">
                      <a16:colId xmlns:a16="http://schemas.microsoft.com/office/drawing/2014/main" val="4207592857"/>
                    </a:ext>
                  </a:extLst>
                </a:gridCol>
                <a:gridCol w="750228">
                  <a:extLst>
                    <a:ext uri="{9D8B030D-6E8A-4147-A177-3AD203B41FA5}">
                      <a16:colId xmlns:a16="http://schemas.microsoft.com/office/drawing/2014/main" val="1047066678"/>
                    </a:ext>
                  </a:extLst>
                </a:gridCol>
                <a:gridCol w="750228">
                  <a:extLst>
                    <a:ext uri="{9D8B030D-6E8A-4147-A177-3AD203B41FA5}">
                      <a16:colId xmlns:a16="http://schemas.microsoft.com/office/drawing/2014/main" val="1072278195"/>
                    </a:ext>
                  </a:extLst>
                </a:gridCol>
                <a:gridCol w="683044">
                  <a:extLst>
                    <a:ext uri="{9D8B030D-6E8A-4147-A177-3AD203B41FA5}">
                      <a16:colId xmlns:a16="http://schemas.microsoft.com/office/drawing/2014/main" val="2963941926"/>
                    </a:ext>
                  </a:extLst>
                </a:gridCol>
                <a:gridCol w="683044">
                  <a:extLst>
                    <a:ext uri="{9D8B030D-6E8A-4147-A177-3AD203B41FA5}">
                      <a16:colId xmlns:a16="http://schemas.microsoft.com/office/drawing/2014/main" val="2631287393"/>
                    </a:ext>
                  </a:extLst>
                </a:gridCol>
              </a:tblGrid>
              <a:tr h="14104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81" marR="8881" marT="8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924680"/>
                  </a:ext>
                </a:extLst>
              </a:tr>
              <a:tr h="43196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165869"/>
                  </a:ext>
                </a:extLst>
              </a:tr>
              <a:tr h="149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162.792.644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68.788.720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76.962.010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26936"/>
                  </a:ext>
                </a:extLst>
              </a:tr>
              <a:tr h="141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11.899.304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-331.524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9.025.297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136060"/>
                  </a:ext>
                </a:extLst>
              </a:tr>
              <a:tr h="141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4.899.846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-17.712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2.538.993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9574"/>
                  </a:ext>
                </a:extLst>
              </a:tr>
              <a:tr h="141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476.911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476.911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476.909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031174"/>
                  </a:ext>
                </a:extLst>
              </a:tr>
              <a:tr h="141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137.383.620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60.692.157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56.933.526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173275"/>
                  </a:ext>
                </a:extLst>
              </a:tr>
              <a:tr h="141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213353"/>
                  </a:ext>
                </a:extLst>
              </a:tr>
              <a:tr h="141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606214"/>
                  </a:ext>
                </a:extLst>
              </a:tr>
              <a:tr h="141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06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8615" y="1138757"/>
            <a:ext cx="79738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8614" y="1837699"/>
            <a:ext cx="7973824" cy="2880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23F85AC-BE69-4FA6-BBD3-D083894EA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13808"/>
              </p:ext>
            </p:extLst>
          </p:nvPr>
        </p:nvGraphicFramePr>
        <p:xfrm>
          <a:off x="558614" y="2125736"/>
          <a:ext cx="7973826" cy="3193328"/>
        </p:xfrm>
        <a:graphic>
          <a:graphicData uri="http://schemas.openxmlformats.org/drawingml/2006/table">
            <a:tbl>
              <a:tblPr/>
              <a:tblGrid>
                <a:gridCol w="267220">
                  <a:extLst>
                    <a:ext uri="{9D8B030D-6E8A-4147-A177-3AD203B41FA5}">
                      <a16:colId xmlns:a16="http://schemas.microsoft.com/office/drawing/2014/main" val="299392442"/>
                    </a:ext>
                  </a:extLst>
                </a:gridCol>
                <a:gridCol w="267220">
                  <a:extLst>
                    <a:ext uri="{9D8B030D-6E8A-4147-A177-3AD203B41FA5}">
                      <a16:colId xmlns:a16="http://schemas.microsoft.com/office/drawing/2014/main" val="3255704684"/>
                    </a:ext>
                  </a:extLst>
                </a:gridCol>
                <a:gridCol w="267220">
                  <a:extLst>
                    <a:ext uri="{9D8B030D-6E8A-4147-A177-3AD203B41FA5}">
                      <a16:colId xmlns:a16="http://schemas.microsoft.com/office/drawing/2014/main" val="755308951"/>
                    </a:ext>
                  </a:extLst>
                </a:gridCol>
                <a:gridCol w="3014233">
                  <a:extLst>
                    <a:ext uri="{9D8B030D-6E8A-4147-A177-3AD203B41FA5}">
                      <a16:colId xmlns:a16="http://schemas.microsoft.com/office/drawing/2014/main" val="3554303721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2699864628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791817290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3841617633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331690438"/>
                    </a:ext>
                  </a:extLst>
                </a:gridCol>
                <a:gridCol w="652015">
                  <a:extLst>
                    <a:ext uri="{9D8B030D-6E8A-4147-A177-3AD203B41FA5}">
                      <a16:colId xmlns:a16="http://schemas.microsoft.com/office/drawing/2014/main" val="2884735997"/>
                    </a:ext>
                  </a:extLst>
                </a:gridCol>
                <a:gridCol w="641326">
                  <a:extLst>
                    <a:ext uri="{9D8B030D-6E8A-4147-A177-3AD203B41FA5}">
                      <a16:colId xmlns:a16="http://schemas.microsoft.com/office/drawing/2014/main" val="184194657"/>
                    </a:ext>
                  </a:extLst>
                </a:gridCol>
              </a:tblGrid>
              <a:tr h="1318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21665"/>
                  </a:ext>
                </a:extLst>
              </a:tr>
              <a:tr h="3946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78125"/>
                  </a:ext>
                </a:extLst>
              </a:tr>
              <a:tr h="1691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162.792.644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68.788.720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76.962.010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304237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11.899.304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9.025.297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376939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4.899.846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2.538.993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023881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476.911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476.911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476.909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890995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402224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449.975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449.975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449.973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925654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137.383.620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60.692.157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56.933.526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390762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137.383.620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60.692.157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56.933.526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005026"/>
                  </a:ext>
                </a:extLst>
              </a:tr>
              <a:tr h="255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Municipales, de Gobernadores y Convencionales Constituyentes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31.107.487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51.318.432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20.210.945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42.289.048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574169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Elección Presidencial y Parlamentarias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45.583.976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86.065.188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40.481.212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14.644.478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839207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640165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81452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27935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12632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64833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858523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018268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861661"/>
                  </a:ext>
                </a:extLst>
              </a:tr>
              <a:tr h="13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849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3466</TotalTime>
  <Words>574</Words>
  <Application>Microsoft Office PowerPoint</Application>
  <PresentationFormat>Presentación en pantalla (4:3)</PresentationFormat>
  <Paragraphs>314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1_Tema de Office</vt:lpstr>
      <vt:lpstr>EJECUCIÓN ACUMULADA DE GASTOS PRESUPUESTARIOS AL MES DE SEPTIEMBRE DE 2021 PARTIDA 28: SERVICIO ELECTORAL</vt:lpstr>
      <vt:lpstr>Presentación de PowerPoint</vt:lpstr>
      <vt:lpstr>Presentación de PowerPoint</vt:lpstr>
      <vt:lpstr>Presentación de PowerPoint</vt:lpstr>
      <vt:lpstr>EJECUCIÓN ACUMULADA DE GASTOS A SEPTIEMBRE DE 2021  PARTIDA 28 SERVICIO ELECTORAL</vt:lpstr>
      <vt:lpstr>EJECUCIÓN ACUMULADA DE GASTOS A SEPTIEMBRE DE 2021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238</cp:revision>
  <cp:lastPrinted>2019-10-09T11:55:36Z</cp:lastPrinted>
  <dcterms:created xsi:type="dcterms:W3CDTF">2016-06-23T13:38:47Z</dcterms:created>
  <dcterms:modified xsi:type="dcterms:W3CDTF">2021-11-06T01:21:29Z</dcterms:modified>
</cp:coreProperties>
</file>