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256" r:id="rId2"/>
    <p:sldId id="309" r:id="rId3"/>
    <p:sldId id="300" r:id="rId4"/>
    <p:sldId id="299" r:id="rId5"/>
    <p:sldId id="264" r:id="rId6"/>
    <p:sldId id="263" r:id="rId7"/>
    <p:sldId id="265" r:id="rId8"/>
    <p:sldId id="267" r:id="rId9"/>
    <p:sldId id="268" r:id="rId10"/>
    <p:sldId id="271" r:id="rId11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800" b="0" i="0" baseline="0" dirty="0">
                <a:effectLst/>
              </a:rPr>
              <a:t>Distribución Presupuesto </a:t>
            </a:r>
            <a:r>
              <a:rPr lang="en-US" sz="900" b="0" i="0" baseline="0" dirty="0">
                <a:effectLst/>
              </a:rPr>
              <a:t>Inicial</a:t>
            </a:r>
            <a:r>
              <a:rPr lang="en-US" sz="800" b="0" i="0" baseline="0" dirty="0">
                <a:effectLst/>
              </a:rPr>
              <a:t> por Subtítulos de Gasto</a:t>
            </a:r>
            <a:endParaRPr lang="es-CL" sz="600" dirty="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'Partida 27'!$D$62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962-4FAA-9DB8-F7E9161128C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5962-4FAA-9DB8-F7E9161128C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5962-4FAA-9DB8-F7E9161128C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5962-4FAA-9DB8-F7E9161128CA}"/>
              </c:ext>
            </c:extLst>
          </c:dPt>
          <c:dLbls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962-4FAA-9DB8-F7E9161128CA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27'!$C$63:$C$65</c:f>
              <c:strCache>
                <c:ptCount val="3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</c:strCache>
            </c:strRef>
          </c:cat>
          <c:val>
            <c:numRef>
              <c:f>'Partida 27'!$D$63:$D$65</c:f>
              <c:numCache>
                <c:formatCode>#,##0</c:formatCode>
                <c:ptCount val="3"/>
                <c:pt idx="0">
                  <c:v>16315393</c:v>
                </c:pt>
                <c:pt idx="1">
                  <c:v>3849818</c:v>
                </c:pt>
                <c:pt idx="2">
                  <c:v>44181814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962-4FAA-9DB8-F7E9161128C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7767335534671073E-2"/>
          <c:y val="0.79916702957108887"/>
          <c:w val="0.95478164422995515"/>
          <c:h val="0.15423085351527652"/>
        </c:manualLayout>
      </c:layout>
      <c:overlay val="0"/>
      <c:spPr>
        <a:noFill/>
        <a:ln w="12700">
          <a:solidFill>
            <a:srgbClr val="4F81BD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7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/>
  </c:chart>
  <c:spPr>
    <a:solidFill>
      <a:schemeClr val="bg1"/>
    </a:solidFill>
    <a:ln w="9525" cap="flat" cmpd="sng" algn="ctr">
      <a:solidFill>
        <a:sysClr val="window" lastClr="FFFFFF">
          <a:lumMod val="85000"/>
        </a:sys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800" b="0" i="0" baseline="0" dirty="0">
                <a:effectLst/>
              </a:rPr>
              <a:t>Distribución Presupuesto Inicial por Capítulo</a:t>
            </a:r>
            <a:endParaRPr lang="es-CL" sz="800" dirty="0">
              <a:effectLst/>
            </a:endParaRPr>
          </a:p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800" b="0" i="0" baseline="0" dirty="0">
                <a:effectLst/>
              </a:rPr>
              <a:t>(en Millones de $)</a:t>
            </a:r>
            <a:endParaRPr lang="es-CL" sz="800" dirty="0">
              <a:effectLst/>
            </a:endParaRPr>
          </a:p>
        </c:rich>
      </c:tx>
      <c:layout>
        <c:manualLayout>
          <c:xMode val="edge"/>
          <c:yMode val="edge"/>
          <c:x val="0.21709896070908219"/>
          <c:y val="2.1680216802168022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27'!$L$62</c:f>
              <c:strCache>
                <c:ptCount val="1"/>
                <c:pt idx="0">
                  <c:v>Presupuesto Inicial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dLbl>
              <c:idx val="0"/>
              <c:layout>
                <c:manualLayout>
                  <c:x val="1.2378167641325537E-2"/>
                  <c:y val="6.435347628330084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9586988304093562E-2"/>
                      <c:h val="5.263320337881741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413-4B46-BC0A-4AA60C69EB3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27'!$K$63:$K$64</c:f>
              <c:strCache>
                <c:ptCount val="2"/>
                <c:pt idx="0">
                  <c:v>Subsecretaría de la Mujer y la Equidad de Género</c:v>
                </c:pt>
                <c:pt idx="1">
                  <c:v>Servicio Nacional de la Mujer y la Equidad de Género</c:v>
                </c:pt>
              </c:strCache>
            </c:strRef>
          </c:cat>
          <c:val>
            <c:numRef>
              <c:f>'Partida 27'!$L$63:$L$64</c:f>
              <c:numCache>
                <c:formatCode>#,##0</c:formatCode>
                <c:ptCount val="2"/>
                <c:pt idx="0">
                  <c:v>7051.7560000000003</c:v>
                </c:pt>
                <c:pt idx="1">
                  <c:v>58348.665999999997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13-4B46-BC0A-4AA60C69EB3C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203853824"/>
        <c:axId val="203856512"/>
      </c:barChart>
      <c:catAx>
        <c:axId val="203853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203856512"/>
        <c:crosses val="autoZero"/>
        <c:auto val="1"/>
        <c:lblAlgn val="ctr"/>
        <c:lblOffset val="100"/>
        <c:noMultiLvlLbl val="0"/>
      </c:catAx>
      <c:valAx>
        <c:axId val="203856512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203853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ysClr val="window" lastClr="FFFFFF">
          <a:lumMod val="85000"/>
        </a:sys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5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50" b="1" i="0" baseline="0">
                <a:effectLst/>
              </a:rPr>
              <a:t>% Ejecución Mensual 2019- 2020 - 2021</a:t>
            </a:r>
            <a:endParaRPr lang="es-CL" sz="1050">
              <a:effectLst/>
            </a:endParaRP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27'!$C$31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27'!$D$30:$O$30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27'!$D$31:$O$31</c:f>
              <c:numCache>
                <c:formatCode>0.0%</c:formatCode>
                <c:ptCount val="12"/>
                <c:pt idx="0">
                  <c:v>0.12955951644594754</c:v>
                </c:pt>
                <c:pt idx="1">
                  <c:v>0.13910705662052311</c:v>
                </c:pt>
                <c:pt idx="2">
                  <c:v>0.14451880934360486</c:v>
                </c:pt>
                <c:pt idx="3">
                  <c:v>4.8016900545309195E-2</c:v>
                </c:pt>
                <c:pt idx="4">
                  <c:v>3.2973417277518229E-2</c:v>
                </c:pt>
                <c:pt idx="5">
                  <c:v>4.4355073037236174E-2</c:v>
                </c:pt>
                <c:pt idx="6">
                  <c:v>0.21890397524898214</c:v>
                </c:pt>
                <c:pt idx="7">
                  <c:v>3.7707780695883826E-2</c:v>
                </c:pt>
                <c:pt idx="8">
                  <c:v>4.8168830893868447E-2</c:v>
                </c:pt>
                <c:pt idx="9">
                  <c:v>3.3107463511092346E-2</c:v>
                </c:pt>
                <c:pt idx="10">
                  <c:v>3.7837460512755439E-2</c:v>
                </c:pt>
                <c:pt idx="11">
                  <c:v>7.6306340838476178E-2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A0-4C21-898B-32CABDBA4670}"/>
            </c:ext>
          </c:extLst>
        </c:ser>
        <c:ser>
          <c:idx val="0"/>
          <c:order val="1"/>
          <c:tx>
            <c:strRef>
              <c:f>'Partida 27'!$C$32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27'!$D$30:$O$30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27'!$D$32:$O$32</c:f>
              <c:numCache>
                <c:formatCode>0.0%</c:formatCode>
                <c:ptCount val="12"/>
                <c:pt idx="0">
                  <c:v>0.13935926954185776</c:v>
                </c:pt>
                <c:pt idx="1">
                  <c:v>7.5977208273805968E-2</c:v>
                </c:pt>
                <c:pt idx="2">
                  <c:v>0.13107225372299375</c:v>
                </c:pt>
                <c:pt idx="3">
                  <c:v>0.10496860396712053</c:v>
                </c:pt>
                <c:pt idx="4">
                  <c:v>7.2331944942251786E-2</c:v>
                </c:pt>
                <c:pt idx="5">
                  <c:v>6.6202971054020496E-2</c:v>
                </c:pt>
                <c:pt idx="6">
                  <c:v>0.10660461419854986</c:v>
                </c:pt>
                <c:pt idx="7">
                  <c:v>9.3139578518506391E-2</c:v>
                </c:pt>
                <c:pt idx="8">
                  <c:v>8.2850508351231478E-2</c:v>
                </c:pt>
                <c:pt idx="9">
                  <c:v>1.3153789061479033E-2</c:v>
                </c:pt>
                <c:pt idx="10">
                  <c:v>2.6379234309340485E-2</c:v>
                </c:pt>
                <c:pt idx="11">
                  <c:v>7.0227015088667646E-2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BA0-4C21-898B-32CABDBA4670}"/>
            </c:ext>
          </c:extLst>
        </c:ser>
        <c:ser>
          <c:idx val="1"/>
          <c:order val="2"/>
          <c:tx>
            <c:strRef>
              <c:f>'Partida 27'!$C$33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6.451611810750688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BA0-4C21-898B-32CABDBA4670}"/>
                </c:ext>
              </c:extLst>
            </c:dLbl>
            <c:dLbl>
              <c:idx val="1"/>
              <c:layout>
                <c:manualLayout>
                  <c:x val="6.451611810750688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BA0-4C21-898B-32CABDBA4670}"/>
                </c:ext>
              </c:extLst>
            </c:dLbl>
            <c:dLbl>
              <c:idx val="2"/>
              <c:layout>
                <c:manualLayout>
                  <c:x val="1.0752686351251147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BA0-4C21-898B-32CABDBA4670}"/>
                </c:ext>
              </c:extLst>
            </c:dLbl>
            <c:dLbl>
              <c:idx val="3"/>
              <c:layout>
                <c:manualLayout>
                  <c:x val="6.451611810750688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BA0-4C21-898B-32CABDBA4670}"/>
                </c:ext>
              </c:extLst>
            </c:dLbl>
            <c:dLbl>
              <c:idx val="4"/>
              <c:layout>
                <c:manualLayout>
                  <c:x val="6.4516118107506883E-3"/>
                  <c:y val="-1.2933422673331555E-1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BA0-4C21-898B-32CABDBA4670}"/>
                </c:ext>
              </c:extLst>
            </c:dLbl>
            <c:dLbl>
              <c:idx val="5"/>
              <c:layout>
                <c:manualLayout>
                  <c:x val="8.6021490810009177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BA0-4C21-898B-32CABDBA4670}"/>
                </c:ext>
              </c:extLst>
            </c:dLbl>
            <c:dLbl>
              <c:idx val="6"/>
              <c:layout>
                <c:manualLayout>
                  <c:x val="1.2903223621501297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BA0-4C21-898B-32CABDBA4670}"/>
                </c:ext>
              </c:extLst>
            </c:dLbl>
            <c:dLbl>
              <c:idx val="7"/>
              <c:layout>
                <c:manualLayout>
                  <c:x val="8.6021490810008396E-3"/>
                  <c:y val="-3.527337840363799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BA0-4C21-898B-32CABDBA4670}"/>
                </c:ext>
              </c:extLst>
            </c:dLbl>
            <c:dLbl>
              <c:idx val="8"/>
              <c:layout>
                <c:manualLayout>
                  <c:x val="6.451611810750688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BA0-4C21-898B-32CABDBA467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27'!$D$30:$O$30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27'!$D$33:$L$33</c:f>
              <c:numCache>
                <c:formatCode>0.0%</c:formatCode>
                <c:ptCount val="9"/>
                <c:pt idx="0">
                  <c:v>8.4080395345630443E-2</c:v>
                </c:pt>
                <c:pt idx="1">
                  <c:v>0.13184818159561706</c:v>
                </c:pt>
                <c:pt idx="2">
                  <c:v>6.7928308556726449E-2</c:v>
                </c:pt>
                <c:pt idx="3">
                  <c:v>0.16799189652354354</c:v>
                </c:pt>
                <c:pt idx="4">
                  <c:v>6.7374707449346219E-2</c:v>
                </c:pt>
                <c:pt idx="5">
                  <c:v>8.5783204171626604E-2</c:v>
                </c:pt>
                <c:pt idx="6">
                  <c:v>0.20243467882753416</c:v>
                </c:pt>
                <c:pt idx="7">
                  <c:v>5.1952654158329961E-2</c:v>
                </c:pt>
                <c:pt idx="8">
                  <c:v>4.3038821554654223E-2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4BA0-4C21-898B-32CABDBA467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4583296"/>
        <c:axId val="14584832"/>
      </c:barChart>
      <c:catAx>
        <c:axId val="14583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584832"/>
        <c:crosses val="autoZero"/>
        <c:auto val="1"/>
        <c:lblAlgn val="ctr"/>
        <c:lblOffset val="100"/>
        <c:noMultiLvlLbl val="0"/>
      </c:catAx>
      <c:valAx>
        <c:axId val="14584832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583296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50" b="1" i="0" baseline="0">
                <a:effectLst/>
              </a:rPr>
              <a:t>% Ejecución Acumulada  2019 - 2020 - 2021</a:t>
            </a:r>
            <a:endParaRPr lang="es-CL" sz="1050">
              <a:effectLst/>
            </a:endParaRPr>
          </a:p>
        </c:rich>
      </c:tx>
      <c:layout>
        <c:manualLayout>
          <c:xMode val="edge"/>
          <c:yMode val="edge"/>
          <c:x val="0.27875141970890005"/>
          <c:y val="4.2424262669655294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'Partida 27'!$C$25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27'!$D$24:$O$24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27'!$D$25:$O$25</c:f>
              <c:numCache>
                <c:formatCode>0.0%</c:formatCode>
                <c:ptCount val="12"/>
                <c:pt idx="0">
                  <c:v>0.12955951644594754</c:v>
                </c:pt>
                <c:pt idx="1">
                  <c:v>0.26866657306647068</c:v>
                </c:pt>
                <c:pt idx="2">
                  <c:v>0.41318538241007557</c:v>
                </c:pt>
                <c:pt idx="3">
                  <c:v>0.46120228295538473</c:v>
                </c:pt>
                <c:pt idx="4">
                  <c:v>0.49417570023290297</c:v>
                </c:pt>
                <c:pt idx="5">
                  <c:v>0.5385307732701391</c:v>
                </c:pt>
                <c:pt idx="6">
                  <c:v>0.75018648830053092</c:v>
                </c:pt>
                <c:pt idx="7">
                  <c:v>0.78608378001678392</c:v>
                </c:pt>
                <c:pt idx="8">
                  <c:v>0.83257181212536946</c:v>
                </c:pt>
                <c:pt idx="9">
                  <c:v>0.86567927563646185</c:v>
                </c:pt>
                <c:pt idx="10">
                  <c:v>0.90351673614921724</c:v>
                </c:pt>
                <c:pt idx="11">
                  <c:v>0.97930620108109878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48E-4D7B-904C-DB3B86791C2D}"/>
            </c:ext>
          </c:extLst>
        </c:ser>
        <c:ser>
          <c:idx val="0"/>
          <c:order val="1"/>
          <c:tx>
            <c:strRef>
              <c:f>'Partida 27'!$C$26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27'!$D$24:$O$24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27'!$D$26:$O$26</c:f>
              <c:numCache>
                <c:formatCode>0.0%</c:formatCode>
                <c:ptCount val="12"/>
                <c:pt idx="0">
                  <c:v>0.13935926954185776</c:v>
                </c:pt>
                <c:pt idx="1">
                  <c:v>0.21533647781566373</c:v>
                </c:pt>
                <c:pt idx="2">
                  <c:v>0.34640873153865748</c:v>
                </c:pt>
                <c:pt idx="3">
                  <c:v>0.45401585030276698</c:v>
                </c:pt>
                <c:pt idx="4">
                  <c:v>0.53453912953707594</c:v>
                </c:pt>
                <c:pt idx="5">
                  <c:v>0.59421247554726875</c:v>
                </c:pt>
                <c:pt idx="6">
                  <c:v>0.70081708974581858</c:v>
                </c:pt>
                <c:pt idx="7">
                  <c:v>0.79293763248141014</c:v>
                </c:pt>
                <c:pt idx="8">
                  <c:v>0.86510596304029275</c:v>
                </c:pt>
                <c:pt idx="9">
                  <c:v>0.87634128623518348</c:v>
                </c:pt>
                <c:pt idx="10">
                  <c:v>0.90272052054452401</c:v>
                </c:pt>
                <c:pt idx="11">
                  <c:v>0.81185075613754654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48E-4D7B-904C-DB3B86791C2D}"/>
            </c:ext>
          </c:extLst>
        </c:ser>
        <c:ser>
          <c:idx val="1"/>
          <c:order val="2"/>
          <c:tx>
            <c:strRef>
              <c:f>'Partida 27'!$C$27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5"/>
          </c:marker>
          <c:dPt>
            <c:idx val="0"/>
            <c:marker>
              <c:spPr>
                <a:gradFill rotWithShape="1">
                  <a:gsLst>
                    <a:gs pos="0">
                      <a:schemeClr val="accent2">
                        <a:shade val="51000"/>
                        <a:satMod val="130000"/>
                      </a:schemeClr>
                    </a:gs>
                    <a:gs pos="80000">
                      <a:schemeClr val="accent2">
                        <a:shade val="93000"/>
                        <a:satMod val="130000"/>
                      </a:schemeClr>
                    </a:gs>
                    <a:gs pos="100000">
                      <a:schemeClr val="accent2">
                        <a:shade val="94000"/>
                        <a:satMod val="135000"/>
                      </a:schemeClr>
                    </a:gs>
                  </a:gsLst>
                  <a:lin ang="16200000" scaled="0"/>
                </a:gradFill>
                <a:ln w="9525">
                  <a:solidFill>
                    <a:schemeClr val="accent2"/>
                  </a:solidFill>
                  <a:round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/>
                </a:sp3d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A48E-4D7B-904C-DB3B86791C2D}"/>
              </c:ext>
            </c:extLst>
          </c:dPt>
          <c:dLbls>
            <c:dLbl>
              <c:idx val="0"/>
              <c:layout>
                <c:manualLayout>
                  <c:x val="-3.6213507292171002E-2"/>
                  <c:y val="4.31418642004493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48E-4D7B-904C-DB3B86791C2D}"/>
                </c:ext>
              </c:extLst>
            </c:dLbl>
            <c:dLbl>
              <c:idx val="1"/>
              <c:layout>
                <c:manualLayout>
                  <c:x val="-2.1574973031283712E-2"/>
                  <c:y val="2.4551337426511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48E-4D7B-904C-DB3B86791C2D}"/>
                </c:ext>
              </c:extLst>
            </c:dLbl>
            <c:dLbl>
              <c:idx val="2"/>
              <c:layout>
                <c:manualLayout>
                  <c:x val="-3.2362459546925564E-2"/>
                  <c:y val="5.26100087710964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48E-4D7B-904C-DB3B86791C2D}"/>
                </c:ext>
              </c:extLst>
            </c:dLbl>
            <c:dLbl>
              <c:idx val="3"/>
              <c:layout>
                <c:manualLayout>
                  <c:x val="-3.2362459546925564E-2"/>
                  <c:y val="4.55953409349502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48E-4D7B-904C-DB3B86791C2D}"/>
                </c:ext>
              </c:extLst>
            </c:dLbl>
            <c:dLbl>
              <c:idx val="4"/>
              <c:layout>
                <c:manualLayout>
                  <c:x val="-5.3937432578209279E-2"/>
                  <c:y val="-3.85806730988040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48E-4D7B-904C-DB3B86791C2D}"/>
                </c:ext>
              </c:extLst>
            </c:dLbl>
            <c:dLbl>
              <c:idx val="5"/>
              <c:layout>
                <c:manualLayout>
                  <c:x val="-5.3937432578209356E-2"/>
                  <c:y val="-3.50733391807309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48E-4D7B-904C-DB3B86791C2D}"/>
                </c:ext>
              </c:extLst>
            </c:dLbl>
            <c:dLbl>
              <c:idx val="6"/>
              <c:layout>
                <c:manualLayout>
                  <c:x val="-7.5512405609492989E-2"/>
                  <c:y val="7.0146678361461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48E-4D7B-904C-DB3B86791C2D}"/>
                </c:ext>
              </c:extLst>
            </c:dLbl>
            <c:dLbl>
              <c:idx val="7"/>
              <c:layout>
                <c:manualLayout>
                  <c:x val="-5.6094929881337727E-2"/>
                  <c:y val="-1.05220017542192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48E-4D7B-904C-DB3B86791C2D}"/>
                </c:ext>
              </c:extLst>
            </c:dLbl>
            <c:dLbl>
              <c:idx val="8"/>
              <c:layout>
                <c:manualLayout>
                  <c:x val="-5.3937432578209356E-2"/>
                  <c:y val="-1.75366695903655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48E-4D7B-904C-DB3B86791C2D}"/>
                </c:ext>
              </c:extLst>
            </c:dLbl>
            <c:dLbl>
              <c:idx val="9"/>
              <c:layout>
                <c:manualLayout>
                  <c:x val="-3.2362459546925564E-2"/>
                  <c:y val="-3.15660052626578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48E-4D7B-904C-DB3B86791C2D}"/>
                </c:ext>
              </c:extLst>
            </c:dLbl>
            <c:dLbl>
              <c:idx val="10"/>
              <c:layout>
                <c:manualLayout>
                  <c:x val="-1.2944983818770227E-2"/>
                  <c:y val="1.40293356722923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48E-4D7B-904C-DB3B86791C2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27'!$D$24:$O$24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27'!$D$27:$L$27</c:f>
              <c:numCache>
                <c:formatCode>0.0%</c:formatCode>
                <c:ptCount val="9"/>
                <c:pt idx="0">
                  <c:v>8.4080395345630443E-2</c:v>
                </c:pt>
                <c:pt idx="1">
                  <c:v>0.21592857694124751</c:v>
                </c:pt>
                <c:pt idx="2">
                  <c:v>0.28061332227858926</c:v>
                </c:pt>
                <c:pt idx="3">
                  <c:v>0.44860521880213278</c:v>
                </c:pt>
                <c:pt idx="4">
                  <c:v>0.51296184280155721</c:v>
                </c:pt>
                <c:pt idx="5">
                  <c:v>0.59772388266510035</c:v>
                </c:pt>
                <c:pt idx="6">
                  <c:v>0.80015856149263453</c:v>
                </c:pt>
                <c:pt idx="7">
                  <c:v>0.85211121565096448</c:v>
                </c:pt>
                <c:pt idx="8">
                  <c:v>0.8951500372056187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A48E-4D7B-904C-DB3B86791C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0919808"/>
        <c:axId val="150925696"/>
      </c:lineChart>
      <c:catAx>
        <c:axId val="150919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50925696"/>
        <c:crosses val="autoZero"/>
        <c:auto val="1"/>
        <c:lblAlgn val="ctr"/>
        <c:lblOffset val="100"/>
        <c:noMultiLvlLbl val="0"/>
      </c:catAx>
      <c:valAx>
        <c:axId val="15092569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5091980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4033075962592047E-2"/>
          <c:y val="0.86584364912962886"/>
          <c:w val="0.96761885346855914"/>
          <c:h val="0.1131123473619325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05-11-2021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05-11-2021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895451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69854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659F7929-BB19-4B7A-93AD-59617BD832C1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612137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05-11-2021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36013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05-11-2021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57093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05-11-2021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745D05C1-9B5A-41AE-9625-6C99FDFEE4DC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1419214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05-11-2021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12413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05-11-2021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5170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05-11-2021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01379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05-11-2021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16070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05-11-2021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55868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05-11-2021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97514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05-11-2021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4776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5" name="Cuadro de texto 2">
            <a:extLst>
              <a:ext uri="{FF2B5EF4-FFF2-40B4-BE49-F238E27FC236}">
                <a16:creationId xmlns:a16="http://schemas.microsoft.com/office/drawing/2014/main" id="{C4D4A02F-D281-4983-AABC-D2B3DB8CD31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60000" y="270000"/>
            <a:ext cx="1562100" cy="914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Imagen 12">
            <a:extLst>
              <a:ext uri="{FF2B5EF4-FFF2-40B4-BE49-F238E27FC236}">
                <a16:creationId xmlns:a16="http://schemas.microsoft.com/office/drawing/2014/main" id="{13857662-5DF6-4B90-BC4B-9FA02C2D0E6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000" y="358259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8679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1772816"/>
            <a:ext cx="7776864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SEPTIEMBRE DE 2021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27:</a:t>
            </a:r>
            <a:br>
              <a:rPr lang="es-CL" sz="24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LA MUJER Y LA EQUIDAD DE GÉNERO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octubre 2021</a:t>
            </a:r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06B2F522-69D1-4789-A377-D29A3D006900}"/>
              </a:ext>
            </a:extLst>
          </p:cNvPr>
          <p:cNvSpPr/>
          <p:nvPr/>
        </p:nvSpPr>
        <p:spPr>
          <a:xfrm>
            <a:off x="149338" y="6237312"/>
            <a:ext cx="5790813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6719" y="1176848"/>
            <a:ext cx="803741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02. PROGRAMA 03:  PREVENCION Y ATENCION DE VIOLENCIA CONTRA LAS MUJERES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2609" y="2031132"/>
            <a:ext cx="8037418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355C8E34-2CAB-41E4-BCA5-04F72CF971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6351213"/>
              </p:ext>
            </p:extLst>
          </p:nvPr>
        </p:nvGraphicFramePr>
        <p:xfrm>
          <a:off x="516718" y="2365401"/>
          <a:ext cx="8037419" cy="1865650"/>
        </p:xfrm>
        <a:graphic>
          <a:graphicData uri="http://schemas.openxmlformats.org/drawingml/2006/table">
            <a:tbl>
              <a:tblPr/>
              <a:tblGrid>
                <a:gridCol w="258938">
                  <a:extLst>
                    <a:ext uri="{9D8B030D-6E8A-4147-A177-3AD203B41FA5}">
                      <a16:colId xmlns:a16="http://schemas.microsoft.com/office/drawing/2014/main" val="24880883"/>
                    </a:ext>
                  </a:extLst>
                </a:gridCol>
                <a:gridCol w="258938">
                  <a:extLst>
                    <a:ext uri="{9D8B030D-6E8A-4147-A177-3AD203B41FA5}">
                      <a16:colId xmlns:a16="http://schemas.microsoft.com/office/drawing/2014/main" val="2726959877"/>
                    </a:ext>
                  </a:extLst>
                </a:gridCol>
                <a:gridCol w="258938">
                  <a:extLst>
                    <a:ext uri="{9D8B030D-6E8A-4147-A177-3AD203B41FA5}">
                      <a16:colId xmlns:a16="http://schemas.microsoft.com/office/drawing/2014/main" val="1201622263"/>
                    </a:ext>
                  </a:extLst>
                </a:gridCol>
                <a:gridCol w="3231539">
                  <a:extLst>
                    <a:ext uri="{9D8B030D-6E8A-4147-A177-3AD203B41FA5}">
                      <a16:colId xmlns:a16="http://schemas.microsoft.com/office/drawing/2014/main" val="3226987784"/>
                    </a:ext>
                  </a:extLst>
                </a:gridCol>
                <a:gridCol w="693952">
                  <a:extLst>
                    <a:ext uri="{9D8B030D-6E8A-4147-A177-3AD203B41FA5}">
                      <a16:colId xmlns:a16="http://schemas.microsoft.com/office/drawing/2014/main" val="332868985"/>
                    </a:ext>
                  </a:extLst>
                </a:gridCol>
                <a:gridCol w="693952">
                  <a:extLst>
                    <a:ext uri="{9D8B030D-6E8A-4147-A177-3AD203B41FA5}">
                      <a16:colId xmlns:a16="http://schemas.microsoft.com/office/drawing/2014/main" val="3155531533"/>
                    </a:ext>
                  </a:extLst>
                </a:gridCol>
                <a:gridCol w="693952">
                  <a:extLst>
                    <a:ext uri="{9D8B030D-6E8A-4147-A177-3AD203B41FA5}">
                      <a16:colId xmlns:a16="http://schemas.microsoft.com/office/drawing/2014/main" val="3158613367"/>
                    </a:ext>
                  </a:extLst>
                </a:gridCol>
                <a:gridCol w="693952">
                  <a:extLst>
                    <a:ext uri="{9D8B030D-6E8A-4147-A177-3AD203B41FA5}">
                      <a16:colId xmlns:a16="http://schemas.microsoft.com/office/drawing/2014/main" val="1504244128"/>
                    </a:ext>
                  </a:extLst>
                </a:gridCol>
                <a:gridCol w="631808">
                  <a:extLst>
                    <a:ext uri="{9D8B030D-6E8A-4147-A177-3AD203B41FA5}">
                      <a16:colId xmlns:a16="http://schemas.microsoft.com/office/drawing/2014/main" val="2531850187"/>
                    </a:ext>
                  </a:extLst>
                </a:gridCol>
                <a:gridCol w="621450">
                  <a:extLst>
                    <a:ext uri="{9D8B030D-6E8A-4147-A177-3AD203B41FA5}">
                      <a16:colId xmlns:a16="http://schemas.microsoft.com/office/drawing/2014/main" val="1146722754"/>
                    </a:ext>
                  </a:extLst>
                </a:gridCol>
              </a:tblGrid>
              <a:tr h="11988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622" marR="7622" marT="76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22" marR="7622" marT="76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2163593"/>
                  </a:ext>
                </a:extLst>
              </a:tr>
              <a:tr h="367136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7418222"/>
                  </a:ext>
                </a:extLst>
              </a:tr>
              <a:tr h="15734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19.288.418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19.590.604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302.186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18.616.348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96,5%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8855160"/>
                  </a:ext>
                </a:extLst>
              </a:tr>
              <a:tr h="1198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18.521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18.643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8.213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44,3%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44,1%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308733"/>
                  </a:ext>
                </a:extLst>
              </a:tr>
              <a:tr h="1198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79.320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79.320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29.243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36,9%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36,9%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274308"/>
                  </a:ext>
                </a:extLst>
              </a:tr>
              <a:tr h="1198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19.190.077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19.190.077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18.280.786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95,3%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95,3%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7703943"/>
                  </a:ext>
                </a:extLst>
              </a:tr>
              <a:tr h="1198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18.355.134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18.355.134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17.654.575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96,2%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96,2%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2843105"/>
                  </a:ext>
                </a:extLst>
              </a:tr>
              <a:tr h="142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Atención, Protección y Reparación Integral de Violencias contra las Mujeres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17.144.380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17.144.380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16.570.955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96,7%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96,7%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9428632"/>
                  </a:ext>
                </a:extLst>
              </a:tr>
              <a:tr h="1198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Prevención de Violencia contra las Mujeres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1.210.754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1.210.754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1.083.620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89,5%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89,5%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0484203"/>
                  </a:ext>
                </a:extLst>
              </a:tr>
              <a:tr h="1198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834.943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834.943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626.211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159082"/>
                  </a:ext>
                </a:extLst>
              </a:tr>
              <a:tr h="1198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la Mujer y la Equidad de Género - Programa 01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834.943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834.943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626.211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2567293"/>
                  </a:ext>
                </a:extLst>
              </a:tr>
              <a:tr h="1198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302.564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302.064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298.106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59621,2%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9796310"/>
                  </a:ext>
                </a:extLst>
              </a:tr>
              <a:tr h="1198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302.564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302.064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298.106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59621,2%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69403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02483" y="114571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340768"/>
            <a:ext cx="8229600" cy="52565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/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27047A9E-6B9D-4C00-ADA1-AF10AF318FF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500604"/>
              </p:ext>
            </p:extLst>
          </p:nvPr>
        </p:nvGraphicFramePr>
        <p:xfrm>
          <a:off x="437690" y="2132856"/>
          <a:ext cx="4104000" cy="2462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A6393A1B-BFAB-4F51-B4F6-7247A7EF7B1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6372852"/>
              </p:ext>
            </p:extLst>
          </p:nvPr>
        </p:nvGraphicFramePr>
        <p:xfrm>
          <a:off x="4609281" y="2132855"/>
          <a:ext cx="4104000" cy="24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313091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68197" y="1187399"/>
            <a:ext cx="7945794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SEPTIEMBRE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3F7E30FD-1ED3-4177-B725-3D90409AD30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951013"/>
              </p:ext>
            </p:extLst>
          </p:nvPr>
        </p:nvGraphicFramePr>
        <p:xfrm>
          <a:off x="668197" y="2147414"/>
          <a:ext cx="7945794" cy="37298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29760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5539" y="1199492"/>
            <a:ext cx="799288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SEPTIEMBRE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071290F1-B5A3-4227-A4BF-51A0D881670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5752731"/>
              </p:ext>
            </p:extLst>
          </p:nvPr>
        </p:nvGraphicFramePr>
        <p:xfrm>
          <a:off x="515539" y="2108522"/>
          <a:ext cx="7992889" cy="3833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99651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48641" y="1196753"/>
            <a:ext cx="7993510" cy="603146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65195" y="1871906"/>
            <a:ext cx="8090869" cy="26095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F3BBCF11-597E-431C-88CD-D959FBBEDA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6644627"/>
              </p:ext>
            </p:extLst>
          </p:nvPr>
        </p:nvGraphicFramePr>
        <p:xfrm>
          <a:off x="548641" y="2204864"/>
          <a:ext cx="7993510" cy="1646359"/>
        </p:xfrm>
        <a:graphic>
          <a:graphicData uri="http://schemas.openxmlformats.org/drawingml/2006/table">
            <a:tbl>
              <a:tblPr/>
              <a:tblGrid>
                <a:gridCol w="286711">
                  <a:extLst>
                    <a:ext uri="{9D8B030D-6E8A-4147-A177-3AD203B41FA5}">
                      <a16:colId xmlns:a16="http://schemas.microsoft.com/office/drawing/2014/main" val="341871727"/>
                    </a:ext>
                  </a:extLst>
                </a:gridCol>
                <a:gridCol w="3234103">
                  <a:extLst>
                    <a:ext uri="{9D8B030D-6E8A-4147-A177-3AD203B41FA5}">
                      <a16:colId xmlns:a16="http://schemas.microsoft.com/office/drawing/2014/main" val="2929245392"/>
                    </a:ext>
                  </a:extLst>
                </a:gridCol>
                <a:gridCol w="768386">
                  <a:extLst>
                    <a:ext uri="{9D8B030D-6E8A-4147-A177-3AD203B41FA5}">
                      <a16:colId xmlns:a16="http://schemas.microsoft.com/office/drawing/2014/main" val="1697475407"/>
                    </a:ext>
                  </a:extLst>
                </a:gridCol>
                <a:gridCol w="768386">
                  <a:extLst>
                    <a:ext uri="{9D8B030D-6E8A-4147-A177-3AD203B41FA5}">
                      <a16:colId xmlns:a16="http://schemas.microsoft.com/office/drawing/2014/main" val="2720331037"/>
                    </a:ext>
                  </a:extLst>
                </a:gridCol>
                <a:gridCol w="768386">
                  <a:extLst>
                    <a:ext uri="{9D8B030D-6E8A-4147-A177-3AD203B41FA5}">
                      <a16:colId xmlns:a16="http://schemas.microsoft.com/office/drawing/2014/main" val="4158451862"/>
                    </a:ext>
                  </a:extLst>
                </a:gridCol>
                <a:gridCol w="768386">
                  <a:extLst>
                    <a:ext uri="{9D8B030D-6E8A-4147-A177-3AD203B41FA5}">
                      <a16:colId xmlns:a16="http://schemas.microsoft.com/office/drawing/2014/main" val="24908983"/>
                    </a:ext>
                  </a:extLst>
                </a:gridCol>
                <a:gridCol w="699576">
                  <a:extLst>
                    <a:ext uri="{9D8B030D-6E8A-4147-A177-3AD203B41FA5}">
                      <a16:colId xmlns:a16="http://schemas.microsoft.com/office/drawing/2014/main" val="4132308260"/>
                    </a:ext>
                  </a:extLst>
                </a:gridCol>
                <a:gridCol w="699576">
                  <a:extLst>
                    <a:ext uri="{9D8B030D-6E8A-4147-A177-3AD203B41FA5}">
                      <a16:colId xmlns:a16="http://schemas.microsoft.com/office/drawing/2014/main" val="1188972535"/>
                    </a:ext>
                  </a:extLst>
                </a:gridCol>
              </a:tblGrid>
              <a:tr h="1357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8119660"/>
                  </a:ext>
                </a:extLst>
              </a:tr>
              <a:tr h="4158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9559663"/>
                  </a:ext>
                </a:extLst>
              </a:tr>
              <a:tr h="144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64.565.479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66.125.765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1.560.286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59.192.481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1367325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16.315.393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16.384.419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69.026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12.971.491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444889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3.849.818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3.849.818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2.189.166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8083147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57.874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57.874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57.874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8423880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44.181.814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44.181.814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42.414.615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9047304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4.738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4.738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4.737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8543648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215.554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215.554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127.106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3344766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1.431.548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1.428.648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1.427.492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49223,9%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42276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39552" y="1140661"/>
            <a:ext cx="799288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552" y="1788364"/>
            <a:ext cx="7992888" cy="25708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66A8D3A-3C71-4DCC-92E1-6076FA7AF4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1035761"/>
              </p:ext>
            </p:extLst>
          </p:nvPr>
        </p:nvGraphicFramePr>
        <p:xfrm>
          <a:off x="539552" y="2149848"/>
          <a:ext cx="7992888" cy="1217467"/>
        </p:xfrm>
        <a:graphic>
          <a:graphicData uri="http://schemas.openxmlformats.org/drawingml/2006/table">
            <a:tbl>
              <a:tblPr/>
              <a:tblGrid>
                <a:gridCol w="277146">
                  <a:extLst>
                    <a:ext uri="{9D8B030D-6E8A-4147-A177-3AD203B41FA5}">
                      <a16:colId xmlns:a16="http://schemas.microsoft.com/office/drawing/2014/main" val="815420302"/>
                    </a:ext>
                  </a:extLst>
                </a:gridCol>
                <a:gridCol w="277146">
                  <a:extLst>
                    <a:ext uri="{9D8B030D-6E8A-4147-A177-3AD203B41FA5}">
                      <a16:colId xmlns:a16="http://schemas.microsoft.com/office/drawing/2014/main" val="4109126277"/>
                    </a:ext>
                  </a:extLst>
                </a:gridCol>
                <a:gridCol w="3126206">
                  <a:extLst>
                    <a:ext uri="{9D8B030D-6E8A-4147-A177-3AD203B41FA5}">
                      <a16:colId xmlns:a16="http://schemas.microsoft.com/office/drawing/2014/main" val="1634502213"/>
                    </a:ext>
                  </a:extLst>
                </a:gridCol>
                <a:gridCol w="742751">
                  <a:extLst>
                    <a:ext uri="{9D8B030D-6E8A-4147-A177-3AD203B41FA5}">
                      <a16:colId xmlns:a16="http://schemas.microsoft.com/office/drawing/2014/main" val="2768109961"/>
                    </a:ext>
                  </a:extLst>
                </a:gridCol>
                <a:gridCol w="742751">
                  <a:extLst>
                    <a:ext uri="{9D8B030D-6E8A-4147-A177-3AD203B41FA5}">
                      <a16:colId xmlns:a16="http://schemas.microsoft.com/office/drawing/2014/main" val="945179786"/>
                    </a:ext>
                  </a:extLst>
                </a:gridCol>
                <a:gridCol w="742751">
                  <a:extLst>
                    <a:ext uri="{9D8B030D-6E8A-4147-A177-3AD203B41FA5}">
                      <a16:colId xmlns:a16="http://schemas.microsoft.com/office/drawing/2014/main" val="3764887252"/>
                    </a:ext>
                  </a:extLst>
                </a:gridCol>
                <a:gridCol w="742751">
                  <a:extLst>
                    <a:ext uri="{9D8B030D-6E8A-4147-A177-3AD203B41FA5}">
                      <a16:colId xmlns:a16="http://schemas.microsoft.com/office/drawing/2014/main" val="2515971648"/>
                    </a:ext>
                  </a:extLst>
                </a:gridCol>
                <a:gridCol w="676236">
                  <a:extLst>
                    <a:ext uri="{9D8B030D-6E8A-4147-A177-3AD203B41FA5}">
                      <a16:colId xmlns:a16="http://schemas.microsoft.com/office/drawing/2014/main" val="2689815843"/>
                    </a:ext>
                  </a:extLst>
                </a:gridCol>
                <a:gridCol w="665150">
                  <a:extLst>
                    <a:ext uri="{9D8B030D-6E8A-4147-A177-3AD203B41FA5}">
                      <a16:colId xmlns:a16="http://schemas.microsoft.com/office/drawing/2014/main" val="3046353030"/>
                    </a:ext>
                  </a:extLst>
                </a:gridCol>
              </a:tblGrid>
              <a:tr h="12956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9182294"/>
                  </a:ext>
                </a:extLst>
              </a:tr>
              <a:tr h="39679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9559385"/>
                  </a:ext>
                </a:extLst>
              </a:tr>
              <a:tr h="1700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 Mujer y la Equidad de Género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7.051.756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7.576.128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524.372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5.577.838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5708647"/>
                  </a:ext>
                </a:extLst>
              </a:tr>
              <a:tr h="129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la Mujer y la Equidad de Género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58.348.666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59.384.580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1.035.914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54.240.854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1086774"/>
                  </a:ext>
                </a:extLst>
              </a:tr>
              <a:tr h="129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la Mujer y la Equidad de Género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25.103.510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25.761.703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658.193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22.453.896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6494818"/>
                  </a:ext>
                </a:extLst>
              </a:tr>
              <a:tr h="129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Mujer y Trabajo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13.956.738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14.032.273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75.535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13.170.610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7660345"/>
                  </a:ext>
                </a:extLst>
              </a:tr>
              <a:tr h="129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Prevención y Atención de Violencia contra las Mujeres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19.288.418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19.590.604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302.186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18.616.348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69354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31093" y="1187862"/>
            <a:ext cx="8061767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01. PROGRAMA 01:  SUBSECRETARÍA DE LA MUJER Y LA EQUIDAD DE GÉNERO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31093" y="2088313"/>
            <a:ext cx="8080038" cy="25744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880D6F92-132F-4623-ACBB-E15F5CF56C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3994124"/>
              </p:ext>
            </p:extLst>
          </p:nvPr>
        </p:nvGraphicFramePr>
        <p:xfrm>
          <a:off x="531094" y="2440864"/>
          <a:ext cx="8061767" cy="2711717"/>
        </p:xfrm>
        <a:graphic>
          <a:graphicData uri="http://schemas.openxmlformats.org/drawingml/2006/table">
            <a:tbl>
              <a:tblPr/>
              <a:tblGrid>
                <a:gridCol w="270167">
                  <a:extLst>
                    <a:ext uri="{9D8B030D-6E8A-4147-A177-3AD203B41FA5}">
                      <a16:colId xmlns:a16="http://schemas.microsoft.com/office/drawing/2014/main" val="445400290"/>
                    </a:ext>
                  </a:extLst>
                </a:gridCol>
                <a:gridCol w="270167">
                  <a:extLst>
                    <a:ext uri="{9D8B030D-6E8A-4147-A177-3AD203B41FA5}">
                      <a16:colId xmlns:a16="http://schemas.microsoft.com/office/drawing/2014/main" val="3987726668"/>
                    </a:ext>
                  </a:extLst>
                </a:gridCol>
                <a:gridCol w="270167">
                  <a:extLst>
                    <a:ext uri="{9D8B030D-6E8A-4147-A177-3AD203B41FA5}">
                      <a16:colId xmlns:a16="http://schemas.microsoft.com/office/drawing/2014/main" val="2919165740"/>
                    </a:ext>
                  </a:extLst>
                </a:gridCol>
                <a:gridCol w="3047477">
                  <a:extLst>
                    <a:ext uri="{9D8B030D-6E8A-4147-A177-3AD203B41FA5}">
                      <a16:colId xmlns:a16="http://schemas.microsoft.com/office/drawing/2014/main" val="2105385456"/>
                    </a:ext>
                  </a:extLst>
                </a:gridCol>
                <a:gridCol w="724046">
                  <a:extLst>
                    <a:ext uri="{9D8B030D-6E8A-4147-A177-3AD203B41FA5}">
                      <a16:colId xmlns:a16="http://schemas.microsoft.com/office/drawing/2014/main" val="557108523"/>
                    </a:ext>
                  </a:extLst>
                </a:gridCol>
                <a:gridCol w="724046">
                  <a:extLst>
                    <a:ext uri="{9D8B030D-6E8A-4147-A177-3AD203B41FA5}">
                      <a16:colId xmlns:a16="http://schemas.microsoft.com/office/drawing/2014/main" val="1568580896"/>
                    </a:ext>
                  </a:extLst>
                </a:gridCol>
                <a:gridCol w="724046">
                  <a:extLst>
                    <a:ext uri="{9D8B030D-6E8A-4147-A177-3AD203B41FA5}">
                      <a16:colId xmlns:a16="http://schemas.microsoft.com/office/drawing/2014/main" val="1298565727"/>
                    </a:ext>
                  </a:extLst>
                </a:gridCol>
                <a:gridCol w="724046">
                  <a:extLst>
                    <a:ext uri="{9D8B030D-6E8A-4147-A177-3AD203B41FA5}">
                      <a16:colId xmlns:a16="http://schemas.microsoft.com/office/drawing/2014/main" val="318037423"/>
                    </a:ext>
                  </a:extLst>
                </a:gridCol>
                <a:gridCol w="659206">
                  <a:extLst>
                    <a:ext uri="{9D8B030D-6E8A-4147-A177-3AD203B41FA5}">
                      <a16:colId xmlns:a16="http://schemas.microsoft.com/office/drawing/2014/main" val="3041149010"/>
                    </a:ext>
                  </a:extLst>
                </a:gridCol>
                <a:gridCol w="648399">
                  <a:extLst>
                    <a:ext uri="{9D8B030D-6E8A-4147-A177-3AD203B41FA5}">
                      <a16:colId xmlns:a16="http://schemas.microsoft.com/office/drawing/2014/main" val="504966477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8339326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9150843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7.051.756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7.576.128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524.372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5.577.838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088033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5.114.602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5.132.373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3.965.170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855876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1.750.019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1.750.019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974.757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986444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57.874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707630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57.874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807755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84.449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84.449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84.449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942842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84.449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84.449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84.449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636837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ONU Mujeres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73.434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73.434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73.434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742963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Internacional de Mujeres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11.015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11.015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11.015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553406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4.737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081850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4.737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256289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101.786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101.786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45.962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879180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957410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13.851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10.746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204729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87.935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86.950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35.140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857295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444.889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443.989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444.889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49432,1%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289919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444.889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443.989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444.889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49432,1%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3963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94433" y="1118797"/>
            <a:ext cx="7975799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02. PROGRAMA 01:  SERVICIO NACIONAL DE LA MUJER Y LA EQUIDAD DE GÉNERO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04768" y="1996890"/>
            <a:ext cx="7975799" cy="29335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7C06676-BB99-4BF7-8D75-A9F4B7E13C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1924748"/>
              </p:ext>
            </p:extLst>
          </p:nvPr>
        </p:nvGraphicFramePr>
        <p:xfrm>
          <a:off x="604768" y="2331020"/>
          <a:ext cx="7965466" cy="2463937"/>
        </p:xfrm>
        <a:graphic>
          <a:graphicData uri="http://schemas.openxmlformats.org/drawingml/2006/table">
            <a:tbl>
              <a:tblPr/>
              <a:tblGrid>
                <a:gridCol w="266940">
                  <a:extLst>
                    <a:ext uri="{9D8B030D-6E8A-4147-A177-3AD203B41FA5}">
                      <a16:colId xmlns:a16="http://schemas.microsoft.com/office/drawing/2014/main" val="2327808373"/>
                    </a:ext>
                  </a:extLst>
                </a:gridCol>
                <a:gridCol w="266940">
                  <a:extLst>
                    <a:ext uri="{9D8B030D-6E8A-4147-A177-3AD203B41FA5}">
                      <a16:colId xmlns:a16="http://schemas.microsoft.com/office/drawing/2014/main" val="3375509053"/>
                    </a:ext>
                  </a:extLst>
                </a:gridCol>
                <a:gridCol w="266940">
                  <a:extLst>
                    <a:ext uri="{9D8B030D-6E8A-4147-A177-3AD203B41FA5}">
                      <a16:colId xmlns:a16="http://schemas.microsoft.com/office/drawing/2014/main" val="1862116888"/>
                    </a:ext>
                  </a:extLst>
                </a:gridCol>
                <a:gridCol w="3011073">
                  <a:extLst>
                    <a:ext uri="{9D8B030D-6E8A-4147-A177-3AD203B41FA5}">
                      <a16:colId xmlns:a16="http://schemas.microsoft.com/office/drawing/2014/main" val="1710709528"/>
                    </a:ext>
                  </a:extLst>
                </a:gridCol>
                <a:gridCol w="715397">
                  <a:extLst>
                    <a:ext uri="{9D8B030D-6E8A-4147-A177-3AD203B41FA5}">
                      <a16:colId xmlns:a16="http://schemas.microsoft.com/office/drawing/2014/main" val="311976394"/>
                    </a:ext>
                  </a:extLst>
                </a:gridCol>
                <a:gridCol w="715397">
                  <a:extLst>
                    <a:ext uri="{9D8B030D-6E8A-4147-A177-3AD203B41FA5}">
                      <a16:colId xmlns:a16="http://schemas.microsoft.com/office/drawing/2014/main" val="2224634791"/>
                    </a:ext>
                  </a:extLst>
                </a:gridCol>
                <a:gridCol w="715397">
                  <a:extLst>
                    <a:ext uri="{9D8B030D-6E8A-4147-A177-3AD203B41FA5}">
                      <a16:colId xmlns:a16="http://schemas.microsoft.com/office/drawing/2014/main" val="3420005569"/>
                    </a:ext>
                  </a:extLst>
                </a:gridCol>
                <a:gridCol w="715397">
                  <a:extLst>
                    <a:ext uri="{9D8B030D-6E8A-4147-A177-3AD203B41FA5}">
                      <a16:colId xmlns:a16="http://schemas.microsoft.com/office/drawing/2014/main" val="600014793"/>
                    </a:ext>
                  </a:extLst>
                </a:gridCol>
                <a:gridCol w="651331">
                  <a:extLst>
                    <a:ext uri="{9D8B030D-6E8A-4147-A177-3AD203B41FA5}">
                      <a16:colId xmlns:a16="http://schemas.microsoft.com/office/drawing/2014/main" val="2702587275"/>
                    </a:ext>
                  </a:extLst>
                </a:gridCol>
                <a:gridCol w="640654">
                  <a:extLst>
                    <a:ext uri="{9D8B030D-6E8A-4147-A177-3AD203B41FA5}">
                      <a16:colId xmlns:a16="http://schemas.microsoft.com/office/drawing/2014/main" val="725444005"/>
                    </a:ext>
                  </a:extLst>
                </a:gridCol>
              </a:tblGrid>
              <a:tr h="12717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9163517"/>
                  </a:ext>
                </a:extLst>
              </a:tr>
              <a:tr h="38946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7965589"/>
                  </a:ext>
                </a:extLst>
              </a:tr>
              <a:tr h="16691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25.103.510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25.761.703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658.193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22.453.896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1132176"/>
                  </a:ext>
                </a:extLst>
              </a:tr>
              <a:tr h="127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11.011.730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11.061.858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50.128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8.910.654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137215"/>
                  </a:ext>
                </a:extLst>
              </a:tr>
              <a:tr h="127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1.791.121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1.791.121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1.168.786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6708483"/>
                  </a:ext>
                </a:extLst>
              </a:tr>
              <a:tr h="127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12.185.891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12.185.891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11.683.845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1519980"/>
                  </a:ext>
                </a:extLst>
              </a:tr>
              <a:tr h="127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12.185.891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12.185.891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11.683.845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2501557"/>
                  </a:ext>
                </a:extLst>
              </a:tr>
              <a:tr h="127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PRODEMU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9.059.940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9.059.940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9.041.360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2552405"/>
                  </a:ext>
                </a:extLst>
              </a:tr>
              <a:tr h="127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de las Familias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1.767.568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1.767.568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1.767.568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5188710"/>
                  </a:ext>
                </a:extLst>
              </a:tr>
              <a:tr h="127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Equidad de Genero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86.444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86.444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9225741"/>
                  </a:ext>
                </a:extLst>
              </a:tr>
              <a:tr h="127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Mujer, Sexualidad y Maternidad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866.239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866.239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860.185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8836054"/>
                  </a:ext>
                </a:extLst>
              </a:tr>
              <a:tr h="127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Mujer y Participación Política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405.700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405.700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1007853"/>
                  </a:ext>
                </a:extLst>
              </a:tr>
              <a:tr h="127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113.768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113.768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81.144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494182"/>
                  </a:ext>
                </a:extLst>
              </a:tr>
              <a:tr h="127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2.938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042725"/>
                  </a:ext>
                </a:extLst>
              </a:tr>
              <a:tr h="127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110.830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110.830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81.144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0355547"/>
                  </a:ext>
                </a:extLst>
              </a:tr>
              <a:tr h="127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609.065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608.065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609.467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60946,7%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0888861"/>
                  </a:ext>
                </a:extLst>
              </a:tr>
              <a:tr h="127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609.065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608.065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609.467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60946,7%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63755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21375" y="1136317"/>
            <a:ext cx="810125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02. PROGRAMA 02:  MUJER Y TRABAJO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1374" y="1783902"/>
            <a:ext cx="8112845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1F456FB-A321-429E-A368-7C64D8FDF1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2102542"/>
              </p:ext>
            </p:extLst>
          </p:nvPr>
        </p:nvGraphicFramePr>
        <p:xfrm>
          <a:off x="521374" y="2125027"/>
          <a:ext cx="8101250" cy="2190344"/>
        </p:xfrm>
        <a:graphic>
          <a:graphicData uri="http://schemas.openxmlformats.org/drawingml/2006/table">
            <a:tbl>
              <a:tblPr/>
              <a:tblGrid>
                <a:gridCol w="271490">
                  <a:extLst>
                    <a:ext uri="{9D8B030D-6E8A-4147-A177-3AD203B41FA5}">
                      <a16:colId xmlns:a16="http://schemas.microsoft.com/office/drawing/2014/main" val="2464452665"/>
                    </a:ext>
                  </a:extLst>
                </a:gridCol>
                <a:gridCol w="271490">
                  <a:extLst>
                    <a:ext uri="{9D8B030D-6E8A-4147-A177-3AD203B41FA5}">
                      <a16:colId xmlns:a16="http://schemas.microsoft.com/office/drawing/2014/main" val="1260789945"/>
                    </a:ext>
                  </a:extLst>
                </a:gridCol>
                <a:gridCol w="271490">
                  <a:extLst>
                    <a:ext uri="{9D8B030D-6E8A-4147-A177-3AD203B41FA5}">
                      <a16:colId xmlns:a16="http://schemas.microsoft.com/office/drawing/2014/main" val="4098671082"/>
                    </a:ext>
                  </a:extLst>
                </a:gridCol>
                <a:gridCol w="3062402">
                  <a:extLst>
                    <a:ext uri="{9D8B030D-6E8A-4147-A177-3AD203B41FA5}">
                      <a16:colId xmlns:a16="http://schemas.microsoft.com/office/drawing/2014/main" val="1484652771"/>
                    </a:ext>
                  </a:extLst>
                </a:gridCol>
                <a:gridCol w="727592">
                  <a:extLst>
                    <a:ext uri="{9D8B030D-6E8A-4147-A177-3AD203B41FA5}">
                      <a16:colId xmlns:a16="http://schemas.microsoft.com/office/drawing/2014/main" val="3798744419"/>
                    </a:ext>
                  </a:extLst>
                </a:gridCol>
                <a:gridCol w="727592">
                  <a:extLst>
                    <a:ext uri="{9D8B030D-6E8A-4147-A177-3AD203B41FA5}">
                      <a16:colId xmlns:a16="http://schemas.microsoft.com/office/drawing/2014/main" val="2727511545"/>
                    </a:ext>
                  </a:extLst>
                </a:gridCol>
                <a:gridCol w="727592">
                  <a:extLst>
                    <a:ext uri="{9D8B030D-6E8A-4147-A177-3AD203B41FA5}">
                      <a16:colId xmlns:a16="http://schemas.microsoft.com/office/drawing/2014/main" val="4283311530"/>
                    </a:ext>
                  </a:extLst>
                </a:gridCol>
                <a:gridCol w="727592">
                  <a:extLst>
                    <a:ext uri="{9D8B030D-6E8A-4147-A177-3AD203B41FA5}">
                      <a16:colId xmlns:a16="http://schemas.microsoft.com/office/drawing/2014/main" val="1931332846"/>
                    </a:ext>
                  </a:extLst>
                </a:gridCol>
                <a:gridCol w="662435">
                  <a:extLst>
                    <a:ext uri="{9D8B030D-6E8A-4147-A177-3AD203B41FA5}">
                      <a16:colId xmlns:a16="http://schemas.microsoft.com/office/drawing/2014/main" val="1174893191"/>
                    </a:ext>
                  </a:extLst>
                </a:gridCol>
                <a:gridCol w="651575">
                  <a:extLst>
                    <a:ext uri="{9D8B030D-6E8A-4147-A177-3AD203B41FA5}">
                      <a16:colId xmlns:a16="http://schemas.microsoft.com/office/drawing/2014/main" val="21876029"/>
                    </a:ext>
                  </a:extLst>
                </a:gridCol>
              </a:tblGrid>
              <a:tr h="1260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1954697"/>
                  </a:ext>
                </a:extLst>
              </a:tr>
              <a:tr h="3860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7710396"/>
                  </a:ext>
                </a:extLst>
              </a:tr>
              <a:tr h="16545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13.956.738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14.032.273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75.535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13.170.610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5415173"/>
                  </a:ext>
                </a:extLst>
              </a:tr>
              <a:tr h="126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170.540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171.545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87.454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3261867"/>
                  </a:ext>
                </a:extLst>
              </a:tr>
              <a:tr h="126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229.358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229.358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16.380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3191643"/>
                  </a:ext>
                </a:extLst>
              </a:tr>
              <a:tr h="126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13.556.340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13.556.340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12.991.746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421728"/>
                  </a:ext>
                </a:extLst>
              </a:tr>
              <a:tr h="126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4.664.634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4.664.634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4.145.585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413864"/>
                  </a:ext>
                </a:extLst>
              </a:tr>
              <a:tr h="126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4 a 7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4.410.141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4.410.141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3.995.465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6760362"/>
                  </a:ext>
                </a:extLst>
              </a:tr>
              <a:tr h="126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Mujer, Asociatividad y Emprendimiento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254.493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254.493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150.120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6810484"/>
                  </a:ext>
                </a:extLst>
              </a:tr>
              <a:tr h="126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4.869.932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4.869.932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4.869.932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9038601"/>
                  </a:ext>
                </a:extLst>
              </a:tr>
              <a:tr h="126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Mujer y Trabajo - Abeja Emprende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4.869.932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4.869.932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4.869.932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786211"/>
                  </a:ext>
                </a:extLst>
              </a:tr>
              <a:tr h="126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4.021.774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4.021.774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3.976.229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5596593"/>
                  </a:ext>
                </a:extLst>
              </a:tr>
              <a:tr h="126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 Mujeres Jefas de Hogar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4.021.774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4.021.774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3.976.229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6931521"/>
                  </a:ext>
                </a:extLst>
              </a:tr>
              <a:tr h="126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74.530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75.030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15006,0%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3317665"/>
                  </a:ext>
                </a:extLst>
              </a:tr>
              <a:tr h="126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74.530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75.030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15006,0%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63419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theme/theme1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3396</TotalTime>
  <Words>1492</Words>
  <Application>Microsoft Office PowerPoint</Application>
  <PresentationFormat>Presentación en pantalla (4:3)</PresentationFormat>
  <Paragraphs>793</Paragraphs>
  <Slides>10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Arial Black</vt:lpstr>
      <vt:lpstr>Calibri</vt:lpstr>
      <vt:lpstr>2_Tema de Office</vt:lpstr>
      <vt:lpstr>EJECUCIÓN ACUMULADA DE GASTOS PRESUPUESTARIOS AL MES DE SEPTIEMBRE DE 2021 PARTIDA 27: MINISTERIO DE LA MUJER Y LA EQUIDAD DE GÉNERO</vt:lpstr>
      <vt:lpstr>EJECUCIÓN ACUMULADA DE GASTOS A SEPTIEMBRE DE 2021  PARTIDA 27 MINISTERIO DE LA MUJER Y EQUIDAD DE GÉNERO</vt:lpstr>
      <vt:lpstr>Presentación de PowerPoint</vt:lpstr>
      <vt:lpstr>Presentación de PowerPoint</vt:lpstr>
      <vt:lpstr>EJECUCIÓN ACUMULADA DE GASTOS A SEPTIEMBRE DE 2021  PARTIDA 27 MINISTERIO DE LA MUJER Y EQUIDAD DE GÉNERO</vt:lpstr>
      <vt:lpstr>EJECUCIÓN ACUMULADA DE GASTOS A SEPTIEMBRE DE 2021  PARTIDA 27 RESUMEN POR CAPÍTULOS</vt:lpstr>
      <vt:lpstr>EJECUCIÓN ACUMULADA DE GASTOS A SEPTIEMBRE DE 2021  PARTIDA 27. CAPÍTULO 01. PROGRAMA 01:  SUBSECRETARÍA DE LA MUJER Y LA EQUIDAD DE GÉNERO</vt:lpstr>
      <vt:lpstr>EJECUCIÓN ACUMULADA DE GASTOS A SEPTIEMBRE DE 2021  PARTIDA 27. CAPÍTULO 02. PROGRAMA 01:  SERVICIO NACIONAL DE LA MUJER Y LA EQUIDAD DE GÉNERO</vt:lpstr>
      <vt:lpstr>EJECUCIÓN ACUMULADA DE GASTOS A SEPTIEMBRE DE 2021  PARTIDA 27. CAPÍTULO 02. PROGRAMA 02:  MUJER Y TRABAJO </vt:lpstr>
      <vt:lpstr>EJECUCIÓN ACUMULADA DE GASTOS A SEPTIEMBRE DE 2021  PARTIDA 27. CAPÍTULO 02. PROGRAMA 03:  PREVENCION Y ATENCION DE VIOLENCIA CONTRA LAS MUJERES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260</cp:revision>
  <cp:lastPrinted>2019-10-06T20:09:36Z</cp:lastPrinted>
  <dcterms:created xsi:type="dcterms:W3CDTF">2016-06-23T13:38:47Z</dcterms:created>
  <dcterms:modified xsi:type="dcterms:W3CDTF">2021-11-06T01:20:56Z</dcterms:modified>
</cp:coreProperties>
</file>