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310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78-4461-A49C-12A882CFD90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6E-4031-A898-9FCC263C77C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25'!$D$33:$L$33</c:f>
              <c:numCache>
                <c:formatCode>0.0%</c:formatCode>
                <c:ptCount val="9"/>
                <c:pt idx="0">
                  <c:v>6.3848132222956183E-2</c:v>
                </c:pt>
                <c:pt idx="1">
                  <c:v>0.13565779982251658</c:v>
                </c:pt>
                <c:pt idx="2">
                  <c:v>0.23028067173319614</c:v>
                </c:pt>
                <c:pt idx="3">
                  <c:v>0.29889960150086942</c:v>
                </c:pt>
                <c:pt idx="4">
                  <c:v>0.36029716708988652</c:v>
                </c:pt>
                <c:pt idx="5">
                  <c:v>0.45905571943948531</c:v>
                </c:pt>
                <c:pt idx="6">
                  <c:v>0.51887533738505032</c:v>
                </c:pt>
                <c:pt idx="7">
                  <c:v>0.58716016777573543</c:v>
                </c:pt>
                <c:pt idx="8">
                  <c:v>0.6919855442450592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186784"/>
        <c:axId val="500187568"/>
      </c:lineChart>
      <c:catAx>
        <c:axId val="50018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0187568"/>
        <c:crosses val="autoZero"/>
        <c:auto val="1"/>
        <c:lblAlgn val="ctr"/>
        <c:lblOffset val="100"/>
        <c:tickLblSkip val="1"/>
        <c:noMultiLvlLbl val="0"/>
      </c:catAx>
      <c:valAx>
        <c:axId val="50018756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0186784"/>
        <c:crosses val="autoZero"/>
        <c:crossBetween val="between"/>
      </c:valAx>
      <c:spPr>
        <a:ln>
          <a:solidFill>
            <a:srgbClr val="4F81BD">
              <a:alpha val="50000"/>
            </a:srgb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25'!$D$37:$L$37</c:f>
              <c:numCache>
                <c:formatCode>0.0%</c:formatCode>
                <c:ptCount val="9"/>
                <c:pt idx="0">
                  <c:v>6.3848132222956183E-2</c:v>
                </c:pt>
                <c:pt idx="1">
                  <c:v>7.1809667599560395E-2</c:v>
                </c:pt>
                <c:pt idx="2">
                  <c:v>0.1018822539613161</c:v>
                </c:pt>
                <c:pt idx="3">
                  <c:v>6.8618929767673267E-2</c:v>
                </c:pt>
                <c:pt idx="4">
                  <c:v>6.1397565589017093E-2</c:v>
                </c:pt>
                <c:pt idx="5">
                  <c:v>9.9497274329159585E-2</c:v>
                </c:pt>
                <c:pt idx="6">
                  <c:v>6.5439026847269183E-2</c:v>
                </c:pt>
                <c:pt idx="7">
                  <c:v>6.8284830390685156E-2</c:v>
                </c:pt>
                <c:pt idx="8">
                  <c:v>0.10482537646932373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7174672"/>
        <c:axId val="497171928"/>
      </c:barChart>
      <c:catAx>
        <c:axId val="49717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7171928"/>
        <c:crosses val="autoZero"/>
        <c:auto val="0"/>
        <c:lblAlgn val="ctr"/>
        <c:lblOffset val="100"/>
        <c:noMultiLvlLbl val="0"/>
      </c:catAx>
      <c:valAx>
        <c:axId val="49717192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71746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0466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0876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2610" y="134231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903" y="195986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283566"/>
              </p:ext>
            </p:extLst>
          </p:nvPr>
        </p:nvGraphicFramePr>
        <p:xfrm>
          <a:off x="582611" y="2183568"/>
          <a:ext cx="7860247" cy="4130179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2"/>
                <a:gridCol w="771382"/>
                <a:gridCol w="589251"/>
                <a:gridCol w="728528"/>
                <a:gridCol w="871376"/>
              </a:tblGrid>
              <a:tr h="184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15.482.356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11.113.012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1.130.112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1.039.087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42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1456827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6551" y="2194641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907474"/>
              </p:ext>
            </p:extLst>
          </p:nvPr>
        </p:nvGraphicFramePr>
        <p:xfrm>
          <a:off x="590872" y="2469618"/>
          <a:ext cx="7915240" cy="3682390"/>
        </p:xfrm>
        <a:graphic>
          <a:graphicData uri="http://schemas.openxmlformats.org/drawingml/2006/table">
            <a:tbl>
              <a:tblPr/>
              <a:tblGrid>
                <a:gridCol w="371608"/>
                <a:gridCol w="371608"/>
                <a:gridCol w="371608"/>
                <a:gridCol w="2556659"/>
                <a:gridCol w="862129"/>
                <a:gridCol w="791524"/>
                <a:gridCol w="836117"/>
                <a:gridCol w="847264"/>
                <a:gridCol w="906723"/>
              </a:tblGrid>
              <a:tr h="216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63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4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12.496.213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10.028.876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7.377.096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527.442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3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9194" y="139602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793" y="1705893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881342"/>
              </p:ext>
            </p:extLst>
          </p:nvPr>
        </p:nvGraphicFramePr>
        <p:xfrm>
          <a:off x="421821" y="2268339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971599" y="1473587"/>
            <a:ext cx="74888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075838"/>
              </p:ext>
            </p:extLst>
          </p:nvPr>
        </p:nvGraphicFramePr>
        <p:xfrm>
          <a:off x="971600" y="2064680"/>
          <a:ext cx="7488832" cy="4172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1619120"/>
            <a:ext cx="79807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049133"/>
              </p:ext>
            </p:extLst>
          </p:nvPr>
        </p:nvGraphicFramePr>
        <p:xfrm>
          <a:off x="479716" y="2210213"/>
          <a:ext cx="7980716" cy="4146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3283" y="1368480"/>
            <a:ext cx="74168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3283" y="5982745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3283" y="206413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262815"/>
              </p:ext>
            </p:extLst>
          </p:nvPr>
        </p:nvGraphicFramePr>
        <p:xfrm>
          <a:off x="713284" y="2396366"/>
          <a:ext cx="7416824" cy="3480902"/>
        </p:xfrm>
        <a:graphic>
          <a:graphicData uri="http://schemas.openxmlformats.org/drawingml/2006/table">
            <a:tbl>
              <a:tblPr/>
              <a:tblGrid>
                <a:gridCol w="387706"/>
                <a:gridCol w="2884535"/>
                <a:gridCol w="852954"/>
                <a:gridCol w="872340"/>
                <a:gridCol w="728888"/>
                <a:gridCol w="883971"/>
                <a:gridCol w="806430"/>
              </a:tblGrid>
              <a:tr h="3013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70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65.238.516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4.371.990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45.144.110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37.136.407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4.267.674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13.001.987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7.448.241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621" y="1461489"/>
            <a:ext cx="82005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24621" y="2530691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24621" y="5991225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457355"/>
              </p:ext>
            </p:extLst>
          </p:nvPr>
        </p:nvGraphicFramePr>
        <p:xfrm>
          <a:off x="424621" y="2836516"/>
          <a:ext cx="8200514" cy="2627247"/>
        </p:xfrm>
        <a:graphic>
          <a:graphicData uri="http://schemas.openxmlformats.org/drawingml/2006/table">
            <a:tbl>
              <a:tblPr/>
              <a:tblGrid>
                <a:gridCol w="418394"/>
                <a:gridCol w="418394"/>
                <a:gridCol w="2660983"/>
                <a:gridCol w="920466"/>
                <a:gridCol w="903730"/>
                <a:gridCol w="870259"/>
                <a:gridCol w="987408"/>
                <a:gridCol w="1020880"/>
              </a:tblGrid>
              <a:tr h="376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54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36.461.347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2.493.407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22.929.111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15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15.482.356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92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12.496.213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10.028.876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60924" y="1312811"/>
            <a:ext cx="81822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5919" y="18708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2F1D480C-4E1A-4104-B7A1-AB92466C81DA}"/>
              </a:ext>
            </a:extLst>
          </p:cNvPr>
          <p:cNvSpPr txBox="1"/>
          <p:nvPr/>
        </p:nvSpPr>
        <p:spPr>
          <a:xfrm>
            <a:off x="6304717" y="2072822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/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51184"/>
              </p:ext>
            </p:extLst>
          </p:nvPr>
        </p:nvGraphicFramePr>
        <p:xfrm>
          <a:off x="482635" y="2120278"/>
          <a:ext cx="8160527" cy="4189046"/>
        </p:xfrm>
        <a:graphic>
          <a:graphicData uri="http://schemas.openxmlformats.org/drawingml/2006/table">
            <a:tbl>
              <a:tblPr/>
              <a:tblGrid>
                <a:gridCol w="297395"/>
                <a:gridCol w="297395"/>
                <a:gridCol w="297395"/>
                <a:gridCol w="3354621"/>
                <a:gridCol w="797019"/>
                <a:gridCol w="797019"/>
                <a:gridCol w="797019"/>
                <a:gridCol w="797019"/>
                <a:gridCol w="725645"/>
              </a:tblGrid>
              <a:tr h="148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3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2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36.461.347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2.493.407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22.929.111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16.670.489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13.093.252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2.051.664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9.751.779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5.288.551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9.496.081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5.034.359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454.952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2.742.735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184.587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287.573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722.191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378.701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88.590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229.562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03745" y="1281152"/>
            <a:ext cx="825443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12563" y="19110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E39F8613-7524-4FCA-861D-7FBE0C683BA5}"/>
              </a:ext>
            </a:extLst>
          </p:cNvPr>
          <p:cNvSpPr txBox="1"/>
          <p:nvPr/>
        </p:nvSpPr>
        <p:spPr>
          <a:xfrm>
            <a:off x="6228184" y="1872245"/>
            <a:ext cx="21328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050" b="1" dirty="0"/>
              <a:t>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053152"/>
              </p:ext>
            </p:extLst>
          </p:nvPr>
        </p:nvGraphicFramePr>
        <p:xfrm>
          <a:off x="403744" y="2160485"/>
          <a:ext cx="8254436" cy="4195864"/>
        </p:xfrm>
        <a:graphic>
          <a:graphicData uri="http://schemas.openxmlformats.org/drawingml/2006/table">
            <a:tbl>
              <a:tblPr/>
              <a:tblGrid>
                <a:gridCol w="300818"/>
                <a:gridCol w="300818"/>
                <a:gridCol w="300818"/>
                <a:gridCol w="3393223"/>
                <a:gridCol w="806191"/>
                <a:gridCol w="806191"/>
                <a:gridCol w="806191"/>
                <a:gridCol w="806191"/>
                <a:gridCol w="733995"/>
              </a:tblGrid>
              <a:tr h="150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1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264.693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2.383.059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2.383.059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5504" y="1419772"/>
            <a:ext cx="786024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AMBIENTAL FET COVID-19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314" y="242395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127362"/>
              </p:ext>
            </p:extLst>
          </p:nvPr>
        </p:nvGraphicFramePr>
        <p:xfrm>
          <a:off x="525505" y="2776674"/>
          <a:ext cx="7939057" cy="3168353"/>
        </p:xfrm>
        <a:graphic>
          <a:graphicData uri="http://schemas.openxmlformats.org/drawingml/2006/table">
            <a:tbl>
              <a:tblPr/>
              <a:tblGrid>
                <a:gridCol w="360703"/>
                <a:gridCol w="360703"/>
                <a:gridCol w="360703"/>
                <a:gridCol w="3058755"/>
                <a:gridCol w="807972"/>
                <a:gridCol w="779116"/>
                <a:gridCol w="595159"/>
                <a:gridCol w="735832"/>
                <a:gridCol w="880114"/>
              </a:tblGrid>
              <a:tr h="385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5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9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2683</TotalTime>
  <Words>1615</Words>
  <Application>Microsoft Office PowerPoint</Application>
  <PresentationFormat>Presentación en pantalla (4:3)</PresentationFormat>
  <Paragraphs>938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ACUMULADA DE GASTOS PRESUPUESTARIOS SEPTIEMBRE DE 2021 PARTIDA 25: MINISTERIO DE MEDIO AMBIENTE</vt:lpstr>
      <vt:lpstr>EJECUCIÓN PRESUPUESTARIA DE GASTOS ACUMULADA A SEPTIEMBRE DE 2021 PARTIDA 25 MINISTERIO DEL MEDIO AMBIENTE</vt:lpstr>
      <vt:lpstr>EJECUCIÓN PRESUPUESTARIA DE GASTOS ACUMULADA A SEPTIEMBRE DE 2021 PARTIDA 25 MINISTERIO DEL MEDIO AMBIENTE</vt:lpstr>
      <vt:lpstr>COMPORTAMIENTO DE LA EJECUCIÓN ACUMULADA DE GASTOS A SEPTIEMBRE DE 2021 PARTIDA 25 MINISTERIO DE MEDIO AMBIENTE</vt:lpstr>
      <vt:lpstr>EJECUCIÓN ACUMULADA DE GASTOS A SEPTIEMBRE DE 2021 PARTIDA 25 MINISTERIO DEL MEDIO AMBIENTE</vt:lpstr>
      <vt:lpstr>EJECUCIÓN PRESUPUESTARIA DE GASTOS ACUMULADA A SEPTIEMBRE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278</cp:revision>
  <cp:lastPrinted>2019-06-06T21:54:24Z</cp:lastPrinted>
  <dcterms:created xsi:type="dcterms:W3CDTF">2016-06-23T13:38:47Z</dcterms:created>
  <dcterms:modified xsi:type="dcterms:W3CDTF">2021-11-02T20:26:06Z</dcterms:modified>
</cp:coreProperties>
</file>