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3864953912853277E-2"/>
          <c:y val="0.24738743704425831"/>
          <c:w val="0.91450753915500704"/>
          <c:h val="0.52093588569405447"/>
        </c:manualLayout>
      </c:layout>
      <c:pie3DChart>
        <c:varyColors val="1"/>
        <c:ser>
          <c:idx val="0"/>
          <c:order val="0"/>
          <c:tx>
            <c:strRef>
              <c:f>'Partida 24'!$D$60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0B7-4B76-8683-4A32AF46B08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0B7-4B76-8683-4A32AF46B08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0B7-4B76-8683-4A32AF46B08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0B7-4B76-8683-4A32AF46B08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0B7-4B76-8683-4A32AF46B084}"/>
              </c:ext>
            </c:extLst>
          </c:dPt>
          <c:dLbls>
            <c:dLbl>
              <c:idx val="0"/>
              <c:layout>
                <c:manualLayout>
                  <c:x val="-0.12239692542263753"/>
                  <c:y val="4.863865324029881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0B7-4B76-8683-4A32AF46B084}"/>
                </c:ext>
              </c:extLst>
            </c:dLbl>
            <c:dLbl>
              <c:idx val="1"/>
              <c:layout>
                <c:manualLayout>
                  <c:x val="-0.12067117058696888"/>
                  <c:y val="-0.1563742196707940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0B7-4B76-8683-4A32AF46B084}"/>
                </c:ext>
              </c:extLst>
            </c:dLbl>
            <c:dLbl>
              <c:idx val="2"/>
              <c:layout>
                <c:manualLayout>
                  <c:x val="0.12661235584832647"/>
                  <c:y val="-0.1482493849235691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0B7-4B76-8683-4A32AF46B084}"/>
                </c:ext>
              </c:extLst>
            </c:dLbl>
            <c:dLbl>
              <c:idx val="3"/>
              <c:layout>
                <c:manualLayout>
                  <c:x val="5.1218652339442505E-2"/>
                  <c:y val="7.444133358429347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0B7-4B76-8683-4A32AF46B084}"/>
                </c:ext>
              </c:extLst>
            </c:dLbl>
            <c:dLbl>
              <c:idx val="4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B0B7-4B76-8683-4A32AF46B084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24'!$C$61:$C$65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SERVICIO DE LA DEUDA     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24'!$D$61:$D$65</c:f>
              <c:numCache>
                <c:formatCode>#,##0</c:formatCode>
                <c:ptCount val="5"/>
                <c:pt idx="0">
                  <c:v>37573730</c:v>
                </c:pt>
                <c:pt idx="1">
                  <c:v>12837011</c:v>
                </c:pt>
                <c:pt idx="2">
                  <c:v>60462605</c:v>
                </c:pt>
                <c:pt idx="3">
                  <c:v>316975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0B7-4B76-8683-4A32AF46B08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0061403329749771E-2"/>
          <c:y val="0.80543739559187144"/>
          <c:w val="0.95292536611594059"/>
          <c:h val="0.176902779853348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2019 - 2020 - 2021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9.6998016009427257E-2"/>
          <c:y val="0.13035113989634364"/>
          <c:w val="0.89055815473362776"/>
          <c:h val="0.6394767742824371"/>
        </c:manualLayout>
      </c:layout>
      <c:lineChart>
        <c:grouping val="standard"/>
        <c:varyColors val="0"/>
        <c:ser>
          <c:idx val="0"/>
          <c:order val="0"/>
          <c:tx>
            <c:strRef>
              <c:f>'Partida 24'!$C$20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24'!$D$19:$O$19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24'!$D$20:$O$20</c:f>
              <c:numCache>
                <c:formatCode>0.0%</c:formatCode>
                <c:ptCount val="12"/>
                <c:pt idx="0">
                  <c:v>2.9489514965630573E-2</c:v>
                </c:pt>
                <c:pt idx="1">
                  <c:v>5.4202414554571213E-2</c:v>
                </c:pt>
                <c:pt idx="2">
                  <c:v>0.10419221258901394</c:v>
                </c:pt>
                <c:pt idx="3">
                  <c:v>0.13008172072398425</c:v>
                </c:pt>
                <c:pt idx="4">
                  <c:v>0.34281429928092205</c:v>
                </c:pt>
                <c:pt idx="5">
                  <c:v>0.43635897156786557</c:v>
                </c:pt>
                <c:pt idx="6">
                  <c:v>0.4614760143190037</c:v>
                </c:pt>
                <c:pt idx="7">
                  <c:v>0.59286048481124587</c:v>
                </c:pt>
                <c:pt idx="8">
                  <c:v>0.72230115320887178</c:v>
                </c:pt>
                <c:pt idx="9">
                  <c:v>0.7880791155414647</c:v>
                </c:pt>
                <c:pt idx="10">
                  <c:v>0.86283188139909017</c:v>
                </c:pt>
                <c:pt idx="11">
                  <c:v>0.97224769985894033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847-4382-A9F3-F8942634DD0E}"/>
            </c:ext>
          </c:extLst>
        </c:ser>
        <c:ser>
          <c:idx val="1"/>
          <c:order val="1"/>
          <c:tx>
            <c:strRef>
              <c:f>'Partida 24'!$C$21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24'!$D$19:$O$19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24'!$D$21:$O$21</c:f>
              <c:numCache>
                <c:formatCode>0.0%</c:formatCode>
                <c:ptCount val="12"/>
                <c:pt idx="0">
                  <c:v>3.0553963274093383E-2</c:v>
                </c:pt>
                <c:pt idx="1">
                  <c:v>8.6005951854565901E-2</c:v>
                </c:pt>
                <c:pt idx="2">
                  <c:v>0.19135622301521524</c:v>
                </c:pt>
                <c:pt idx="3">
                  <c:v>0.22044364904514388</c:v>
                </c:pt>
                <c:pt idx="4">
                  <c:v>0.34217790684931892</c:v>
                </c:pt>
                <c:pt idx="5">
                  <c:v>0.435003037717278</c:v>
                </c:pt>
                <c:pt idx="6">
                  <c:v>0.46326409510581684</c:v>
                </c:pt>
                <c:pt idx="7">
                  <c:v>0.52218062757880135</c:v>
                </c:pt>
                <c:pt idx="8">
                  <c:v>0.73076858733941341</c:v>
                </c:pt>
                <c:pt idx="9">
                  <c:v>0.81965564377545286</c:v>
                </c:pt>
                <c:pt idx="10">
                  <c:v>0.88817075347915575</c:v>
                </c:pt>
                <c:pt idx="11">
                  <c:v>0.97116342114100684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847-4382-A9F3-F8942634DD0E}"/>
            </c:ext>
          </c:extLst>
        </c:ser>
        <c:ser>
          <c:idx val="2"/>
          <c:order val="2"/>
          <c:tx>
            <c:strRef>
              <c:f>'Partida 24'!$C$22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rgbClr val="C00000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3.324388189794035E-2"/>
                  <c:y val="3.2403184766380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847-4382-A9F3-F8942634DD0E}"/>
                </c:ext>
              </c:extLst>
            </c:dLbl>
            <c:dLbl>
              <c:idx val="1"/>
              <c:layout>
                <c:manualLayout>
                  <c:x val="-4.1577092583053324E-2"/>
                  <c:y val="3.2403184766380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847-4382-A9F3-F8942634DD0E}"/>
                </c:ext>
              </c:extLst>
            </c:dLbl>
            <c:dLbl>
              <c:idx val="2"/>
              <c:layout>
                <c:manualLayout>
                  <c:x val="-4.7819069345303798E-2"/>
                  <c:y val="7.25111917081883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847-4382-A9F3-F8942634DD0E}"/>
                </c:ext>
              </c:extLst>
            </c:dLbl>
            <c:dLbl>
              <c:idx val="3"/>
              <c:layout>
                <c:manualLayout>
                  <c:x val="-4.3653935781391852E-2"/>
                  <c:y val="5.0001846225405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847-4382-A9F3-F8942634DD0E}"/>
                </c:ext>
              </c:extLst>
            </c:dLbl>
            <c:dLbl>
              <c:idx val="4"/>
              <c:layout>
                <c:manualLayout>
                  <c:x val="-4.5713444697917431E-2"/>
                  <c:y val="5.6799262391616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847-4382-A9F3-F8942634DD0E}"/>
                </c:ext>
              </c:extLst>
            </c:dLbl>
            <c:dLbl>
              <c:idx val="5"/>
              <c:layout>
                <c:manualLayout>
                  <c:x val="-4.1551254691294504E-2"/>
                  <c:y val="3.96040149615902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847-4382-A9F3-F8942634DD0E}"/>
                </c:ext>
              </c:extLst>
            </c:dLbl>
            <c:dLbl>
              <c:idx val="6"/>
              <c:layout>
                <c:manualLayout>
                  <c:x val="-6.9969082176908989E-2"/>
                  <c:y val="1.47950732746866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847-4382-A9F3-F8942634DD0E}"/>
                </c:ext>
              </c:extLst>
            </c:dLbl>
            <c:dLbl>
              <c:idx val="7"/>
              <c:layout>
                <c:manualLayout>
                  <c:x val="-4.3613707165109032E-2"/>
                  <c:y val="2.7996492722840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847-4382-A9F3-F8942634DD0E}"/>
                </c:ext>
              </c:extLst>
            </c:dLbl>
            <c:dLbl>
              <c:idx val="8"/>
              <c:layout>
                <c:manualLayout>
                  <c:x val="-6.2305295950155761E-3"/>
                  <c:y val="3.49956159035509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847-4382-A9F3-F8942634DD0E}"/>
                </c:ext>
              </c:extLst>
            </c:dLbl>
            <c:dLbl>
              <c:idx val="9"/>
              <c:layout>
                <c:manualLayout>
                  <c:x val="1.2461059190031152E-2"/>
                  <c:y val="3.84951774939060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847-4382-A9F3-F8942634DD0E}"/>
                </c:ext>
              </c:extLst>
            </c:dLbl>
            <c:dLbl>
              <c:idx val="10"/>
              <c:layout>
                <c:manualLayout>
                  <c:x val="8.3073727933541015E-3"/>
                  <c:y val="2.0997369542130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847-4382-A9F3-F8942634DD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24'!$D$19:$O$19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24'!$D$22:$L$22</c:f>
              <c:numCache>
                <c:formatCode>0.0%</c:formatCode>
                <c:ptCount val="9"/>
                <c:pt idx="0">
                  <c:v>3.1393334252021357E-2</c:v>
                </c:pt>
                <c:pt idx="1">
                  <c:v>5.561853918459387E-2</c:v>
                </c:pt>
                <c:pt idx="2">
                  <c:v>0.17025996496177834</c:v>
                </c:pt>
                <c:pt idx="3">
                  <c:v>0.23227069012567542</c:v>
                </c:pt>
                <c:pt idx="4">
                  <c:v>0.30538132922223371</c:v>
                </c:pt>
                <c:pt idx="5">
                  <c:v>0.39210920733060473</c:v>
                </c:pt>
                <c:pt idx="6">
                  <c:v>0.56552757871674297</c:v>
                </c:pt>
                <c:pt idx="7">
                  <c:v>0.62034966584531182</c:v>
                </c:pt>
                <c:pt idx="8">
                  <c:v>0.70947302809732748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3847-4382-A9F3-F8942634DD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2753520"/>
        <c:axId val="442748032"/>
      </c:lineChart>
      <c:catAx>
        <c:axId val="442753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2748032"/>
        <c:crosses val="autoZero"/>
        <c:auto val="1"/>
        <c:lblAlgn val="ctr"/>
        <c:lblOffset val="100"/>
        <c:noMultiLvlLbl val="0"/>
      </c:catAx>
      <c:valAx>
        <c:axId val="44274803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275352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2019 - 2020 - 2021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24'!$C$27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24'!$D$27:$O$27</c:f>
              <c:numCache>
                <c:formatCode>0.0%</c:formatCode>
                <c:ptCount val="12"/>
                <c:pt idx="0">
                  <c:v>2.9489514965630573E-2</c:v>
                </c:pt>
                <c:pt idx="1">
                  <c:v>2.4712899588940636E-2</c:v>
                </c:pt>
                <c:pt idx="2">
                  <c:v>5.0004615215432285E-2</c:v>
                </c:pt>
                <c:pt idx="3">
                  <c:v>2.5889508134970297E-2</c:v>
                </c:pt>
                <c:pt idx="4">
                  <c:v>0.21273257855693783</c:v>
                </c:pt>
                <c:pt idx="5">
                  <c:v>9.3630555543766494E-2</c:v>
                </c:pt>
                <c:pt idx="6">
                  <c:v>2.8491377456921027E-2</c:v>
                </c:pt>
                <c:pt idx="7">
                  <c:v>0.13016288312325397</c:v>
                </c:pt>
                <c:pt idx="8">
                  <c:v>0.12944066839762591</c:v>
                </c:pt>
                <c:pt idx="9">
                  <c:v>6.5777962332592865E-2</c:v>
                </c:pt>
                <c:pt idx="10">
                  <c:v>7.4843215659944215E-2</c:v>
                </c:pt>
                <c:pt idx="11">
                  <c:v>0.10126071254335593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F7-42C8-A455-60CFFFA3CD05}"/>
            </c:ext>
          </c:extLst>
        </c:ser>
        <c:ser>
          <c:idx val="1"/>
          <c:order val="1"/>
          <c:tx>
            <c:strRef>
              <c:f>'Partida 24'!$C$28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24'!$D$28:$O$28</c:f>
              <c:numCache>
                <c:formatCode>0.0%</c:formatCode>
                <c:ptCount val="12"/>
                <c:pt idx="0">
                  <c:v>3.0553963274093383E-2</c:v>
                </c:pt>
                <c:pt idx="1">
                  <c:v>5.5451988580472525E-2</c:v>
                </c:pt>
                <c:pt idx="2">
                  <c:v>0.10575808485171334</c:v>
                </c:pt>
                <c:pt idx="3">
                  <c:v>2.5947355010044294E-2</c:v>
                </c:pt>
                <c:pt idx="4">
                  <c:v>0.11371305204375026</c:v>
                </c:pt>
                <c:pt idx="5">
                  <c:v>9.4361348913650375E-2</c:v>
                </c:pt>
                <c:pt idx="6">
                  <c:v>2.826106083187906E-2</c:v>
                </c:pt>
                <c:pt idx="7">
                  <c:v>5.8916532472984513E-2</c:v>
                </c:pt>
                <c:pt idx="8">
                  <c:v>0.21410673605410604</c:v>
                </c:pt>
                <c:pt idx="9">
                  <c:v>0.10202167643879807</c:v>
                </c:pt>
                <c:pt idx="10">
                  <c:v>6.8515109703702948E-2</c:v>
                </c:pt>
                <c:pt idx="11">
                  <c:v>9.4270901932583862E-2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F7-42C8-A455-60CFFFA3CD05}"/>
            </c:ext>
          </c:extLst>
        </c:ser>
        <c:ser>
          <c:idx val="2"/>
          <c:order val="2"/>
          <c:tx>
            <c:strRef>
              <c:f>'Partida 24'!$C$29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dLbl>
              <c:idx val="4"/>
              <c:layout>
                <c:manualLayout>
                  <c:x val="1.2413793777561433E-2"/>
                  <c:y val="2.15439795462249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2F7-42C8-A455-60CFFFA3CD0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24'!$D$29:$L$29</c:f>
              <c:numCache>
                <c:formatCode>0.0%</c:formatCode>
                <c:ptCount val="9"/>
                <c:pt idx="0">
                  <c:v>3.1393334252021357E-2</c:v>
                </c:pt>
                <c:pt idx="1">
                  <c:v>2.4225204932572512E-2</c:v>
                </c:pt>
                <c:pt idx="2">
                  <c:v>0.11513926265399269</c:v>
                </c:pt>
                <c:pt idx="3">
                  <c:v>6.2010725163897072E-2</c:v>
                </c:pt>
                <c:pt idx="4">
                  <c:v>7.6678514028479861E-2</c:v>
                </c:pt>
                <c:pt idx="5">
                  <c:v>8.6405068754549688E-2</c:v>
                </c:pt>
                <c:pt idx="6">
                  <c:v>0.17419516316571421</c:v>
                </c:pt>
                <c:pt idx="7">
                  <c:v>7.5263108517548513E-2</c:v>
                </c:pt>
                <c:pt idx="8">
                  <c:v>8.9123362252015642E-2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2F7-42C8-A455-60CFFFA3CD0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42751168"/>
        <c:axId val="442748424"/>
      </c:barChart>
      <c:catAx>
        <c:axId val="442751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2748424"/>
        <c:crosses val="autoZero"/>
        <c:auto val="1"/>
        <c:lblAlgn val="ctr"/>
        <c:lblOffset val="100"/>
        <c:noMultiLvlLbl val="0"/>
      </c:catAx>
      <c:valAx>
        <c:axId val="44274842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2751168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03-11-2021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03-11-2021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191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03-11-2021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03-11-2021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03-11-2021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03-11-2021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03-11-2021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644107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 de texto 2"/>
          <p:cNvSpPr txBox="1">
            <a:spLocks noChangeArrowheads="1"/>
          </p:cNvSpPr>
          <p:nvPr userDrawn="1"/>
        </p:nvSpPr>
        <p:spPr bwMode="auto">
          <a:xfrm>
            <a:off x="742950" y="467895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03-11-2021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Cuadro de texto 2"/>
          <p:cNvSpPr txBox="1">
            <a:spLocks noChangeArrowheads="1"/>
          </p:cNvSpPr>
          <p:nvPr userDrawn="1"/>
        </p:nvSpPr>
        <p:spPr bwMode="auto">
          <a:xfrm>
            <a:off x="74295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33411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SEPTIEMBRE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24: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ENERGÍA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octubre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7023" y="6246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7023" y="211821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1375355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DE ACCIÓN DE EFICIENCIA ENERGÉTICA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5887F2A-0CC8-4B7A-955E-03AA7F2A77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674248"/>
              </p:ext>
            </p:extLst>
          </p:nvPr>
        </p:nvGraphicFramePr>
        <p:xfrm>
          <a:off x="518864" y="2517102"/>
          <a:ext cx="8167937" cy="3576191"/>
        </p:xfrm>
        <a:graphic>
          <a:graphicData uri="http://schemas.openxmlformats.org/drawingml/2006/table">
            <a:tbl>
              <a:tblPr/>
              <a:tblGrid>
                <a:gridCol w="790255">
                  <a:extLst>
                    <a:ext uri="{9D8B030D-6E8A-4147-A177-3AD203B41FA5}">
                      <a16:colId xmlns:a16="http://schemas.microsoft.com/office/drawing/2014/main" val="4164018154"/>
                    </a:ext>
                  </a:extLst>
                </a:gridCol>
                <a:gridCol w="291923">
                  <a:extLst>
                    <a:ext uri="{9D8B030D-6E8A-4147-A177-3AD203B41FA5}">
                      <a16:colId xmlns:a16="http://schemas.microsoft.com/office/drawing/2014/main" val="2281233312"/>
                    </a:ext>
                  </a:extLst>
                </a:gridCol>
                <a:gridCol w="291923">
                  <a:extLst>
                    <a:ext uri="{9D8B030D-6E8A-4147-A177-3AD203B41FA5}">
                      <a16:colId xmlns:a16="http://schemas.microsoft.com/office/drawing/2014/main" val="4061153844"/>
                    </a:ext>
                  </a:extLst>
                </a:gridCol>
                <a:gridCol w="2205638">
                  <a:extLst>
                    <a:ext uri="{9D8B030D-6E8A-4147-A177-3AD203B41FA5}">
                      <a16:colId xmlns:a16="http://schemas.microsoft.com/office/drawing/2014/main" val="1705376383"/>
                    </a:ext>
                  </a:extLst>
                </a:gridCol>
                <a:gridCol w="790255">
                  <a:extLst>
                    <a:ext uri="{9D8B030D-6E8A-4147-A177-3AD203B41FA5}">
                      <a16:colId xmlns:a16="http://schemas.microsoft.com/office/drawing/2014/main" val="666757658"/>
                    </a:ext>
                  </a:extLst>
                </a:gridCol>
                <a:gridCol w="790255">
                  <a:extLst>
                    <a:ext uri="{9D8B030D-6E8A-4147-A177-3AD203B41FA5}">
                      <a16:colId xmlns:a16="http://schemas.microsoft.com/office/drawing/2014/main" val="3342907871"/>
                    </a:ext>
                  </a:extLst>
                </a:gridCol>
                <a:gridCol w="790255">
                  <a:extLst>
                    <a:ext uri="{9D8B030D-6E8A-4147-A177-3AD203B41FA5}">
                      <a16:colId xmlns:a16="http://schemas.microsoft.com/office/drawing/2014/main" val="1450092376"/>
                    </a:ext>
                  </a:extLst>
                </a:gridCol>
                <a:gridCol w="790255">
                  <a:extLst>
                    <a:ext uri="{9D8B030D-6E8A-4147-A177-3AD203B41FA5}">
                      <a16:colId xmlns:a16="http://schemas.microsoft.com/office/drawing/2014/main" val="987776629"/>
                    </a:ext>
                  </a:extLst>
                </a:gridCol>
                <a:gridCol w="719487">
                  <a:extLst>
                    <a:ext uri="{9D8B030D-6E8A-4147-A177-3AD203B41FA5}">
                      <a16:colId xmlns:a16="http://schemas.microsoft.com/office/drawing/2014/main" val="2914536168"/>
                    </a:ext>
                  </a:extLst>
                </a:gridCol>
                <a:gridCol w="707691">
                  <a:extLst>
                    <a:ext uri="{9D8B030D-6E8A-4147-A177-3AD203B41FA5}">
                      <a16:colId xmlns:a16="http://schemas.microsoft.com/office/drawing/2014/main" val="3509767344"/>
                    </a:ext>
                  </a:extLst>
                </a:gridCol>
              </a:tblGrid>
              <a:tr h="16063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86" marR="9086" marT="9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86" marR="9086" marT="9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6903847"/>
                  </a:ext>
                </a:extLst>
              </a:tr>
              <a:tr h="48901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4607226"/>
                  </a:ext>
                </a:extLst>
              </a:tr>
              <a:tr h="2095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9.955.339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15.696.360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5.741.021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8.742.350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879215"/>
                  </a:ext>
                </a:extLst>
              </a:tr>
              <a:tr h="160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1.364.132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1.364.551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1.089.153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4031572"/>
                  </a:ext>
                </a:extLst>
              </a:tr>
              <a:tr h="160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364.487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362.230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-2.257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173.028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405238"/>
                  </a:ext>
                </a:extLst>
              </a:tr>
              <a:tr h="160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1.623.356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1.625.613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2.257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1.573.887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166356"/>
                  </a:ext>
                </a:extLst>
              </a:tr>
              <a:tr h="160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1.416.869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1.416.869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1.398.869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561087"/>
                  </a:ext>
                </a:extLst>
              </a:tr>
              <a:tr h="319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1.416.869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1.416.869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1.398.869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349855"/>
                  </a:ext>
                </a:extLst>
              </a:tr>
              <a:tr h="160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195.239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190.294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-4.945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175.018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113530"/>
                  </a:ext>
                </a:extLst>
              </a:tr>
              <a:tr h="311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Plan de Acción de Eficiencia Energética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195.239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190.294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-4.945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175.018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484618"/>
                  </a:ext>
                </a:extLst>
              </a:tr>
              <a:tr h="319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11.248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18.450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7.202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293946"/>
                  </a:ext>
                </a:extLst>
              </a:tr>
              <a:tr h="160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Internacional de Energía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11.248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18.450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7.202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194025"/>
                  </a:ext>
                </a:extLst>
              </a:tr>
              <a:tr h="160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12.190.856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5.587.492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5.906.282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848065"/>
                  </a:ext>
                </a:extLst>
              </a:tr>
              <a:tr h="160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12.190.856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5.587.492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5.906.282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931625"/>
                  </a:ext>
                </a:extLst>
              </a:tr>
              <a:tr h="160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12.190.856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5.587.492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5.906.282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6454720"/>
                  </a:ext>
                </a:extLst>
              </a:tr>
              <a:tr h="160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153.110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153.110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553201"/>
                  </a:ext>
                </a:extLst>
              </a:tr>
              <a:tr h="160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153.110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153.110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9667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0870" y="6356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201059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0870" y="1274200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077F928-D90E-42E2-BB82-8FF7FBBDF1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488555"/>
              </p:ext>
            </p:extLst>
          </p:nvPr>
        </p:nvGraphicFramePr>
        <p:xfrm>
          <a:off x="530870" y="2564904"/>
          <a:ext cx="8155929" cy="3262443"/>
        </p:xfrm>
        <a:graphic>
          <a:graphicData uri="http://schemas.openxmlformats.org/drawingml/2006/table">
            <a:tbl>
              <a:tblPr/>
              <a:tblGrid>
                <a:gridCol w="804190">
                  <a:extLst>
                    <a:ext uri="{9D8B030D-6E8A-4147-A177-3AD203B41FA5}">
                      <a16:colId xmlns:a16="http://schemas.microsoft.com/office/drawing/2014/main" val="706123284"/>
                    </a:ext>
                  </a:extLst>
                </a:gridCol>
                <a:gridCol w="297071">
                  <a:extLst>
                    <a:ext uri="{9D8B030D-6E8A-4147-A177-3AD203B41FA5}">
                      <a16:colId xmlns:a16="http://schemas.microsoft.com/office/drawing/2014/main" val="1054375570"/>
                    </a:ext>
                  </a:extLst>
                </a:gridCol>
                <a:gridCol w="297071">
                  <a:extLst>
                    <a:ext uri="{9D8B030D-6E8A-4147-A177-3AD203B41FA5}">
                      <a16:colId xmlns:a16="http://schemas.microsoft.com/office/drawing/2014/main" val="1956794830"/>
                    </a:ext>
                  </a:extLst>
                </a:gridCol>
                <a:gridCol w="2088494">
                  <a:extLst>
                    <a:ext uri="{9D8B030D-6E8A-4147-A177-3AD203B41FA5}">
                      <a16:colId xmlns:a16="http://schemas.microsoft.com/office/drawing/2014/main" val="2849165757"/>
                    </a:ext>
                  </a:extLst>
                </a:gridCol>
                <a:gridCol w="804190">
                  <a:extLst>
                    <a:ext uri="{9D8B030D-6E8A-4147-A177-3AD203B41FA5}">
                      <a16:colId xmlns:a16="http://schemas.microsoft.com/office/drawing/2014/main" val="3039305155"/>
                    </a:ext>
                  </a:extLst>
                </a:gridCol>
                <a:gridCol w="804190">
                  <a:extLst>
                    <a:ext uri="{9D8B030D-6E8A-4147-A177-3AD203B41FA5}">
                      <a16:colId xmlns:a16="http://schemas.microsoft.com/office/drawing/2014/main" val="1749371292"/>
                    </a:ext>
                  </a:extLst>
                </a:gridCol>
                <a:gridCol w="804190">
                  <a:extLst>
                    <a:ext uri="{9D8B030D-6E8A-4147-A177-3AD203B41FA5}">
                      <a16:colId xmlns:a16="http://schemas.microsoft.com/office/drawing/2014/main" val="776097094"/>
                    </a:ext>
                  </a:extLst>
                </a:gridCol>
                <a:gridCol w="804190">
                  <a:extLst>
                    <a:ext uri="{9D8B030D-6E8A-4147-A177-3AD203B41FA5}">
                      <a16:colId xmlns:a16="http://schemas.microsoft.com/office/drawing/2014/main" val="1323305726"/>
                    </a:ext>
                  </a:extLst>
                </a:gridCol>
                <a:gridCol w="732173">
                  <a:extLst>
                    <a:ext uri="{9D8B030D-6E8A-4147-A177-3AD203B41FA5}">
                      <a16:colId xmlns:a16="http://schemas.microsoft.com/office/drawing/2014/main" val="3356076679"/>
                    </a:ext>
                  </a:extLst>
                </a:gridCol>
                <a:gridCol w="720170">
                  <a:extLst>
                    <a:ext uri="{9D8B030D-6E8A-4147-A177-3AD203B41FA5}">
                      <a16:colId xmlns:a16="http://schemas.microsoft.com/office/drawing/2014/main" val="437654807"/>
                    </a:ext>
                  </a:extLst>
                </a:gridCol>
              </a:tblGrid>
              <a:tr h="26274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007625"/>
                  </a:ext>
                </a:extLst>
              </a:tr>
              <a:tr h="31331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841792"/>
                  </a:ext>
                </a:extLst>
              </a:tr>
              <a:tr h="3448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7.081.097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7.300.873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219.776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5.022.751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175221"/>
                  </a:ext>
                </a:extLst>
              </a:tr>
              <a:tr h="262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4.923.469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4.874.348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-49.121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3.714.174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638956"/>
                  </a:ext>
                </a:extLst>
              </a:tr>
              <a:tr h="262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2.025.797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2.025.797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975.381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52696"/>
                  </a:ext>
                </a:extLst>
              </a:tr>
              <a:tr h="502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131.831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131.831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64.299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7390851"/>
                  </a:ext>
                </a:extLst>
              </a:tr>
              <a:tr h="262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699609"/>
                  </a:ext>
                </a:extLst>
              </a:tr>
              <a:tr h="262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21.094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21.094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21.094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035127"/>
                  </a:ext>
                </a:extLst>
              </a:tr>
              <a:tr h="262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106.136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106.136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43.205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407830"/>
                  </a:ext>
                </a:extLst>
              </a:tr>
              <a:tr h="262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255527"/>
                  </a:ext>
                </a:extLst>
              </a:tr>
              <a:tr h="262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3076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2" y="642588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2" y="2041553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3750" y="1308817"/>
            <a:ext cx="81679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 ENERGÍA NUCLEAR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623D711-2542-4C8C-916A-5E934E514C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6044846"/>
              </p:ext>
            </p:extLst>
          </p:nvPr>
        </p:nvGraphicFramePr>
        <p:xfrm>
          <a:off x="533750" y="2420889"/>
          <a:ext cx="8167939" cy="3625657"/>
        </p:xfrm>
        <a:graphic>
          <a:graphicData uri="http://schemas.openxmlformats.org/drawingml/2006/table">
            <a:tbl>
              <a:tblPr/>
              <a:tblGrid>
                <a:gridCol w="785717">
                  <a:extLst>
                    <a:ext uri="{9D8B030D-6E8A-4147-A177-3AD203B41FA5}">
                      <a16:colId xmlns:a16="http://schemas.microsoft.com/office/drawing/2014/main" val="2281420891"/>
                    </a:ext>
                  </a:extLst>
                </a:gridCol>
                <a:gridCol w="290246">
                  <a:extLst>
                    <a:ext uri="{9D8B030D-6E8A-4147-A177-3AD203B41FA5}">
                      <a16:colId xmlns:a16="http://schemas.microsoft.com/office/drawing/2014/main" val="1618777662"/>
                    </a:ext>
                  </a:extLst>
                </a:gridCol>
                <a:gridCol w="290246">
                  <a:extLst>
                    <a:ext uri="{9D8B030D-6E8A-4147-A177-3AD203B41FA5}">
                      <a16:colId xmlns:a16="http://schemas.microsoft.com/office/drawing/2014/main" val="733602565"/>
                    </a:ext>
                  </a:extLst>
                </a:gridCol>
                <a:gridCol w="2239880">
                  <a:extLst>
                    <a:ext uri="{9D8B030D-6E8A-4147-A177-3AD203B41FA5}">
                      <a16:colId xmlns:a16="http://schemas.microsoft.com/office/drawing/2014/main" val="11831074"/>
                    </a:ext>
                  </a:extLst>
                </a:gridCol>
                <a:gridCol w="785717">
                  <a:extLst>
                    <a:ext uri="{9D8B030D-6E8A-4147-A177-3AD203B41FA5}">
                      <a16:colId xmlns:a16="http://schemas.microsoft.com/office/drawing/2014/main" val="1045393158"/>
                    </a:ext>
                  </a:extLst>
                </a:gridCol>
                <a:gridCol w="785717">
                  <a:extLst>
                    <a:ext uri="{9D8B030D-6E8A-4147-A177-3AD203B41FA5}">
                      <a16:colId xmlns:a16="http://schemas.microsoft.com/office/drawing/2014/main" val="2914313457"/>
                    </a:ext>
                  </a:extLst>
                </a:gridCol>
                <a:gridCol w="785717">
                  <a:extLst>
                    <a:ext uri="{9D8B030D-6E8A-4147-A177-3AD203B41FA5}">
                      <a16:colId xmlns:a16="http://schemas.microsoft.com/office/drawing/2014/main" val="2620988018"/>
                    </a:ext>
                  </a:extLst>
                </a:gridCol>
                <a:gridCol w="785717">
                  <a:extLst>
                    <a:ext uri="{9D8B030D-6E8A-4147-A177-3AD203B41FA5}">
                      <a16:colId xmlns:a16="http://schemas.microsoft.com/office/drawing/2014/main" val="2486733858"/>
                    </a:ext>
                  </a:extLst>
                </a:gridCol>
                <a:gridCol w="715355">
                  <a:extLst>
                    <a:ext uri="{9D8B030D-6E8A-4147-A177-3AD203B41FA5}">
                      <a16:colId xmlns:a16="http://schemas.microsoft.com/office/drawing/2014/main" val="1868506462"/>
                    </a:ext>
                  </a:extLst>
                </a:gridCol>
                <a:gridCol w="703627">
                  <a:extLst>
                    <a:ext uri="{9D8B030D-6E8A-4147-A177-3AD203B41FA5}">
                      <a16:colId xmlns:a16="http://schemas.microsoft.com/office/drawing/2014/main" val="2793270251"/>
                    </a:ext>
                  </a:extLst>
                </a:gridCol>
              </a:tblGrid>
              <a:tr h="18762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441950"/>
                  </a:ext>
                </a:extLst>
              </a:tr>
              <a:tr h="56790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760092"/>
                  </a:ext>
                </a:extLst>
              </a:tr>
              <a:tr h="2433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10.171.574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11.179.462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1.007.888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8.743.688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8853856"/>
                  </a:ext>
                </a:extLst>
              </a:tr>
              <a:tr h="187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7.485.165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7.386.590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-98.575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6.106.038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925839"/>
                  </a:ext>
                </a:extLst>
              </a:tr>
              <a:tr h="187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2.611.232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2.611.232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1.480.942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318363"/>
                  </a:ext>
                </a:extLst>
              </a:tr>
              <a:tr h="187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255.340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255.330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255.320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2553200,0%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174850"/>
                  </a:ext>
                </a:extLst>
              </a:tr>
              <a:tr h="187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255.340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255.330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255.320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2553200,0%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97848"/>
                  </a:ext>
                </a:extLst>
              </a:tr>
              <a:tr h="187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318341"/>
                  </a:ext>
                </a:extLst>
              </a:tr>
              <a:tr h="187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885632"/>
                  </a:ext>
                </a:extLst>
              </a:tr>
              <a:tr h="187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de Energía Atómica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2121954"/>
                  </a:ext>
                </a:extLst>
              </a:tr>
              <a:tr h="187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366083"/>
                  </a:ext>
                </a:extLst>
              </a:tr>
              <a:tr h="187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456441"/>
                  </a:ext>
                </a:extLst>
              </a:tr>
              <a:tr h="187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38.151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38.151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19.683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879579"/>
                  </a:ext>
                </a:extLst>
              </a:tr>
              <a:tr h="187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2.435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573623"/>
                  </a:ext>
                </a:extLst>
              </a:tr>
              <a:tr h="187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35.225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35.225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17.248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80852"/>
                  </a:ext>
                </a:extLst>
              </a:tr>
              <a:tr h="187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844.699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3117363"/>
                  </a:ext>
                </a:extLst>
              </a:tr>
              <a:tr h="187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844.699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4395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3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3" y="2537103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3" y="1517226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SUPERINTENDENCIA DE ELECTRICIDAD Y COMBUSTIBLES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3A3D758-E6F2-439C-A401-46135D84BA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054454"/>
              </p:ext>
            </p:extLst>
          </p:nvPr>
        </p:nvGraphicFramePr>
        <p:xfrm>
          <a:off x="518862" y="2863335"/>
          <a:ext cx="8167935" cy="3157951"/>
        </p:xfrm>
        <a:graphic>
          <a:graphicData uri="http://schemas.openxmlformats.org/drawingml/2006/table">
            <a:tbl>
              <a:tblPr/>
              <a:tblGrid>
                <a:gridCol w="805374">
                  <a:extLst>
                    <a:ext uri="{9D8B030D-6E8A-4147-A177-3AD203B41FA5}">
                      <a16:colId xmlns:a16="http://schemas.microsoft.com/office/drawing/2014/main" val="85228754"/>
                    </a:ext>
                  </a:extLst>
                </a:gridCol>
                <a:gridCol w="297508">
                  <a:extLst>
                    <a:ext uri="{9D8B030D-6E8A-4147-A177-3AD203B41FA5}">
                      <a16:colId xmlns:a16="http://schemas.microsoft.com/office/drawing/2014/main" val="1632812111"/>
                    </a:ext>
                  </a:extLst>
                </a:gridCol>
                <a:gridCol w="297508">
                  <a:extLst>
                    <a:ext uri="{9D8B030D-6E8A-4147-A177-3AD203B41FA5}">
                      <a16:colId xmlns:a16="http://schemas.microsoft.com/office/drawing/2014/main" val="1670155169"/>
                    </a:ext>
                  </a:extLst>
                </a:gridCol>
                <a:gridCol w="2091568">
                  <a:extLst>
                    <a:ext uri="{9D8B030D-6E8A-4147-A177-3AD203B41FA5}">
                      <a16:colId xmlns:a16="http://schemas.microsoft.com/office/drawing/2014/main" val="2116629665"/>
                    </a:ext>
                  </a:extLst>
                </a:gridCol>
                <a:gridCol w="805374">
                  <a:extLst>
                    <a:ext uri="{9D8B030D-6E8A-4147-A177-3AD203B41FA5}">
                      <a16:colId xmlns:a16="http://schemas.microsoft.com/office/drawing/2014/main" val="1721804493"/>
                    </a:ext>
                  </a:extLst>
                </a:gridCol>
                <a:gridCol w="805374">
                  <a:extLst>
                    <a:ext uri="{9D8B030D-6E8A-4147-A177-3AD203B41FA5}">
                      <a16:colId xmlns:a16="http://schemas.microsoft.com/office/drawing/2014/main" val="1724291156"/>
                    </a:ext>
                  </a:extLst>
                </a:gridCol>
                <a:gridCol w="805374">
                  <a:extLst>
                    <a:ext uri="{9D8B030D-6E8A-4147-A177-3AD203B41FA5}">
                      <a16:colId xmlns:a16="http://schemas.microsoft.com/office/drawing/2014/main" val="4230786837"/>
                    </a:ext>
                  </a:extLst>
                </a:gridCol>
                <a:gridCol w="805374">
                  <a:extLst>
                    <a:ext uri="{9D8B030D-6E8A-4147-A177-3AD203B41FA5}">
                      <a16:colId xmlns:a16="http://schemas.microsoft.com/office/drawing/2014/main" val="3322908146"/>
                    </a:ext>
                  </a:extLst>
                </a:gridCol>
                <a:gridCol w="733250">
                  <a:extLst>
                    <a:ext uri="{9D8B030D-6E8A-4147-A177-3AD203B41FA5}">
                      <a16:colId xmlns:a16="http://schemas.microsoft.com/office/drawing/2014/main" val="3436753353"/>
                    </a:ext>
                  </a:extLst>
                </a:gridCol>
                <a:gridCol w="721231">
                  <a:extLst>
                    <a:ext uri="{9D8B030D-6E8A-4147-A177-3AD203B41FA5}">
                      <a16:colId xmlns:a16="http://schemas.microsoft.com/office/drawing/2014/main" val="2024780278"/>
                    </a:ext>
                  </a:extLst>
                </a:gridCol>
              </a:tblGrid>
              <a:tr h="21920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493039"/>
                  </a:ext>
                </a:extLst>
              </a:tr>
              <a:tr h="47832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339486"/>
                  </a:ext>
                </a:extLst>
              </a:tr>
              <a:tr h="2877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14.054.485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14.662.885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608.400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11.163.277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314194"/>
                  </a:ext>
                </a:extLst>
              </a:tr>
              <a:tr h="219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11.883.156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11.774.417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-108.739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9.213.053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873296"/>
                  </a:ext>
                </a:extLst>
              </a:tr>
              <a:tr h="219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2.046.584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2.046.584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1.191.271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666871"/>
                  </a:ext>
                </a:extLst>
              </a:tr>
              <a:tr h="219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58.692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58.692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58.692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324919"/>
                  </a:ext>
                </a:extLst>
              </a:tr>
              <a:tr h="219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58.692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58.692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58.692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206405"/>
                  </a:ext>
                </a:extLst>
              </a:tr>
              <a:tr h="419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124.745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180.745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97.814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266403"/>
                  </a:ext>
                </a:extLst>
              </a:tr>
              <a:tr h="219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800676"/>
                  </a:ext>
                </a:extLst>
              </a:tr>
              <a:tr h="219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124.745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124.745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97.814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8133172"/>
                  </a:ext>
                </a:extLst>
              </a:tr>
              <a:tr h="219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4580289"/>
                  </a:ext>
                </a:extLst>
              </a:tr>
              <a:tr h="219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324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4" y="146467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F5A9BC23-2D27-4636-8105-11CA1CE501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6478698"/>
              </p:ext>
            </p:extLst>
          </p:nvPr>
        </p:nvGraphicFramePr>
        <p:xfrm>
          <a:off x="534896" y="2348880"/>
          <a:ext cx="7932255" cy="3946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002" y="141168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3758236"/>
              </p:ext>
            </p:extLst>
          </p:nvPr>
        </p:nvGraphicFramePr>
        <p:xfrm>
          <a:off x="476002" y="2132856"/>
          <a:ext cx="8210798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135837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0731968"/>
              </p:ext>
            </p:extLst>
          </p:nvPr>
        </p:nvGraphicFramePr>
        <p:xfrm>
          <a:off x="466600" y="2132856"/>
          <a:ext cx="8210798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79" y="1483363"/>
            <a:ext cx="777686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8017" y="6021288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67037" y="2284211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D3656FB-F8EC-47C1-8F98-C93DF4D530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816925"/>
              </p:ext>
            </p:extLst>
          </p:nvPr>
        </p:nvGraphicFramePr>
        <p:xfrm>
          <a:off x="567037" y="2767326"/>
          <a:ext cx="7798505" cy="3109952"/>
        </p:xfrm>
        <a:graphic>
          <a:graphicData uri="http://schemas.openxmlformats.org/drawingml/2006/table">
            <a:tbl>
              <a:tblPr/>
              <a:tblGrid>
                <a:gridCol w="821540">
                  <a:extLst>
                    <a:ext uri="{9D8B030D-6E8A-4147-A177-3AD203B41FA5}">
                      <a16:colId xmlns:a16="http://schemas.microsoft.com/office/drawing/2014/main" val="1337653012"/>
                    </a:ext>
                  </a:extLst>
                </a:gridCol>
                <a:gridCol w="2194863">
                  <a:extLst>
                    <a:ext uri="{9D8B030D-6E8A-4147-A177-3AD203B41FA5}">
                      <a16:colId xmlns:a16="http://schemas.microsoft.com/office/drawing/2014/main" val="4261927506"/>
                    </a:ext>
                  </a:extLst>
                </a:gridCol>
                <a:gridCol w="821540">
                  <a:extLst>
                    <a:ext uri="{9D8B030D-6E8A-4147-A177-3AD203B41FA5}">
                      <a16:colId xmlns:a16="http://schemas.microsoft.com/office/drawing/2014/main" val="342267956"/>
                    </a:ext>
                  </a:extLst>
                </a:gridCol>
                <a:gridCol w="821540">
                  <a:extLst>
                    <a:ext uri="{9D8B030D-6E8A-4147-A177-3AD203B41FA5}">
                      <a16:colId xmlns:a16="http://schemas.microsoft.com/office/drawing/2014/main" val="2470992460"/>
                    </a:ext>
                  </a:extLst>
                </a:gridCol>
                <a:gridCol w="821540">
                  <a:extLst>
                    <a:ext uri="{9D8B030D-6E8A-4147-A177-3AD203B41FA5}">
                      <a16:colId xmlns:a16="http://schemas.microsoft.com/office/drawing/2014/main" val="1025679896"/>
                    </a:ext>
                  </a:extLst>
                </a:gridCol>
                <a:gridCol w="821540">
                  <a:extLst>
                    <a:ext uri="{9D8B030D-6E8A-4147-A177-3AD203B41FA5}">
                      <a16:colId xmlns:a16="http://schemas.microsoft.com/office/drawing/2014/main" val="371185820"/>
                    </a:ext>
                  </a:extLst>
                </a:gridCol>
                <a:gridCol w="747971">
                  <a:extLst>
                    <a:ext uri="{9D8B030D-6E8A-4147-A177-3AD203B41FA5}">
                      <a16:colId xmlns:a16="http://schemas.microsoft.com/office/drawing/2014/main" val="3431400355"/>
                    </a:ext>
                  </a:extLst>
                </a:gridCol>
                <a:gridCol w="747971">
                  <a:extLst>
                    <a:ext uri="{9D8B030D-6E8A-4147-A177-3AD203B41FA5}">
                      <a16:colId xmlns:a16="http://schemas.microsoft.com/office/drawing/2014/main" val="2809118024"/>
                    </a:ext>
                  </a:extLst>
                </a:gridCol>
              </a:tblGrid>
              <a:tr h="23694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2981141"/>
                  </a:ext>
                </a:extLst>
              </a:tr>
              <a:tr h="72565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64264"/>
                  </a:ext>
                </a:extLst>
              </a:tr>
              <a:tr h="251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124.010.179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131.970.167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7.959.988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93.629.274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387936"/>
                  </a:ext>
                </a:extLst>
              </a:tr>
              <a:tr h="236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37.573.730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37.321.506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-252.224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29.137.829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081155"/>
                  </a:ext>
                </a:extLst>
              </a:tr>
              <a:tr h="236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12.837.011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12.834.754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5.380.936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173137"/>
                  </a:ext>
                </a:extLst>
              </a:tr>
              <a:tr h="236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314.032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3140120,0%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410042"/>
                  </a:ext>
                </a:extLst>
              </a:tr>
              <a:tr h="236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60.462.605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59.647.438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-815.167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45.415.299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099069"/>
                  </a:ext>
                </a:extLst>
              </a:tr>
              <a:tr h="236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522205"/>
                  </a:ext>
                </a:extLst>
              </a:tr>
              <a:tr h="236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736.835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775235"/>
                  </a:ext>
                </a:extLst>
              </a:tr>
              <a:tr h="236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12.083.003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17.670.495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5.587.492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11.385.921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865792"/>
                  </a:ext>
                </a:extLst>
              </a:tr>
              <a:tr h="236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316.975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3.389.097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3.072.122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1.716.043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1660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1424950"/>
            <a:ext cx="790620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8" y="6278992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8" y="2081576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8A39B139-D323-4686-BACA-BE15C3BA2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7259155"/>
              </p:ext>
            </p:extLst>
          </p:nvPr>
        </p:nvGraphicFramePr>
        <p:xfrm>
          <a:off x="585599" y="2526294"/>
          <a:ext cx="7910331" cy="3319803"/>
        </p:xfrm>
        <a:graphic>
          <a:graphicData uri="http://schemas.openxmlformats.org/drawingml/2006/table">
            <a:tbl>
              <a:tblPr/>
              <a:tblGrid>
                <a:gridCol w="277361">
                  <a:extLst>
                    <a:ext uri="{9D8B030D-6E8A-4147-A177-3AD203B41FA5}">
                      <a16:colId xmlns:a16="http://schemas.microsoft.com/office/drawing/2014/main" val="1164682451"/>
                    </a:ext>
                  </a:extLst>
                </a:gridCol>
                <a:gridCol w="277361">
                  <a:extLst>
                    <a:ext uri="{9D8B030D-6E8A-4147-A177-3AD203B41FA5}">
                      <a16:colId xmlns:a16="http://schemas.microsoft.com/office/drawing/2014/main" val="1681715623"/>
                    </a:ext>
                  </a:extLst>
                </a:gridCol>
                <a:gridCol w="3039875">
                  <a:extLst>
                    <a:ext uri="{9D8B030D-6E8A-4147-A177-3AD203B41FA5}">
                      <a16:colId xmlns:a16="http://schemas.microsoft.com/office/drawing/2014/main" val="2482134006"/>
                    </a:ext>
                  </a:extLst>
                </a:gridCol>
                <a:gridCol w="743327">
                  <a:extLst>
                    <a:ext uri="{9D8B030D-6E8A-4147-A177-3AD203B41FA5}">
                      <a16:colId xmlns:a16="http://schemas.microsoft.com/office/drawing/2014/main" val="580170959"/>
                    </a:ext>
                  </a:extLst>
                </a:gridCol>
                <a:gridCol w="743327">
                  <a:extLst>
                    <a:ext uri="{9D8B030D-6E8A-4147-A177-3AD203B41FA5}">
                      <a16:colId xmlns:a16="http://schemas.microsoft.com/office/drawing/2014/main" val="1482373350"/>
                    </a:ext>
                  </a:extLst>
                </a:gridCol>
                <a:gridCol w="743327">
                  <a:extLst>
                    <a:ext uri="{9D8B030D-6E8A-4147-A177-3AD203B41FA5}">
                      <a16:colId xmlns:a16="http://schemas.microsoft.com/office/drawing/2014/main" val="4041653165"/>
                    </a:ext>
                  </a:extLst>
                </a:gridCol>
                <a:gridCol w="743327">
                  <a:extLst>
                    <a:ext uri="{9D8B030D-6E8A-4147-A177-3AD203B41FA5}">
                      <a16:colId xmlns:a16="http://schemas.microsoft.com/office/drawing/2014/main" val="898744175"/>
                    </a:ext>
                  </a:extLst>
                </a:gridCol>
                <a:gridCol w="676760">
                  <a:extLst>
                    <a:ext uri="{9D8B030D-6E8A-4147-A177-3AD203B41FA5}">
                      <a16:colId xmlns:a16="http://schemas.microsoft.com/office/drawing/2014/main" val="3096513341"/>
                    </a:ext>
                  </a:extLst>
                </a:gridCol>
                <a:gridCol w="665666">
                  <a:extLst>
                    <a:ext uri="{9D8B030D-6E8A-4147-A177-3AD203B41FA5}">
                      <a16:colId xmlns:a16="http://schemas.microsoft.com/office/drawing/2014/main" val="562931111"/>
                    </a:ext>
                  </a:extLst>
                </a:gridCol>
              </a:tblGrid>
              <a:tr h="2184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96" marR="8296" marT="82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96" marR="8296" marT="82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4300002"/>
                  </a:ext>
                </a:extLst>
              </a:tr>
              <a:tr h="4305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423498"/>
                  </a:ext>
                </a:extLst>
              </a:tr>
              <a:tr h="348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92.703.023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98.826.947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6.123.924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68.699.558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88012"/>
                  </a:ext>
                </a:extLst>
              </a:tr>
              <a:tr h="3815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72.662.814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73.616.484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953.670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52.708.154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922062"/>
                  </a:ext>
                </a:extLst>
              </a:tr>
              <a:tr h="265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3.054.675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3.133.975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79.300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1.459.758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82658"/>
                  </a:ext>
                </a:extLst>
              </a:tr>
              <a:tr h="331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Energización Rural y Social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7.030.195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6.380.128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-650.067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5.789.296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860482"/>
                  </a:ext>
                </a:extLst>
              </a:tr>
              <a:tr h="331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Acción de Eficiencia Energética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9.955.339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15.696.360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5.741.021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8.742.350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078293"/>
                  </a:ext>
                </a:extLst>
              </a:tr>
              <a:tr h="331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7.081.097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7.300.873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219.776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5.022.751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680284"/>
                  </a:ext>
                </a:extLst>
              </a:tr>
              <a:tr h="331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 ENERGÍA NUCLEAR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10.171.574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11.179.462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1.007.888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8.743.688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852022"/>
                  </a:ext>
                </a:extLst>
              </a:tr>
              <a:tr h="348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ELECTRICIDAD Y COMBUSTIBLES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14.054.485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14.662.885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608.400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11.163.277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81302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6879" y="6589344"/>
            <a:ext cx="7977800" cy="24023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5655" y="222854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7666" y="1397209"/>
            <a:ext cx="800323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ACB2D60-7B7D-4DCF-811C-98E3D678BB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545602"/>
              </p:ext>
            </p:extLst>
          </p:nvPr>
        </p:nvGraphicFramePr>
        <p:xfrm>
          <a:off x="557666" y="2515598"/>
          <a:ext cx="8003231" cy="3890054"/>
        </p:xfrm>
        <a:graphic>
          <a:graphicData uri="http://schemas.openxmlformats.org/drawingml/2006/table">
            <a:tbl>
              <a:tblPr/>
              <a:tblGrid>
                <a:gridCol w="714479">
                  <a:extLst>
                    <a:ext uri="{9D8B030D-6E8A-4147-A177-3AD203B41FA5}">
                      <a16:colId xmlns:a16="http://schemas.microsoft.com/office/drawing/2014/main" val="1254635122"/>
                    </a:ext>
                  </a:extLst>
                </a:gridCol>
                <a:gridCol w="263931">
                  <a:extLst>
                    <a:ext uri="{9D8B030D-6E8A-4147-A177-3AD203B41FA5}">
                      <a16:colId xmlns:a16="http://schemas.microsoft.com/office/drawing/2014/main" val="3038267982"/>
                    </a:ext>
                  </a:extLst>
                </a:gridCol>
                <a:gridCol w="263931">
                  <a:extLst>
                    <a:ext uri="{9D8B030D-6E8A-4147-A177-3AD203B41FA5}">
                      <a16:colId xmlns:a16="http://schemas.microsoft.com/office/drawing/2014/main" val="3400455143"/>
                    </a:ext>
                  </a:extLst>
                </a:gridCol>
                <a:gridCol w="2612647">
                  <a:extLst>
                    <a:ext uri="{9D8B030D-6E8A-4147-A177-3AD203B41FA5}">
                      <a16:colId xmlns:a16="http://schemas.microsoft.com/office/drawing/2014/main" val="3725101292"/>
                    </a:ext>
                  </a:extLst>
                </a:gridCol>
                <a:gridCol w="714479">
                  <a:extLst>
                    <a:ext uri="{9D8B030D-6E8A-4147-A177-3AD203B41FA5}">
                      <a16:colId xmlns:a16="http://schemas.microsoft.com/office/drawing/2014/main" val="3896789105"/>
                    </a:ext>
                  </a:extLst>
                </a:gridCol>
                <a:gridCol w="714479">
                  <a:extLst>
                    <a:ext uri="{9D8B030D-6E8A-4147-A177-3AD203B41FA5}">
                      <a16:colId xmlns:a16="http://schemas.microsoft.com/office/drawing/2014/main" val="3364728365"/>
                    </a:ext>
                  </a:extLst>
                </a:gridCol>
                <a:gridCol w="714479">
                  <a:extLst>
                    <a:ext uri="{9D8B030D-6E8A-4147-A177-3AD203B41FA5}">
                      <a16:colId xmlns:a16="http://schemas.microsoft.com/office/drawing/2014/main" val="4192138246"/>
                    </a:ext>
                  </a:extLst>
                </a:gridCol>
                <a:gridCol w="714479">
                  <a:extLst>
                    <a:ext uri="{9D8B030D-6E8A-4147-A177-3AD203B41FA5}">
                      <a16:colId xmlns:a16="http://schemas.microsoft.com/office/drawing/2014/main" val="1565565365"/>
                    </a:ext>
                  </a:extLst>
                </a:gridCol>
                <a:gridCol w="650495">
                  <a:extLst>
                    <a:ext uri="{9D8B030D-6E8A-4147-A177-3AD203B41FA5}">
                      <a16:colId xmlns:a16="http://schemas.microsoft.com/office/drawing/2014/main" val="1298708973"/>
                    </a:ext>
                  </a:extLst>
                </a:gridCol>
                <a:gridCol w="639832">
                  <a:extLst>
                    <a:ext uri="{9D8B030D-6E8A-4147-A177-3AD203B41FA5}">
                      <a16:colId xmlns:a16="http://schemas.microsoft.com/office/drawing/2014/main" val="1393800088"/>
                    </a:ext>
                  </a:extLst>
                </a:gridCol>
              </a:tblGrid>
              <a:tr h="15255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815845"/>
                  </a:ext>
                </a:extLst>
              </a:tr>
              <a:tr h="46718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000129"/>
                  </a:ext>
                </a:extLst>
              </a:tr>
              <a:tr h="2002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72.662.814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73.616.484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953.670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52.708.154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241936"/>
                  </a:ext>
                </a:extLst>
              </a:tr>
              <a:tr h="152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11.132.596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11.135.617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8.419.179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259781"/>
                  </a:ext>
                </a:extLst>
              </a:tr>
              <a:tr h="152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5.339.688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5.339.688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1.465.557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42058"/>
                  </a:ext>
                </a:extLst>
              </a:tr>
              <a:tr h="152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55.479.214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55.479.214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42.725.980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422939"/>
                  </a:ext>
                </a:extLst>
              </a:tr>
              <a:tr h="152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946780"/>
                  </a:ext>
                </a:extLst>
              </a:tr>
              <a:tr h="152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659013"/>
                  </a:ext>
                </a:extLst>
              </a:tr>
              <a:tr h="152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187.137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187.137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80.568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685558"/>
                  </a:ext>
                </a:extLst>
              </a:tr>
              <a:tr h="152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Prospectiva y Política Energética y Desarrollo Sustentable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187.137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187.137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80.568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911578"/>
                  </a:ext>
                </a:extLst>
              </a:tr>
              <a:tr h="152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55.232.485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55.232.485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42.613.055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668558"/>
                  </a:ext>
                </a:extLst>
              </a:tr>
              <a:tr h="152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Nacional del Petróleo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55.232.485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55.232.485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42.613.055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17046"/>
                  </a:ext>
                </a:extLst>
              </a:tr>
              <a:tr h="152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53.457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53.457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32.357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449321"/>
                  </a:ext>
                </a:extLst>
              </a:tr>
              <a:tr h="152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Internacional de Energía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53.457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53.457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32.357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451321"/>
                  </a:ext>
                </a:extLst>
              </a:tr>
              <a:tr h="152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394.341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394.341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97.438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556230"/>
                  </a:ext>
                </a:extLst>
              </a:tr>
              <a:tr h="152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2.356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660475"/>
                  </a:ext>
                </a:extLst>
              </a:tr>
              <a:tr h="152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26.615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26.615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2.823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7546419"/>
                  </a:ext>
                </a:extLst>
              </a:tr>
              <a:tr h="152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7.567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86616"/>
                  </a:ext>
                </a:extLst>
              </a:tr>
              <a:tr h="152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349.934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349.934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92.016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635289"/>
                  </a:ext>
                </a:extLst>
              </a:tr>
              <a:tr h="152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316.975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1.267.624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950.649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641248"/>
                  </a:ext>
                </a:extLst>
              </a:tr>
              <a:tr h="162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303.496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303.496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260053"/>
                  </a:ext>
                </a:extLst>
              </a:tr>
              <a:tr h="152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13.479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13.479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478463"/>
                  </a:ext>
                </a:extLst>
              </a:tr>
              <a:tr h="162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950.649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950.649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7803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8549" y="6356350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4093" y="2128744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85249" y="1298107"/>
            <a:ext cx="800323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APOYO AL DESARROLLO DE ENERGÍAS RENOVABLES NO CONVENCIONALES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F0A9EA1-150B-4EB4-9EC7-FC871A7F0D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405159"/>
              </p:ext>
            </p:extLst>
          </p:nvPr>
        </p:nvGraphicFramePr>
        <p:xfrm>
          <a:off x="584094" y="2420888"/>
          <a:ext cx="8003232" cy="3739734"/>
        </p:xfrm>
        <a:graphic>
          <a:graphicData uri="http://schemas.openxmlformats.org/drawingml/2006/table">
            <a:tbl>
              <a:tblPr/>
              <a:tblGrid>
                <a:gridCol w="722907">
                  <a:extLst>
                    <a:ext uri="{9D8B030D-6E8A-4147-A177-3AD203B41FA5}">
                      <a16:colId xmlns:a16="http://schemas.microsoft.com/office/drawing/2014/main" val="437823177"/>
                    </a:ext>
                  </a:extLst>
                </a:gridCol>
                <a:gridCol w="267045">
                  <a:extLst>
                    <a:ext uri="{9D8B030D-6E8A-4147-A177-3AD203B41FA5}">
                      <a16:colId xmlns:a16="http://schemas.microsoft.com/office/drawing/2014/main" val="552061396"/>
                    </a:ext>
                  </a:extLst>
                </a:gridCol>
                <a:gridCol w="267045">
                  <a:extLst>
                    <a:ext uri="{9D8B030D-6E8A-4147-A177-3AD203B41FA5}">
                      <a16:colId xmlns:a16="http://schemas.microsoft.com/office/drawing/2014/main" val="1144344702"/>
                    </a:ext>
                  </a:extLst>
                </a:gridCol>
                <a:gridCol w="2549058">
                  <a:extLst>
                    <a:ext uri="{9D8B030D-6E8A-4147-A177-3AD203B41FA5}">
                      <a16:colId xmlns:a16="http://schemas.microsoft.com/office/drawing/2014/main" val="801632534"/>
                    </a:ext>
                  </a:extLst>
                </a:gridCol>
                <a:gridCol w="722907">
                  <a:extLst>
                    <a:ext uri="{9D8B030D-6E8A-4147-A177-3AD203B41FA5}">
                      <a16:colId xmlns:a16="http://schemas.microsoft.com/office/drawing/2014/main" val="706626250"/>
                    </a:ext>
                  </a:extLst>
                </a:gridCol>
                <a:gridCol w="722907">
                  <a:extLst>
                    <a:ext uri="{9D8B030D-6E8A-4147-A177-3AD203B41FA5}">
                      <a16:colId xmlns:a16="http://schemas.microsoft.com/office/drawing/2014/main" val="978156539"/>
                    </a:ext>
                  </a:extLst>
                </a:gridCol>
                <a:gridCol w="722907">
                  <a:extLst>
                    <a:ext uri="{9D8B030D-6E8A-4147-A177-3AD203B41FA5}">
                      <a16:colId xmlns:a16="http://schemas.microsoft.com/office/drawing/2014/main" val="1443031381"/>
                    </a:ext>
                  </a:extLst>
                </a:gridCol>
                <a:gridCol w="722907">
                  <a:extLst>
                    <a:ext uri="{9D8B030D-6E8A-4147-A177-3AD203B41FA5}">
                      <a16:colId xmlns:a16="http://schemas.microsoft.com/office/drawing/2014/main" val="556885197"/>
                    </a:ext>
                  </a:extLst>
                </a:gridCol>
                <a:gridCol w="658169">
                  <a:extLst>
                    <a:ext uri="{9D8B030D-6E8A-4147-A177-3AD203B41FA5}">
                      <a16:colId xmlns:a16="http://schemas.microsoft.com/office/drawing/2014/main" val="1918949810"/>
                    </a:ext>
                  </a:extLst>
                </a:gridCol>
                <a:gridCol w="647380">
                  <a:extLst>
                    <a:ext uri="{9D8B030D-6E8A-4147-A177-3AD203B41FA5}">
                      <a16:colId xmlns:a16="http://schemas.microsoft.com/office/drawing/2014/main" val="1632249552"/>
                    </a:ext>
                  </a:extLst>
                </a:gridCol>
              </a:tblGrid>
              <a:tr h="20352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50" marR="8450" marT="8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50" marR="8450" marT="8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3661227"/>
                  </a:ext>
                </a:extLst>
              </a:tr>
              <a:tr h="62328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235520"/>
                  </a:ext>
                </a:extLst>
              </a:tr>
              <a:tr h="2671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3.054.675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3.133.975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79.300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1.459.758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87524"/>
                  </a:ext>
                </a:extLst>
              </a:tr>
              <a:tr h="203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563.893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564.435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439.551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867150"/>
                  </a:ext>
                </a:extLst>
              </a:tr>
              <a:tr h="203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410.361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410.361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89.137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129791"/>
                  </a:ext>
                </a:extLst>
              </a:tr>
              <a:tr h="203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2.032.654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2.032.654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931.070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278054"/>
                  </a:ext>
                </a:extLst>
              </a:tr>
              <a:tr h="203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610311"/>
                  </a:ext>
                </a:extLst>
              </a:tr>
              <a:tr h="203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ERNC - ANID 03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3130720"/>
                  </a:ext>
                </a:extLst>
              </a:tr>
              <a:tr h="203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2.032.644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2.032.644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931.070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907023"/>
                  </a:ext>
                </a:extLst>
              </a:tr>
              <a:tr h="407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2.032.644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2.032.644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931.070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641072"/>
                  </a:ext>
                </a:extLst>
              </a:tr>
              <a:tr h="203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47.767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47.767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723364"/>
                  </a:ext>
                </a:extLst>
              </a:tr>
              <a:tr h="203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17.092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17.092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234498"/>
                  </a:ext>
                </a:extLst>
              </a:tr>
              <a:tr h="203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473176"/>
                  </a:ext>
                </a:extLst>
              </a:tr>
              <a:tr h="203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78.758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78.758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144000"/>
                  </a:ext>
                </a:extLst>
              </a:tr>
              <a:tr h="203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78.758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78.758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824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300911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9783" y="221832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9783" y="1440294"/>
            <a:ext cx="82125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ENERGIZACIÓN RURAL Y SOCIAL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745B5D5-5FDF-4090-9BB1-EA6DA6ACCA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553031"/>
              </p:ext>
            </p:extLst>
          </p:nvPr>
        </p:nvGraphicFramePr>
        <p:xfrm>
          <a:off x="519783" y="2607677"/>
          <a:ext cx="8212561" cy="3053573"/>
        </p:xfrm>
        <a:graphic>
          <a:graphicData uri="http://schemas.openxmlformats.org/drawingml/2006/table">
            <a:tbl>
              <a:tblPr/>
              <a:tblGrid>
                <a:gridCol w="760264">
                  <a:extLst>
                    <a:ext uri="{9D8B030D-6E8A-4147-A177-3AD203B41FA5}">
                      <a16:colId xmlns:a16="http://schemas.microsoft.com/office/drawing/2014/main" val="2045994675"/>
                    </a:ext>
                  </a:extLst>
                </a:gridCol>
                <a:gridCol w="280845">
                  <a:extLst>
                    <a:ext uri="{9D8B030D-6E8A-4147-A177-3AD203B41FA5}">
                      <a16:colId xmlns:a16="http://schemas.microsoft.com/office/drawing/2014/main" val="2770427740"/>
                    </a:ext>
                  </a:extLst>
                </a:gridCol>
                <a:gridCol w="280845">
                  <a:extLst>
                    <a:ext uri="{9D8B030D-6E8A-4147-A177-3AD203B41FA5}">
                      <a16:colId xmlns:a16="http://schemas.microsoft.com/office/drawing/2014/main" val="2427702625"/>
                    </a:ext>
                  </a:extLst>
                </a:gridCol>
                <a:gridCol w="2476535">
                  <a:extLst>
                    <a:ext uri="{9D8B030D-6E8A-4147-A177-3AD203B41FA5}">
                      <a16:colId xmlns:a16="http://schemas.microsoft.com/office/drawing/2014/main" val="3612771150"/>
                    </a:ext>
                  </a:extLst>
                </a:gridCol>
                <a:gridCol w="760264">
                  <a:extLst>
                    <a:ext uri="{9D8B030D-6E8A-4147-A177-3AD203B41FA5}">
                      <a16:colId xmlns:a16="http://schemas.microsoft.com/office/drawing/2014/main" val="1652288545"/>
                    </a:ext>
                  </a:extLst>
                </a:gridCol>
                <a:gridCol w="760264">
                  <a:extLst>
                    <a:ext uri="{9D8B030D-6E8A-4147-A177-3AD203B41FA5}">
                      <a16:colId xmlns:a16="http://schemas.microsoft.com/office/drawing/2014/main" val="2227075947"/>
                    </a:ext>
                  </a:extLst>
                </a:gridCol>
                <a:gridCol w="760264">
                  <a:extLst>
                    <a:ext uri="{9D8B030D-6E8A-4147-A177-3AD203B41FA5}">
                      <a16:colId xmlns:a16="http://schemas.microsoft.com/office/drawing/2014/main" val="181748478"/>
                    </a:ext>
                  </a:extLst>
                </a:gridCol>
                <a:gridCol w="760264">
                  <a:extLst>
                    <a:ext uri="{9D8B030D-6E8A-4147-A177-3AD203B41FA5}">
                      <a16:colId xmlns:a16="http://schemas.microsoft.com/office/drawing/2014/main" val="3808398618"/>
                    </a:ext>
                  </a:extLst>
                </a:gridCol>
                <a:gridCol w="692182">
                  <a:extLst>
                    <a:ext uri="{9D8B030D-6E8A-4147-A177-3AD203B41FA5}">
                      <a16:colId xmlns:a16="http://schemas.microsoft.com/office/drawing/2014/main" val="324499160"/>
                    </a:ext>
                  </a:extLst>
                </a:gridCol>
                <a:gridCol w="680834">
                  <a:extLst>
                    <a:ext uri="{9D8B030D-6E8A-4147-A177-3AD203B41FA5}">
                      <a16:colId xmlns:a16="http://schemas.microsoft.com/office/drawing/2014/main" val="1938653244"/>
                    </a:ext>
                  </a:extLst>
                </a:gridCol>
              </a:tblGrid>
              <a:tr h="18647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673" marR="8673" marT="8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2946381"/>
                  </a:ext>
                </a:extLst>
              </a:tr>
              <a:tr h="57108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373695"/>
                  </a:ext>
                </a:extLst>
              </a:tr>
              <a:tr h="2447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7.030.195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6.380.128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-650.067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5.789.296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421900"/>
                  </a:ext>
                </a:extLst>
              </a:tr>
              <a:tr h="186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221.319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221.548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156.681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5830007"/>
                  </a:ext>
                </a:extLst>
              </a:tr>
              <a:tr h="186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38.862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38.862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609364"/>
                  </a:ext>
                </a:extLst>
              </a:tr>
              <a:tr h="186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472.951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-817.424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147.356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118380"/>
                  </a:ext>
                </a:extLst>
              </a:tr>
              <a:tr h="186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472.951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-817.424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147.356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142826"/>
                  </a:ext>
                </a:extLst>
              </a:tr>
              <a:tr h="186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Programa Energización Rural y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472.951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-817.424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147.356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889466"/>
                  </a:ext>
                </a:extLst>
              </a:tr>
              <a:tr h="186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812257"/>
                  </a:ext>
                </a:extLst>
              </a:tr>
              <a:tr h="186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1212035"/>
                  </a:ext>
                </a:extLst>
              </a:tr>
              <a:tr h="372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05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390919"/>
                  </a:ext>
                </a:extLst>
              </a:tr>
              <a:tr h="186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167.128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167.128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944674"/>
                  </a:ext>
                </a:extLst>
              </a:tr>
              <a:tr h="186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167.128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167.128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827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4074</TotalTime>
  <Words>2276</Words>
  <Application>Microsoft Office PowerPoint</Application>
  <PresentationFormat>Presentación en pantalla (4:3)</PresentationFormat>
  <Paragraphs>1241</Paragraphs>
  <Slides>13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Arial Black</vt:lpstr>
      <vt:lpstr>Calibri</vt:lpstr>
      <vt:lpstr>1_Tema de Office</vt:lpstr>
      <vt:lpstr>Tema de Office</vt:lpstr>
      <vt:lpstr>EJECUCIÓN PRESUPUESTARIA DE GASTOS ACUMULADA AL MES DE SEPTIEMBRE DE 2021 PARTIDA 24: MINISTERIO DE ENERGÍA</vt:lpstr>
      <vt:lpstr>EJECUCIÓN ACUMULADA DE GASTOS A SEPTIEMBRE DE 2021  PARTIDA 24 MINISTERIO DE ENERGÍA</vt:lpstr>
      <vt:lpstr>EJECUCIÓN ACUMULADA DE GASTOS A SEPTIEMBRE DE 2021  PARTIDA 24 MINISTERIO DE ENERGÍA</vt:lpstr>
      <vt:lpstr>EJECUCIÓN ACUMULADA DE GASTOS A SEPTIEMBRE DE 2021  PARTIDA 24 MINISTERIO DE ENERGÍA</vt:lpstr>
      <vt:lpstr>EJECUCIÓN ACUMULADA DE GASTOS A SEPTIEMBRE DE 2021 PARTIDA 24 MINISTERIO DE ENERGÍA</vt:lpstr>
      <vt:lpstr>EJECUCIÓN ACUMULADA DE GASTOS A SEPTIEMBRE DE 2021  PARTIDA 24 MINISTERIO DE ENERGÍA RESUMEN POR CAPÍTULOS</vt:lpstr>
      <vt:lpstr>EJECUCIÓN ACUMULADA DE GASTOS A SEPTIEMBRE DE 2021  PARTIDA 24. CAPÍTULO 01. PROGRAMA 01:  SUBSECRETARÍA DE ENERGÍA</vt:lpstr>
      <vt:lpstr>EJECUCIÓN ACUMULADA DE GASTOS A SEPTIEMBRE DE 2021  PARTIDA 24. CAPÍTULO 01. PROGRAMA 03:  APOYO AL DESARROLLO DE ENERGÍAS RENOVABLES NO CONVENCIONALES</vt:lpstr>
      <vt:lpstr>EJECUCIÓN ACUMULADA DE GASTOS A SEPTIEMBRE DE 2021  PARTIDA 24. CAPÍTULO 01. PROGRAMA 04:  PROGRAMA ENERGIZACIÓN RURAL Y SOCIAL</vt:lpstr>
      <vt:lpstr>EJECUCIÓN ACUMULADA DE GASTOS A SEPTIEMBRE DE 2021  PARTIDA 24. CAPÍTULO 01. PROGRAMA 05:  PLAN DE ACCIÓN DE EFICIENCIA ENERGÉTICA</vt:lpstr>
      <vt:lpstr>EJECUCIÓN ACUMULADA DE GASTOS A SEPTIEMBRE DE 2021  PARTIDA 24. CAPÍTULO 02. PROGRAMA 01:  COMISIÓN NACIONAL DE ENERGÍA</vt:lpstr>
      <vt:lpstr>EJECUCIÓN ACUMULADA DE GASTOS A SEPTIEMBRE DE 2021  PARTIDA 24. CAPÍTULO 03. PROGRAMA 01:  COMISIÓN CHILENA DE ENERGÍA NUCLEAR</vt:lpstr>
      <vt:lpstr>EJECUCIÓN ACUMULADA DE GASTOS A SEPTIEMBRE DE 2021  PARTIDA 24. CAPÍTULO 04. PROGRAMA 01:  SUPERINTENDENCIA DE ELECTRICIDAD Y COMBUSTIBLES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331</cp:revision>
  <cp:lastPrinted>2019-06-03T14:10:49Z</cp:lastPrinted>
  <dcterms:created xsi:type="dcterms:W3CDTF">2016-06-23T13:38:47Z</dcterms:created>
  <dcterms:modified xsi:type="dcterms:W3CDTF">2021-11-03T14:43:46Z</dcterms:modified>
</cp:coreProperties>
</file>