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Subtítulo de gasto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EF6-4B6A-BD71-4DE39A095B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EF6-4B6A-BD71-4DE39A095B3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EF6-4B6A-BD71-4DE39A095B3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EF6-4B6A-BD71-4DE39A095B3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EF6-4B6A-BD71-4DE39A095B3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EF6-4B6A-BD71-4DE39A095B3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9EF6-4B6A-BD71-4DE39A095B30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'P. 23 Ministerio Público (1)'!$E$72:$E$78</c:f>
              <c:strCache>
                <c:ptCount val="7"/>
                <c:pt idx="0">
                  <c:v>GASTOS EN PERSONAL</c:v>
                </c:pt>
                <c:pt idx="1">
                  <c:v>BIENES Y SERVICIOS DE CONSUMO</c:v>
                </c:pt>
                <c:pt idx="2">
                  <c:v>PRESTACIONES DE SEGURIDAD SOCIAL</c:v>
                </c:pt>
                <c:pt idx="3">
                  <c:v>TRANSFERENCIAS CORRIENTES</c:v>
                </c:pt>
                <c:pt idx="4">
                  <c:v>ADQUISICIÓN DE ACTIVOS NO FINANCIEROS</c:v>
                </c:pt>
                <c:pt idx="5">
                  <c:v>INICIATIVAS DE INVERSIÓN</c:v>
                </c:pt>
                <c:pt idx="6">
                  <c:v>SERVICIO DE LA DEUDA</c:v>
                </c:pt>
              </c:strCache>
            </c:strRef>
          </c:cat>
          <c:val>
            <c:numRef>
              <c:f>'P. 23 Ministerio Público (1)'!$F$72:$F$78</c:f>
              <c:numCache>
                <c:formatCode>0.0%</c:formatCode>
                <c:ptCount val="7"/>
                <c:pt idx="0">
                  <c:v>0.76224233002656816</c:v>
                </c:pt>
                <c:pt idx="1">
                  <c:v>0.17635655154519653</c:v>
                </c:pt>
                <c:pt idx="2">
                  <c:v>1.7331722445504893E-3</c:v>
                </c:pt>
                <c:pt idx="3">
                  <c:v>4.4916160966404339E-3</c:v>
                </c:pt>
                <c:pt idx="4">
                  <c:v>9.6803420093019756E-3</c:v>
                </c:pt>
                <c:pt idx="5">
                  <c:v>4.5495938555847042E-2</c:v>
                </c:pt>
                <c:pt idx="6">
                  <c:v>4.952189531861699E-8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EF6-4B6A-BD71-4DE39A095B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250134786244275"/>
          <c:y val="0.15755627009646303"/>
          <c:w val="0.31666731092796008"/>
          <c:h val="0.78456591639871387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Mensual 2019 - 2020 - 2021</a:t>
            </a:r>
            <a:endParaRPr lang="es-CL" sz="11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'P. 23 Ministerio Público (1)'!$E$47</c:f>
              <c:strCache>
                <c:ptCount val="1"/>
                <c:pt idx="0">
                  <c:v>GASTOS 2021</c:v>
                </c:pt>
              </c:strCache>
            </c:strRef>
          </c:tx>
          <c:spPr>
            <a:solidFill>
              <a:schemeClr val="accent2"/>
            </a:solidFill>
            <a:ln w="25400">
              <a:solidFill>
                <a:schemeClr val="accent2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'P. 23 Ministerio Público (1)'!$F$46:$Q$46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(1)'!$F$47:$N$47</c:f>
              <c:numCache>
                <c:formatCode>0.0%</c:formatCode>
                <c:ptCount val="9"/>
                <c:pt idx="0">
                  <c:v>7.6202133648617193E-2</c:v>
                </c:pt>
                <c:pt idx="1">
                  <c:v>7.5929118118662028E-2</c:v>
                </c:pt>
                <c:pt idx="2">
                  <c:v>0.16590627193018423</c:v>
                </c:pt>
                <c:pt idx="3">
                  <c:v>7.6336737938510549E-2</c:v>
                </c:pt>
                <c:pt idx="4">
                  <c:v>7.9227536062349349E-2</c:v>
                </c:pt>
                <c:pt idx="5">
                  <c:v>7.4991467488939589E-2</c:v>
                </c:pt>
                <c:pt idx="6">
                  <c:v>8.0011201133620036E-2</c:v>
                </c:pt>
                <c:pt idx="7">
                  <c:v>7.8820396159589579E-2</c:v>
                </c:pt>
                <c:pt idx="8">
                  <c:v>7.950784403824096E-2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92-4EB2-9BE1-ACE0EE48E85E}"/>
            </c:ext>
          </c:extLst>
        </c:ser>
        <c:ser>
          <c:idx val="1"/>
          <c:order val="1"/>
          <c:tx>
            <c:strRef>
              <c:f>'P. 23 Ministerio Público (1)'!$E$48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'P. 23 Ministerio Público (1)'!$F$46:$Q$46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(1)'!$F$48:$Q$48</c:f>
              <c:numCache>
                <c:formatCode>0.0%</c:formatCode>
                <c:ptCount val="12"/>
                <c:pt idx="0">
                  <c:v>7.2255848911150972E-2</c:v>
                </c:pt>
                <c:pt idx="1">
                  <c:v>7.2566564009922507E-2</c:v>
                </c:pt>
                <c:pt idx="2">
                  <c:v>0.16061060575448868</c:v>
                </c:pt>
                <c:pt idx="3">
                  <c:v>7.5213408859259354E-2</c:v>
                </c:pt>
                <c:pt idx="4">
                  <c:v>7.7792151053091382E-2</c:v>
                </c:pt>
                <c:pt idx="5">
                  <c:v>7.9053870723753847E-2</c:v>
                </c:pt>
                <c:pt idx="6">
                  <c:v>7.9015902773532321E-2</c:v>
                </c:pt>
                <c:pt idx="7">
                  <c:v>7.6498087097141662E-2</c:v>
                </c:pt>
                <c:pt idx="8">
                  <c:v>7.3037348468107915E-2</c:v>
                </c:pt>
                <c:pt idx="9">
                  <c:v>7.2714746798532126E-2</c:v>
                </c:pt>
                <c:pt idx="10">
                  <c:v>7.9875838243070776E-2</c:v>
                </c:pt>
                <c:pt idx="11">
                  <c:v>0.10657764758081355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92-4EB2-9BE1-ACE0EE48E85E}"/>
            </c:ext>
          </c:extLst>
        </c:ser>
        <c:ser>
          <c:idx val="2"/>
          <c:order val="2"/>
          <c:tx>
            <c:strRef>
              <c:f>'P. 23 Ministerio Público (1)'!$E$49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(1)'!$F$46:$Q$46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(1)'!$F$49:$Q$49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6.9336186834987906E-2</c:v>
                </c:pt>
                <c:pt idx="2">
                  <c:v>0.15501514515140552</c:v>
                </c:pt>
                <c:pt idx="3">
                  <c:v>7.5985531244926796E-2</c:v>
                </c:pt>
                <c:pt idx="4">
                  <c:v>7.6962652919910252E-2</c:v>
                </c:pt>
                <c:pt idx="5">
                  <c:v>7.264047567998333E-2</c:v>
                </c:pt>
                <c:pt idx="6">
                  <c:v>6.8080479725167023E-2</c:v>
                </c:pt>
                <c:pt idx="7">
                  <c:v>7.0026221128933017E-2</c:v>
                </c:pt>
                <c:pt idx="8">
                  <c:v>6.9190923604107196E-2</c:v>
                </c:pt>
                <c:pt idx="9">
                  <c:v>7.1453688396099113E-2</c:v>
                </c:pt>
                <c:pt idx="10">
                  <c:v>7.5082507472785998E-2</c:v>
                </c:pt>
                <c:pt idx="11">
                  <c:v>0.11979403116073534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92-4EB2-9BE1-ACE0EE48E8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0739000"/>
        <c:axId val="330742136"/>
      </c:barChart>
      <c:catAx>
        <c:axId val="330739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2136"/>
        <c:crosses val="autoZero"/>
        <c:auto val="1"/>
        <c:lblAlgn val="ctr"/>
        <c:lblOffset val="100"/>
        <c:noMultiLvlLbl val="0"/>
      </c:catAx>
      <c:valAx>
        <c:axId val="330742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3900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Acumulada 2019 - 2020 - 2021</a:t>
            </a:r>
            <a:endParaRPr lang="es-CL" sz="11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435892388451443"/>
          <c:y val="0.13263888888888889"/>
          <c:w val="0.85341885389326333"/>
          <c:h val="0.6262806211723535"/>
        </c:manualLayout>
      </c:layout>
      <c:lineChart>
        <c:grouping val="standard"/>
        <c:varyColors val="0"/>
        <c:ser>
          <c:idx val="0"/>
          <c:order val="0"/>
          <c:tx>
            <c:strRef>
              <c:f>'P. 23 Ministerio Público (1)'!$E$40</c:f>
              <c:strCache>
                <c:ptCount val="1"/>
                <c:pt idx="0">
                  <c:v>GASTOS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0.05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DF6-4CD7-B851-4DCBA1E4863A}"/>
                </c:ext>
              </c:extLst>
            </c:dLbl>
            <c:dLbl>
              <c:idx val="1"/>
              <c:layout>
                <c:manualLayout>
                  <c:x val="-5.2777777777777778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DF6-4CD7-B851-4DCBA1E4863A}"/>
                </c:ext>
              </c:extLst>
            </c:dLbl>
            <c:dLbl>
              <c:idx val="2"/>
              <c:layout>
                <c:manualLayout>
                  <c:x val="-6.1111111111111109E-2"/>
                  <c:y val="-1.8518518518518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DF6-4CD7-B851-4DCBA1E4863A}"/>
                </c:ext>
              </c:extLst>
            </c:dLbl>
            <c:dLbl>
              <c:idx val="3"/>
              <c:layout>
                <c:manualLayout>
                  <c:x val="-5.2777777777777826E-2"/>
                  <c:y val="-2.7777777777777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DF6-4CD7-B851-4DCBA1E4863A}"/>
                </c:ext>
              </c:extLst>
            </c:dLbl>
            <c:dLbl>
              <c:idx val="4"/>
              <c:layout>
                <c:manualLayout>
                  <c:x val="-5.833333333333333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DF6-4CD7-B851-4DCBA1E4863A}"/>
                </c:ext>
              </c:extLst>
            </c:dLbl>
            <c:dLbl>
              <c:idx val="5"/>
              <c:layout>
                <c:manualLayout>
                  <c:x val="-5.2777777777777778E-2"/>
                  <c:y val="-1.8518518518518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DF6-4CD7-B851-4DCBA1E4863A}"/>
                </c:ext>
              </c:extLst>
            </c:dLbl>
            <c:dLbl>
              <c:idx val="6"/>
              <c:layout>
                <c:manualLayout>
                  <c:x val="-3.888888888888899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DF6-4CD7-B851-4DCBA1E4863A}"/>
                </c:ext>
              </c:extLst>
            </c:dLbl>
            <c:dLbl>
              <c:idx val="7"/>
              <c:layout>
                <c:manualLayout>
                  <c:x val="-4.1666557305336936E-2"/>
                  <c:y val="-1.38888888888889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700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999999999999988E-2"/>
                      <c:h val="5.80788859725867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8DF6-4CD7-B851-4DCBA1E4863A}"/>
                </c:ext>
              </c:extLst>
            </c:dLbl>
            <c:dLbl>
              <c:idx val="8"/>
              <c:layout>
                <c:manualLayout>
                  <c:x val="-3.888888888888889E-2"/>
                  <c:y val="-2.3148148148148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DF6-4CD7-B851-4DCBA1E4863A}"/>
                </c:ext>
              </c:extLst>
            </c:dLbl>
            <c:dLbl>
              <c:idx val="9"/>
              <c:layout>
                <c:manualLayout>
                  <c:x val="-4.7222222222222325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DF6-4CD7-B851-4DCBA1E486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(1)'!$F$39:$Q$39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(1)'!$F$40:$N$40</c:f>
              <c:numCache>
                <c:formatCode>0.0%</c:formatCode>
                <c:ptCount val="9"/>
                <c:pt idx="0">
                  <c:v>7.6202133648617193E-2</c:v>
                </c:pt>
                <c:pt idx="1">
                  <c:v>0.15213125176727924</c:v>
                </c:pt>
                <c:pt idx="2">
                  <c:v>0.31803752369746346</c:v>
                </c:pt>
                <c:pt idx="3">
                  <c:v>0.394374261635974</c:v>
                </c:pt>
                <c:pt idx="4">
                  <c:v>0.47486616853601954</c:v>
                </c:pt>
                <c:pt idx="5">
                  <c:v>0.54969324847549517</c:v>
                </c:pt>
                <c:pt idx="6">
                  <c:v>0.62937684708896235</c:v>
                </c:pt>
                <c:pt idx="7">
                  <c:v>0.70819724324855193</c:v>
                </c:pt>
                <c:pt idx="8">
                  <c:v>0.78770508728679289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8DF6-4CD7-B851-4DCBA1E4863A}"/>
            </c:ext>
          </c:extLst>
        </c:ser>
        <c:ser>
          <c:idx val="1"/>
          <c:order val="1"/>
          <c:tx>
            <c:strRef>
              <c:f>'P. 23 Ministerio Público (1)'!$E$41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'P. 23 Ministerio Público (1)'!$F$39:$Q$39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(1)'!$F$41:$Q$41</c:f>
              <c:numCache>
                <c:formatCode>0.0%</c:formatCode>
                <c:ptCount val="12"/>
                <c:pt idx="0">
                  <c:v>7.2255848911150972E-2</c:v>
                </c:pt>
                <c:pt idx="1">
                  <c:v>0.14482241292107348</c:v>
                </c:pt>
                <c:pt idx="2">
                  <c:v>0.30479539244127429</c:v>
                </c:pt>
                <c:pt idx="3">
                  <c:v>0.38000880130053366</c:v>
                </c:pt>
                <c:pt idx="4">
                  <c:v>0.46360997466219267</c:v>
                </c:pt>
                <c:pt idx="5">
                  <c:v>0.54266384538594659</c:v>
                </c:pt>
                <c:pt idx="6">
                  <c:v>0.62129973092499058</c:v>
                </c:pt>
                <c:pt idx="7">
                  <c:v>0.69779781802213225</c:v>
                </c:pt>
                <c:pt idx="8">
                  <c:v>0.7242039290468264</c:v>
                </c:pt>
                <c:pt idx="9">
                  <c:v>0.79691867584535858</c:v>
                </c:pt>
                <c:pt idx="10">
                  <c:v>0.87679451408842934</c:v>
                </c:pt>
                <c:pt idx="11">
                  <c:v>0.98542327409681396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8DF6-4CD7-B851-4DCBA1E4863A}"/>
            </c:ext>
          </c:extLst>
        </c:ser>
        <c:ser>
          <c:idx val="2"/>
          <c:order val="2"/>
          <c:tx>
            <c:strRef>
              <c:f>'P. 23 Ministerio Público (1)'!$E$42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'P. 23 Ministerio Público (1)'!$F$39:$Q$39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(1)'!$F$42:$Q$42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0.13792230287650653</c:v>
                </c:pt>
                <c:pt idx="2">
                  <c:v>0.29293744802791205</c:v>
                </c:pt>
                <c:pt idx="3">
                  <c:v>0.36806062719112553</c:v>
                </c:pt>
                <c:pt idx="4">
                  <c:v>0.44502328011103576</c:v>
                </c:pt>
                <c:pt idx="5">
                  <c:v>0.48965247630120406</c:v>
                </c:pt>
                <c:pt idx="6">
                  <c:v>0.55482411955238387</c:v>
                </c:pt>
                <c:pt idx="7">
                  <c:v>0.62485034068131695</c:v>
                </c:pt>
                <c:pt idx="8">
                  <c:v>0.69404126428542412</c:v>
                </c:pt>
                <c:pt idx="9">
                  <c:v>0.76549495268152323</c:v>
                </c:pt>
                <c:pt idx="10">
                  <c:v>0.84057746015430923</c:v>
                </c:pt>
                <c:pt idx="11">
                  <c:v>0.98605891209113217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8DF6-4CD7-B851-4DCBA1E486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0744488"/>
        <c:axId val="330741352"/>
      </c:lineChart>
      <c:catAx>
        <c:axId val="330744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1352"/>
        <c:crosses val="autoZero"/>
        <c:auto val="1"/>
        <c:lblAlgn val="ctr"/>
        <c:lblOffset val="100"/>
        <c:noMultiLvlLbl val="0"/>
      </c:catAx>
      <c:valAx>
        <c:axId val="3307413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4488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CL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79459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040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932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938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2743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3982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03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2710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56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231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06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9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01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451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uadro de texto 2">
            <a:extLst>
              <a:ext uri="{FF2B5EF4-FFF2-40B4-BE49-F238E27FC236}">
                <a16:creationId xmlns:a16="http://schemas.microsoft.com/office/drawing/2014/main" id="{C4D4A02F-D281-4983-AABC-D2B3DB8CD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12">
            <a:extLst>
              <a:ext uri="{FF2B5EF4-FFF2-40B4-BE49-F238E27FC236}">
                <a16:creationId xmlns:a16="http://schemas.microsoft.com/office/drawing/2014/main" id="{13857662-5DF6-4B90-BC4B-9FA02C2D0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649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60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63284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SEPTIEMBRE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373216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octubre 2021</a:t>
            </a:r>
          </a:p>
        </p:txBody>
      </p:sp>
    </p:spTree>
    <p:extLst>
      <p:ext uri="{BB962C8B-B14F-4D97-AF65-F5344CB8AC3E}">
        <p14:creationId xmlns:p14="http://schemas.microsoft.com/office/powerpoint/2010/main" val="386141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160795"/>
            <a:ext cx="775977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BC0B9B71-13B3-40E1-809D-20274474B5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243391"/>
              </p:ext>
            </p:extLst>
          </p:nvPr>
        </p:nvGraphicFramePr>
        <p:xfrm>
          <a:off x="611560" y="1988840"/>
          <a:ext cx="7759774" cy="4102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602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196752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61E5A836-FC06-4EAB-8828-3FA486D810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5184996"/>
              </p:ext>
            </p:extLst>
          </p:nvPr>
        </p:nvGraphicFramePr>
        <p:xfrm>
          <a:off x="539552" y="2055873"/>
          <a:ext cx="7992888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902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19675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967F739-F06B-49FE-AEEA-6ADC839FCE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668895"/>
              </p:ext>
            </p:extLst>
          </p:nvPr>
        </p:nvGraphicFramePr>
        <p:xfrm>
          <a:off x="467544" y="2276872"/>
          <a:ext cx="7776864" cy="3856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764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05067" y="1149287"/>
            <a:ext cx="802694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16506" y="1761060"/>
            <a:ext cx="8004067" cy="2735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3996035-8742-4C7C-9845-B3C6E0DD24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089993"/>
              </p:ext>
            </p:extLst>
          </p:nvPr>
        </p:nvGraphicFramePr>
        <p:xfrm>
          <a:off x="505067" y="2055337"/>
          <a:ext cx="8015508" cy="4211940"/>
        </p:xfrm>
        <a:graphic>
          <a:graphicData uri="http://schemas.openxmlformats.org/drawingml/2006/table">
            <a:tbl>
              <a:tblPr/>
              <a:tblGrid>
                <a:gridCol w="250509">
                  <a:extLst>
                    <a:ext uri="{9D8B030D-6E8A-4147-A177-3AD203B41FA5}">
                      <a16:colId xmlns:a16="http://schemas.microsoft.com/office/drawing/2014/main" val="477268148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1093564456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934638856"/>
                    </a:ext>
                  </a:extLst>
                </a:gridCol>
                <a:gridCol w="2958406">
                  <a:extLst>
                    <a:ext uri="{9D8B030D-6E8A-4147-A177-3AD203B41FA5}">
                      <a16:colId xmlns:a16="http://schemas.microsoft.com/office/drawing/2014/main" val="3892339339"/>
                    </a:ext>
                  </a:extLst>
                </a:gridCol>
                <a:gridCol w="752630">
                  <a:extLst>
                    <a:ext uri="{9D8B030D-6E8A-4147-A177-3AD203B41FA5}">
                      <a16:colId xmlns:a16="http://schemas.microsoft.com/office/drawing/2014/main" val="1811405003"/>
                    </a:ext>
                  </a:extLst>
                </a:gridCol>
                <a:gridCol w="689912">
                  <a:extLst>
                    <a:ext uri="{9D8B030D-6E8A-4147-A177-3AD203B41FA5}">
                      <a16:colId xmlns:a16="http://schemas.microsoft.com/office/drawing/2014/main" val="2930816934"/>
                    </a:ext>
                  </a:extLst>
                </a:gridCol>
                <a:gridCol w="689912">
                  <a:extLst>
                    <a:ext uri="{9D8B030D-6E8A-4147-A177-3AD203B41FA5}">
                      <a16:colId xmlns:a16="http://schemas.microsoft.com/office/drawing/2014/main" val="1973158064"/>
                    </a:ext>
                  </a:extLst>
                </a:gridCol>
                <a:gridCol w="664823">
                  <a:extLst>
                    <a:ext uri="{9D8B030D-6E8A-4147-A177-3AD203B41FA5}">
                      <a16:colId xmlns:a16="http://schemas.microsoft.com/office/drawing/2014/main" val="1245803192"/>
                    </a:ext>
                  </a:extLst>
                </a:gridCol>
                <a:gridCol w="752630">
                  <a:extLst>
                    <a:ext uri="{9D8B030D-6E8A-4147-A177-3AD203B41FA5}">
                      <a16:colId xmlns:a16="http://schemas.microsoft.com/office/drawing/2014/main" val="3113424751"/>
                    </a:ext>
                  </a:extLst>
                </a:gridCol>
                <a:gridCol w="752630">
                  <a:extLst>
                    <a:ext uri="{9D8B030D-6E8A-4147-A177-3AD203B41FA5}">
                      <a16:colId xmlns:a16="http://schemas.microsoft.com/office/drawing/2014/main" val="1045366779"/>
                    </a:ext>
                  </a:extLst>
                </a:gridCol>
              </a:tblGrid>
              <a:tr h="22476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61" marR="9161" marT="9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61" marR="9161" marT="9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381064"/>
                  </a:ext>
                </a:extLst>
              </a:tr>
              <a:tr h="44054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538582"/>
                  </a:ext>
                </a:extLst>
              </a:tr>
              <a:tr h="152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201.930.882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202.329.521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398.639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159.375.993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563974"/>
                  </a:ext>
                </a:extLst>
              </a:tr>
              <a:tr h="143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153.920.266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153.424.495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-495.771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130.195.191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279476"/>
                  </a:ext>
                </a:extLst>
              </a:tr>
              <a:tr h="143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35.611.834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35.631.849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22.210.610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515866"/>
                  </a:ext>
                </a:extLst>
              </a:tr>
              <a:tr h="143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524.016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726498"/>
                  </a:ext>
                </a:extLst>
              </a:tr>
              <a:tr h="143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261.683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-88.298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437.674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125,1%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167,3%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239650"/>
                  </a:ext>
                </a:extLst>
              </a:tr>
              <a:tr h="143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88.298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88.298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86.342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157360"/>
                  </a:ext>
                </a:extLst>
              </a:tr>
              <a:tr h="143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906.996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906.996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428.270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585959"/>
                  </a:ext>
                </a:extLst>
              </a:tr>
              <a:tr h="143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71687"/>
                  </a:ext>
                </a:extLst>
              </a:tr>
              <a:tr h="143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88046"/>
                  </a:ext>
                </a:extLst>
              </a:tr>
              <a:tr h="143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427.440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313566"/>
                  </a:ext>
                </a:extLst>
              </a:tr>
              <a:tr h="1747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427.440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725619"/>
                  </a:ext>
                </a:extLst>
              </a:tr>
              <a:tr h="143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375919"/>
                  </a:ext>
                </a:extLst>
              </a:tr>
              <a:tr h="143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80015"/>
                  </a:ext>
                </a:extLst>
              </a:tr>
              <a:tr h="139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1.954.760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2.024.762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70.002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711.197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510167"/>
                  </a:ext>
                </a:extLst>
              </a:tr>
              <a:tr h="143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23.155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23.155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22.551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168341"/>
                  </a:ext>
                </a:extLst>
              </a:tr>
              <a:tr h="143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9.968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9.968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669310"/>
                  </a:ext>
                </a:extLst>
              </a:tr>
              <a:tr h="143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81.840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112.661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30.821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52.585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779000"/>
                  </a:ext>
                </a:extLst>
              </a:tr>
              <a:tr h="143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907.283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914.323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537.403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1496749"/>
                  </a:ext>
                </a:extLst>
              </a:tr>
              <a:tr h="143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942.482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943.242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96.197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558325"/>
                  </a:ext>
                </a:extLst>
              </a:tr>
              <a:tr h="143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21.413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21.413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86526"/>
                  </a:ext>
                </a:extLst>
              </a:tr>
              <a:tr h="143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9.134.801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-52.234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4.450.444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7081"/>
                  </a:ext>
                </a:extLst>
              </a:tr>
              <a:tr h="143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9.134.801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-52.234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4.450.444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619808"/>
                  </a:ext>
                </a:extLst>
              </a:tr>
              <a:tr h="143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856.127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856.117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856.097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8560970,0%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393477"/>
                  </a:ext>
                </a:extLst>
              </a:tr>
              <a:tr h="143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856.127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856.117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856.097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8560970,0%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032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98190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</TotalTime>
  <Words>476</Words>
  <Application>Microsoft Office PowerPoint</Application>
  <PresentationFormat>Presentación en pantalla (4:3)</PresentationFormat>
  <Paragraphs>272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Arial Black</vt:lpstr>
      <vt:lpstr>Calibri</vt:lpstr>
      <vt:lpstr>1_Tema de Office</vt:lpstr>
      <vt:lpstr>EJECUCIÓN PRESUPUESTARIA DE GASTOS ACUMULADA AL MES DE SEPTIEMBRE DE 2021 PARTIDA 23: MINISTERIO PÚBLICO</vt:lpstr>
      <vt:lpstr>EJECUCIÓN PRESUPUESTARIA DE GASTOS ACUMULADA AL MES DE SEPTIEMBRE DE 2021  MINISTERIO PÚBLICO</vt:lpstr>
      <vt:lpstr>Presentación de PowerPoint</vt:lpstr>
      <vt:lpstr>Presentación de PowerPoint</vt:lpstr>
      <vt:lpstr>EJECUCIÓN PRESUPUESTARIA DE GASTOS ACUMULADA AL MES DE SEPTIEMBRE DE 2021  MINISTERIO PÚBLICO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38</cp:revision>
  <dcterms:created xsi:type="dcterms:W3CDTF">2020-01-06T13:12:56Z</dcterms:created>
  <dcterms:modified xsi:type="dcterms:W3CDTF">2021-11-06T01:20:17Z</dcterms:modified>
</cp:coreProperties>
</file>