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de Presupuesto Inicial por Subtítulo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8A6-4AA0-8962-7D368A8333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8A6-4AA0-8962-7D368A8333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8A6-4AA0-8962-7D368A8333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8A6-4AA0-8962-7D368A8333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8A6-4AA0-8962-7D368A83339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8A6-4AA0-8962-7D368A83339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8A6-4AA0-8962-7D368A833393}"/>
              </c:ext>
            </c:extLst>
          </c:dPt>
          <c:dLbls>
            <c:dLbl>
              <c:idx val="0"/>
              <c:layout>
                <c:manualLayout>
                  <c:x val="-6.636777341995749E-2"/>
                  <c:y val="-0.155463498759072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8A6-4AA0-8962-7D368A83339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22'!$C$63:$C$66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22'!$D$63:$D$66</c:f>
              <c:numCache>
                <c:formatCode>_-* #,##0_-;\-* #,##0_-;_-* "-"??_-;_-@_-</c:formatCode>
                <c:ptCount val="4"/>
                <c:pt idx="0">
                  <c:v>15649360</c:v>
                </c:pt>
                <c:pt idx="1">
                  <c:v>3228414</c:v>
                </c:pt>
                <c:pt idx="2">
                  <c:v>171900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8A6-4AA0-8962-7D368A8333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8391326815142274E-2"/>
          <c:y val="0.12704157542437372"/>
          <c:w val="0.87301867968258351"/>
          <c:h val="0.62601748745903807"/>
        </c:manualLayout>
      </c:layout>
      <c:lineChart>
        <c:grouping val="standard"/>
        <c:varyColors val="0"/>
        <c:ser>
          <c:idx val="0"/>
          <c:order val="0"/>
          <c:tx>
            <c:strRef>
              <c:f>'[22.xlsx]Partida 22'!$C$30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22'!$D$30:$O$30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4BA-4EFC-A0C4-7067C7D40CFC}"/>
            </c:ext>
          </c:extLst>
        </c:ser>
        <c:ser>
          <c:idx val="1"/>
          <c:order val="1"/>
          <c:tx>
            <c:strRef>
              <c:f>'[22.xlsx]Partida 22'!$C$31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22'!$D$31:$O$31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0.12708940516152498</c:v>
                </c:pt>
                <c:pt idx="2">
                  <c:v>0.2068343897424193</c:v>
                </c:pt>
                <c:pt idx="3">
                  <c:v>0.27796543315930206</c:v>
                </c:pt>
                <c:pt idx="4">
                  <c:v>0.36590023767308416</c:v>
                </c:pt>
                <c:pt idx="5">
                  <c:v>0.45483567417761234</c:v>
                </c:pt>
                <c:pt idx="6">
                  <c:v>0.51898831414800917</c:v>
                </c:pt>
                <c:pt idx="7">
                  <c:v>0.5857922832201945</c:v>
                </c:pt>
                <c:pt idx="8">
                  <c:v>0.66416725490043982</c:v>
                </c:pt>
                <c:pt idx="9">
                  <c:v>0.74387574951325275</c:v>
                </c:pt>
                <c:pt idx="10">
                  <c:v>0.81732502307686339</c:v>
                </c:pt>
                <c:pt idx="11">
                  <c:v>0.96551232917278684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4BA-4EFC-A0C4-7067C7D40CFC}"/>
            </c:ext>
          </c:extLst>
        </c:ser>
        <c:ser>
          <c:idx val="2"/>
          <c:order val="2"/>
          <c:tx>
            <c:strRef>
              <c:f>'[22.xlsx]Partida 22'!$C$32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253308979652411E-2"/>
                  <c:y val="-2.9495410706797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770855397461284E-2"/>
                  <c:y val="-2.5887651617512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5065207492338318E-2"/>
                  <c:y val="-1.77760176427652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7752503159327357E-2"/>
                  <c:y val="-4.5611517495224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4801000752098973E-2"/>
                  <c:y val="-4.8890649023901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9.3567251461988299E-2"/>
                  <c:y val="-6.31163708086785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6DF-4F39-99BD-FBEDA570F80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8.8369070825211268E-2"/>
                  <c:y val="-7.8895463510848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933-4B13-A4DB-3FF376FD535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8.057179987004548E-2"/>
                  <c:y val="-8.2840236686390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66E-4D91-AABA-94B872BCBC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757634827810266E-2"/>
                  <c:y val="-8.6785009861933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66E-4D91-AABA-94B872BCBC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8.057179987004548E-2"/>
                  <c:y val="-7.889546351084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66E-4D91-AABA-94B872BCBC82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5.1981806367771277E-2"/>
                  <c:y val="-1.1834319526627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A89-43CF-BB25-07B7D3F4B9B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22'!$D$32:$L$32</c:f>
              <c:numCache>
                <c:formatCode>0.0%</c:formatCode>
                <c:ptCount val="9"/>
                <c:pt idx="0">
                  <c:v>6.1999081205697477E-2</c:v>
                </c:pt>
                <c:pt idx="1">
                  <c:v>0.14344221939829116</c:v>
                </c:pt>
                <c:pt idx="2">
                  <c:v>0.19725156944478328</c:v>
                </c:pt>
                <c:pt idx="3">
                  <c:v>0.2398769986059624</c:v>
                </c:pt>
                <c:pt idx="4">
                  <c:v>0.28359388221856474</c:v>
                </c:pt>
                <c:pt idx="5">
                  <c:v>0.33583250007134663</c:v>
                </c:pt>
                <c:pt idx="6">
                  <c:v>0.38987561095824375</c:v>
                </c:pt>
                <c:pt idx="7">
                  <c:v>0.46750019263771914</c:v>
                </c:pt>
                <c:pt idx="8">
                  <c:v>0.55012148407497041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F4BA-4EFC-A0C4-7067C7D40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0956296"/>
        <c:axId val="470946888"/>
      </c:lineChart>
      <c:catAx>
        <c:axId val="470956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0946888"/>
        <c:crosses val="autoZero"/>
        <c:auto val="1"/>
        <c:lblAlgn val="ctr"/>
        <c:lblOffset val="100"/>
        <c:tickLblSkip val="1"/>
        <c:noMultiLvlLbl val="0"/>
      </c:catAx>
      <c:valAx>
        <c:axId val="47094688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095629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'[22.xlsx]Partida 22'!$C$34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22'!$D$34:$O$34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96-4250-BD41-E542AEF4BF33}"/>
            </c:ext>
          </c:extLst>
        </c:ser>
        <c:ser>
          <c:idx val="1"/>
          <c:order val="1"/>
          <c:tx>
            <c:strRef>
              <c:f>'[22.xlsx]Partida 22'!$C$35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22'!$D$35:$O$35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7.6302225169117582E-2</c:v>
                </c:pt>
                <c:pt idx="2">
                  <c:v>7.9870314693903724E-2</c:v>
                </c:pt>
                <c:pt idx="3">
                  <c:v>6.5930604734010037E-2</c:v>
                </c:pt>
                <c:pt idx="4">
                  <c:v>7.7902313588928365E-2</c:v>
                </c:pt>
                <c:pt idx="5">
                  <c:v>8.8935436504528148E-2</c:v>
                </c:pt>
                <c:pt idx="6">
                  <c:v>6.4070539505987942E-2</c:v>
                </c:pt>
                <c:pt idx="7">
                  <c:v>6.6803969072185318E-2</c:v>
                </c:pt>
                <c:pt idx="8">
                  <c:v>8.9206155898756564E-2</c:v>
                </c:pt>
                <c:pt idx="9">
                  <c:v>7.9708494612812889E-2</c:v>
                </c:pt>
                <c:pt idx="10">
                  <c:v>7.3449273563610695E-2</c:v>
                </c:pt>
                <c:pt idx="11">
                  <c:v>0.16625981058929226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E96-4250-BD41-E542AEF4BF33}"/>
            </c:ext>
          </c:extLst>
        </c:ser>
        <c:ser>
          <c:idx val="2"/>
          <c:order val="2"/>
          <c:tx>
            <c:strRef>
              <c:f>'[22.xlsx]Partida 22'!$C$36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22'!$D$36:$L$36</c:f>
              <c:numCache>
                <c:formatCode>0.0%</c:formatCode>
                <c:ptCount val="9"/>
                <c:pt idx="0">
                  <c:v>6.1999081205697477E-2</c:v>
                </c:pt>
                <c:pt idx="1">
                  <c:v>8.1661448837097778E-2</c:v>
                </c:pt>
                <c:pt idx="2">
                  <c:v>5.9179964113436366E-2</c:v>
                </c:pt>
                <c:pt idx="3">
                  <c:v>5.1368375621824516E-2</c:v>
                </c:pt>
                <c:pt idx="4">
                  <c:v>4.2535059938520789E-2</c:v>
                </c:pt>
                <c:pt idx="5">
                  <c:v>6.1078229510951598E-2</c:v>
                </c:pt>
                <c:pt idx="6">
                  <c:v>6.0103168824329395E-2</c:v>
                </c:pt>
                <c:pt idx="7">
                  <c:v>7.7624581679475377E-2</c:v>
                </c:pt>
                <c:pt idx="8">
                  <c:v>9.69265191669368E-2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E96-4250-BD41-E542AEF4BF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68238600"/>
        <c:axId val="468252320"/>
      </c:barChart>
      <c:catAx>
        <c:axId val="468238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8252320"/>
        <c:crosses val="autoZero"/>
        <c:auto val="0"/>
        <c:lblAlgn val="ctr"/>
        <c:lblOffset val="100"/>
        <c:noMultiLvlLbl val="0"/>
      </c:catAx>
      <c:valAx>
        <c:axId val="46825232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682386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457200" y="451644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n 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50188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SEPTIEMBRE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octubre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8" y="5688031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48438" y="1513125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LABORATORIO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6791" y="2711203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477621"/>
              </p:ext>
            </p:extLst>
          </p:nvPr>
        </p:nvGraphicFramePr>
        <p:xfrm>
          <a:off x="648438" y="3010877"/>
          <a:ext cx="7860247" cy="2677153"/>
        </p:xfrm>
        <a:graphic>
          <a:graphicData uri="http://schemas.openxmlformats.org/drawingml/2006/table">
            <a:tbl>
              <a:tblPr/>
              <a:tblGrid>
                <a:gridCol w="843293"/>
                <a:gridCol w="311515"/>
                <a:gridCol w="311515"/>
                <a:gridCol w="2265564"/>
                <a:gridCol w="843293"/>
                <a:gridCol w="843293"/>
                <a:gridCol w="843293"/>
                <a:gridCol w="843293"/>
                <a:gridCol w="755188"/>
              </a:tblGrid>
              <a:tr h="3553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38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66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783.720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5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5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130.452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5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5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11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8" y="5929736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40506" y="156804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CONVENCIÓN CONSTITUCIONAL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3042" y="2332913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722758"/>
              </p:ext>
            </p:extLst>
          </p:nvPr>
        </p:nvGraphicFramePr>
        <p:xfrm>
          <a:off x="640506" y="2632586"/>
          <a:ext cx="7860248" cy="3369164"/>
        </p:xfrm>
        <a:graphic>
          <a:graphicData uri="http://schemas.openxmlformats.org/drawingml/2006/table">
            <a:tbl>
              <a:tblPr/>
              <a:tblGrid>
                <a:gridCol w="843293"/>
                <a:gridCol w="311515"/>
                <a:gridCol w="311515"/>
                <a:gridCol w="2265564"/>
                <a:gridCol w="843293"/>
                <a:gridCol w="843293"/>
                <a:gridCol w="843293"/>
                <a:gridCol w="843293"/>
                <a:gridCol w="755189"/>
              </a:tblGrid>
              <a:tr h="1833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152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6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9.607.621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2.899.368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3.320.595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3.753.328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3.753.328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1.438.078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3.025.943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1.059.990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Asignaciones Art. 134, inc. Final, CPR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ciudadana y Difusión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Sede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60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4697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="" xmlns:a16="http://schemas.microsoft.com/office/drawing/2014/main" id="{2F366E96-78ED-4890-9B92-28711AB15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0043163"/>
              </p:ext>
            </p:extLst>
          </p:nvPr>
        </p:nvGraphicFramePr>
        <p:xfrm>
          <a:off x="457200" y="2060848"/>
          <a:ext cx="8229600" cy="4065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146975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9620742"/>
              </p:ext>
            </p:extLst>
          </p:nvPr>
        </p:nvGraphicFramePr>
        <p:xfrm>
          <a:off x="457200" y="2060848"/>
          <a:ext cx="8229599" cy="4295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30892" y="1355852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9214162"/>
              </p:ext>
            </p:extLst>
          </p:nvPr>
        </p:nvGraphicFramePr>
        <p:xfrm>
          <a:off x="430892" y="2060848"/>
          <a:ext cx="8229599" cy="4295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7004" y="1327386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2116" y="5868387"/>
            <a:ext cx="7848872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80010" y="1964931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518613"/>
              </p:ext>
            </p:extLst>
          </p:nvPr>
        </p:nvGraphicFramePr>
        <p:xfrm>
          <a:off x="507004" y="2359412"/>
          <a:ext cx="7764399" cy="3301835"/>
        </p:xfrm>
        <a:graphic>
          <a:graphicData uri="http://schemas.openxmlformats.org/drawingml/2006/table">
            <a:tbl>
              <a:tblPr/>
              <a:tblGrid>
                <a:gridCol w="831063"/>
                <a:gridCol w="2523346"/>
                <a:gridCol w="898083"/>
                <a:gridCol w="898083"/>
                <a:gridCol w="898083"/>
                <a:gridCol w="898083"/>
                <a:gridCol w="817658"/>
              </a:tblGrid>
              <a:tr h="29807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049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6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21.859.082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25.730.533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3.871.451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14.154.919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15.649.360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15.919.870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10.036.306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3.228.414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6.036.911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2.808.497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2.718.501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0511" y="1694789"/>
            <a:ext cx="76099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66375" y="5963761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01664" y="2515820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250600"/>
              </p:ext>
            </p:extLst>
          </p:nvPr>
        </p:nvGraphicFramePr>
        <p:xfrm>
          <a:off x="680512" y="2849239"/>
          <a:ext cx="7609983" cy="2943755"/>
        </p:xfrm>
        <a:graphic>
          <a:graphicData uri="http://schemas.openxmlformats.org/drawingml/2006/table">
            <a:tbl>
              <a:tblPr/>
              <a:tblGrid>
                <a:gridCol w="805798"/>
                <a:gridCol w="297664"/>
                <a:gridCol w="2561718"/>
                <a:gridCol w="805798"/>
                <a:gridCol w="805798"/>
                <a:gridCol w="805798"/>
                <a:gridCol w="805798"/>
                <a:gridCol w="721611"/>
              </a:tblGrid>
              <a:tr h="229756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03629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1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21.859.082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25.730.533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3.871.451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14.154.919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7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9.057.906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6.437.005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0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645.947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2.607.970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0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0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783.720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0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Constitucional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9.607.621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2.899.368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3.320.595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3773" y="6281910"/>
            <a:ext cx="7833675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3773" y="1258903"/>
            <a:ext cx="82296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7200" y="2104638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013132"/>
              </p:ext>
            </p:extLst>
          </p:nvPr>
        </p:nvGraphicFramePr>
        <p:xfrm>
          <a:off x="457200" y="2415962"/>
          <a:ext cx="8229602" cy="3940386"/>
        </p:xfrm>
        <a:graphic>
          <a:graphicData uri="http://schemas.openxmlformats.org/drawingml/2006/table">
            <a:tbl>
              <a:tblPr/>
              <a:tblGrid>
                <a:gridCol w="754803"/>
                <a:gridCol w="278826"/>
                <a:gridCol w="278826"/>
                <a:gridCol w="3221993"/>
                <a:gridCol w="754803"/>
                <a:gridCol w="754803"/>
                <a:gridCol w="754803"/>
                <a:gridCol w="754803"/>
                <a:gridCol w="675942"/>
              </a:tblGrid>
              <a:tr h="1467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20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08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9.057.906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313.525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6.437.005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7.526.593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7.613.013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86.420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5.656.561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1.155.596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1.127.530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-28.066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550.486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Latinoamericano de Administración para el Desarrollo (CLAD)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las Naciones Unidas para las democracias (UNDEF)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9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Mecanismo de Seguimiento de la Implementación de la Convención Interamericana contra la Corrupción (MESICIC)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Internacional Contra la Corrupción (IACA)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70.896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55.967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29.726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26.123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139.745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31394" y="6007189"/>
            <a:ext cx="7964776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1392" y="160570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1392" y="2371376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335030"/>
              </p:ext>
            </p:extLst>
          </p:nvPr>
        </p:nvGraphicFramePr>
        <p:xfrm>
          <a:off x="631394" y="2833992"/>
          <a:ext cx="7806950" cy="2824039"/>
        </p:xfrm>
        <a:graphic>
          <a:graphicData uri="http://schemas.openxmlformats.org/drawingml/2006/table">
            <a:tbl>
              <a:tblPr/>
              <a:tblGrid>
                <a:gridCol w="816652"/>
                <a:gridCol w="301674"/>
                <a:gridCol w="301674"/>
                <a:gridCol w="2389011"/>
                <a:gridCol w="816652"/>
                <a:gridCol w="816652"/>
                <a:gridCol w="816652"/>
                <a:gridCol w="816652"/>
                <a:gridCol w="731331"/>
              </a:tblGrid>
              <a:tr h="2908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62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817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645.947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2.607.970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2.232.940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196.214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1.366.292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1.423.419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919.575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3052" y="5889278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1474213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57485" y="2578527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368490"/>
              </p:ext>
            </p:extLst>
          </p:nvPr>
        </p:nvGraphicFramePr>
        <p:xfrm>
          <a:off x="589611" y="2908142"/>
          <a:ext cx="7860247" cy="2981139"/>
        </p:xfrm>
        <a:graphic>
          <a:graphicData uri="http://schemas.openxmlformats.org/drawingml/2006/table">
            <a:tbl>
              <a:tblPr/>
              <a:tblGrid>
                <a:gridCol w="843293"/>
                <a:gridCol w="311515"/>
                <a:gridCol w="311515"/>
                <a:gridCol w="2265564"/>
                <a:gridCol w="843293"/>
                <a:gridCol w="843293"/>
                <a:gridCol w="843293"/>
                <a:gridCol w="843293"/>
                <a:gridCol w="755188"/>
              </a:tblGrid>
              <a:tr h="2781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05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651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8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1.226.514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-12.124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922.107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8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8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8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8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8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8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1222</Words>
  <Application>Microsoft Office PowerPoint</Application>
  <PresentationFormat>Presentación en pantalla (4:3)</PresentationFormat>
  <Paragraphs>689</Paragraphs>
  <Slides>11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Times New Roman</vt:lpstr>
      <vt:lpstr>Verdana</vt:lpstr>
      <vt:lpstr>Tema de Office</vt:lpstr>
      <vt:lpstr>EJECUCIÓN ACUMULADA DE GASTOS PRESUPUESTARIOS AL MES DE SEPTIEMBRE DE 2021 PARTIDA 22: MINISTERIO SECRETARÍA DE LA PRESIDENCIA</vt:lpstr>
      <vt:lpstr>EJECUCIÓN ACUMULADA DE GASTOS A SEPTIEMBRE DE 2021  PARTIDA 22 MINISTERIO SECRETARÍA GENERAL DE LA PRESIDENCIA</vt:lpstr>
      <vt:lpstr>EJECUCIÓN ACUMULADA DE GASTOS A SEPTIEMBRE DE 2021  PARTIDA 22 MINISTERIO SECRETARÍA GENERAL DE LA PRESIDENCIA</vt:lpstr>
      <vt:lpstr>COMPORTAMIENTO DE LA EJECUCIÓN ACUMULADA DE GASTOS A SEPTIEMBRE DE 2021  PARTIDA 22 MINISTERIO SECRETARÍA GENERAL DE LA PRESIDENCIA</vt:lpstr>
      <vt:lpstr>EJECUCIÓN ACUMULADA DE GASTOS A SEPTIEMBRE DE 2021  PARTIDA 22 MINISTERIO SECRETARÍA GENERAL DE LA PRESIDENCIA</vt:lpstr>
      <vt:lpstr>EJECUCIÓN ACUMULADA DE GASTOS A SEPTIEMBRE DE 2021  PARTIDA 22,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claudia mora</cp:lastModifiedBy>
  <cp:revision>27</cp:revision>
  <dcterms:created xsi:type="dcterms:W3CDTF">2019-11-13T19:07:15Z</dcterms:created>
  <dcterms:modified xsi:type="dcterms:W3CDTF">2021-11-02T19:58:34Z</dcterms:modified>
</cp:coreProperties>
</file>