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5"/>
  </p:notesMasterIdLst>
  <p:handoutMasterIdLst>
    <p:handoutMasterId r:id="rId26"/>
  </p:handoutMasterIdLst>
  <p:sldIdLst>
    <p:sldId id="256" r:id="rId2"/>
    <p:sldId id="309" r:id="rId3"/>
    <p:sldId id="307" r:id="rId4"/>
    <p:sldId id="301" r:id="rId5"/>
    <p:sldId id="264" r:id="rId6"/>
    <p:sldId id="263" r:id="rId7"/>
    <p:sldId id="316" r:id="rId8"/>
    <p:sldId id="265" r:id="rId9"/>
    <p:sldId id="317" r:id="rId10"/>
    <p:sldId id="267" r:id="rId11"/>
    <p:sldId id="311" r:id="rId12"/>
    <p:sldId id="269" r:id="rId13"/>
    <p:sldId id="314" r:id="rId14"/>
    <p:sldId id="275" r:id="rId15"/>
    <p:sldId id="276" r:id="rId16"/>
    <p:sldId id="300" r:id="rId17"/>
    <p:sldId id="277" r:id="rId18"/>
    <p:sldId id="278" r:id="rId19"/>
    <p:sldId id="306" r:id="rId20"/>
    <p:sldId id="272" r:id="rId21"/>
    <p:sldId id="305" r:id="rId22"/>
    <p:sldId id="308" r:id="rId23"/>
    <p:sldId id="315" r:id="rId24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2" autoAdjust="0"/>
    <p:restoredTop sz="94033" autoAdjust="0"/>
  </p:normalViewPr>
  <p:slideViewPr>
    <p:cSldViewPr>
      <p:cViewPr varScale="1">
        <p:scale>
          <a:sx n="104" d="100"/>
          <a:sy n="104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700" b="0" i="0" baseline="0" dirty="0">
                <a:effectLst/>
              </a:rPr>
              <a:t>Distribución Presupuesto Inicial por Subtítulos de Gasto</a:t>
            </a:r>
            <a:endParaRPr lang="es-CL" sz="5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21'!$D$68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594-490F-B142-3B98EC6C414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594-490F-B142-3B98EC6C414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594-490F-B142-3B98EC6C414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594-490F-B142-3B98EC6C414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D594-490F-B142-3B98EC6C4146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21'!$C$69:$C$73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21'!$D$69:$D$73</c:f>
              <c:numCache>
                <c:formatCode>#,##0</c:formatCode>
                <c:ptCount val="5"/>
                <c:pt idx="0">
                  <c:v>79679012</c:v>
                </c:pt>
                <c:pt idx="1">
                  <c:v>14534111</c:v>
                </c:pt>
                <c:pt idx="2">
                  <c:v>537891693</c:v>
                </c:pt>
                <c:pt idx="3">
                  <c:v>118826427</c:v>
                </c:pt>
                <c:pt idx="4">
                  <c:v>8152601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594-490F-B142-3B98EC6C414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6657630267778117E-2"/>
          <c:y val="0.78769208901884336"/>
          <c:w val="0.96122163145174166"/>
          <c:h val="0.1957854126055880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700" b="0" i="0" baseline="0" dirty="0">
                <a:effectLst/>
              </a:rPr>
              <a:t>Distribución Presupuesto Inicial por Capítulo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700" b="0" i="0" baseline="0" dirty="0">
                <a:effectLst/>
              </a:rPr>
              <a:t>(en Millones de $)</a:t>
            </a:r>
            <a:endParaRPr lang="es-CL" sz="5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'Partida 21'!$M$67</c:f>
              <c:strCache>
                <c:ptCount val="1"/>
                <c:pt idx="0">
                  <c:v>Presupuesto Inicial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21'!$L$68:$L$76</c:f>
              <c:strCache>
                <c:ptCount val="9"/>
                <c:pt idx="0">
                  <c:v>Sub.de Ser.Sociales</c:v>
                </c:pt>
                <c:pt idx="1">
                  <c:v>FOSIS</c:v>
                </c:pt>
                <c:pt idx="2">
                  <c:v>INJUV</c:v>
                </c:pt>
                <c:pt idx="3">
                  <c:v>CONADI</c:v>
                </c:pt>
                <c:pt idx="4">
                  <c:v>SENADIS</c:v>
                </c:pt>
                <c:pt idx="5">
                  <c:v>SENAMA</c:v>
                </c:pt>
                <c:pt idx="6">
                  <c:v>Sub. de Eva. Social</c:v>
                </c:pt>
                <c:pt idx="7">
                  <c:v>Sub.de la Niñez</c:v>
                </c:pt>
                <c:pt idx="8">
                  <c:v>Sis.Prot.Integral a la Infancia</c:v>
                </c:pt>
              </c:strCache>
            </c:strRef>
          </c:cat>
          <c:val>
            <c:numRef>
              <c:f>'Partida 21'!$M$68:$M$76</c:f>
              <c:numCache>
                <c:formatCode>#,##0</c:formatCode>
                <c:ptCount val="9"/>
                <c:pt idx="0">
                  <c:v>421754917000</c:v>
                </c:pt>
                <c:pt idx="1">
                  <c:v>84660469000</c:v>
                </c:pt>
                <c:pt idx="2">
                  <c:v>7708934000</c:v>
                </c:pt>
                <c:pt idx="3">
                  <c:v>114569365000</c:v>
                </c:pt>
                <c:pt idx="4">
                  <c:v>29220013000</c:v>
                </c:pt>
                <c:pt idx="5">
                  <c:v>41903386000</c:v>
                </c:pt>
                <c:pt idx="6">
                  <c:v>21688801000</c:v>
                </c:pt>
                <c:pt idx="7">
                  <c:v>6001950000</c:v>
                </c:pt>
                <c:pt idx="8">
                  <c:v>49726961000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70-463F-86EC-00445B0FFA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9708416"/>
        <c:axId val="219718400"/>
      </c:barChart>
      <c:catAx>
        <c:axId val="2197084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718400"/>
        <c:crosses val="autoZero"/>
        <c:auto val="1"/>
        <c:lblAlgn val="ctr"/>
        <c:lblOffset val="100"/>
        <c:noMultiLvlLbl val="0"/>
      </c:catAx>
      <c:valAx>
        <c:axId val="219718400"/>
        <c:scaling>
          <c:orientation val="minMax"/>
          <c:max val="300000000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708416"/>
        <c:crosses val="autoZero"/>
        <c:crossBetween val="between"/>
        <c:dispUnits>
          <c:builtInUnit val="millions"/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>
          <a:lumMod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Mensual 2019- 2020 - 2021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34818027029226561"/>
          <c:y val="3.95263292359174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7.5113204596087529E-2"/>
          <c:y val="0.12512129654885573"/>
          <c:w val="0.90268140074872072"/>
          <c:h val="0.63007209673884024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'Partida 21'!$C$33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21'!$D$32:$O$32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21'!$D$33:$O$33</c:f>
              <c:numCache>
                <c:formatCode>0.0%</c:formatCode>
                <c:ptCount val="12"/>
                <c:pt idx="0">
                  <c:v>0.14173455713243191</c:v>
                </c:pt>
                <c:pt idx="1">
                  <c:v>2.6790190808916901E-2</c:v>
                </c:pt>
                <c:pt idx="2">
                  <c:v>0.1088173099335632</c:v>
                </c:pt>
                <c:pt idx="3">
                  <c:v>0.12295192533533698</c:v>
                </c:pt>
                <c:pt idx="4">
                  <c:v>5.1229723898354604E-2</c:v>
                </c:pt>
                <c:pt idx="5">
                  <c:v>5.7806136080718773E-2</c:v>
                </c:pt>
                <c:pt idx="6">
                  <c:v>6.4378703033053875E-2</c:v>
                </c:pt>
                <c:pt idx="7">
                  <c:v>9.0163887995490771E-2</c:v>
                </c:pt>
                <c:pt idx="8">
                  <c:v>5.4288838558250188E-2</c:v>
                </c:pt>
                <c:pt idx="9">
                  <c:v>5.0409095929547953E-2</c:v>
                </c:pt>
                <c:pt idx="10">
                  <c:v>0.12840258790968745</c:v>
                </c:pt>
                <c:pt idx="11">
                  <c:v>0.11082638126043161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79-4E3C-9476-96FC09FCDBC3}"/>
            </c:ext>
          </c:extLst>
        </c:ser>
        <c:ser>
          <c:idx val="0"/>
          <c:order val="1"/>
          <c:tx>
            <c:strRef>
              <c:f>'Partida 21'!$C$34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21'!$D$32:$O$32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21'!$D$34:$O$34</c:f>
              <c:numCache>
                <c:formatCode>0.0%</c:formatCode>
                <c:ptCount val="12"/>
                <c:pt idx="0">
                  <c:v>5.1202352557555356E-2</c:v>
                </c:pt>
                <c:pt idx="1">
                  <c:v>9.8407249973095551E-2</c:v>
                </c:pt>
                <c:pt idx="2">
                  <c:v>0.10623642392751623</c:v>
                </c:pt>
                <c:pt idx="3">
                  <c:v>0.12139726043365417</c:v>
                </c:pt>
                <c:pt idx="4">
                  <c:v>3.1267957022966655E-2</c:v>
                </c:pt>
                <c:pt idx="5">
                  <c:v>7.3227634467798591E-2</c:v>
                </c:pt>
                <c:pt idx="6">
                  <c:v>2.9048515434754077E-2</c:v>
                </c:pt>
                <c:pt idx="7">
                  <c:v>4.4743820421543429E-2</c:v>
                </c:pt>
                <c:pt idx="8">
                  <c:v>4.4102459743099967E-2</c:v>
                </c:pt>
                <c:pt idx="9">
                  <c:v>8.3325599623644234E-2</c:v>
                </c:pt>
                <c:pt idx="10">
                  <c:v>0.14437076722136294</c:v>
                </c:pt>
                <c:pt idx="11">
                  <c:v>0.17345231782341503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479-4E3C-9476-96FC09FCDBC3}"/>
            </c:ext>
          </c:extLst>
        </c:ser>
        <c:ser>
          <c:idx val="1"/>
          <c:order val="2"/>
          <c:tx>
            <c:strRef>
              <c:f>'Partida 21'!$C$35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0373444827621289E-3"/>
                  <c:y val="-3.657978439817469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479-4E3C-9476-96FC09FCDBC3}"/>
                </c:ext>
              </c:extLst>
            </c:dLbl>
            <c:dLbl>
              <c:idx val="1"/>
              <c:layout>
                <c:manualLayout>
                  <c:x val="8.0746889655242578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en-US" sz="7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479-4E3C-9476-96FC09FCDBC3}"/>
                </c:ext>
              </c:extLst>
            </c:dLbl>
            <c:dLbl>
              <c:idx val="2"/>
              <c:layout>
                <c:manualLayout>
                  <c:x val="6.05601672414315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479-4E3C-9476-96FC09FCDBC3}"/>
                </c:ext>
              </c:extLst>
            </c:dLbl>
            <c:dLbl>
              <c:idx val="3"/>
              <c:layout>
                <c:manualLayout>
                  <c:x val="1.211203344828638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479-4E3C-9476-96FC09FCDBC3}"/>
                </c:ext>
              </c:extLst>
            </c:dLbl>
            <c:dLbl>
              <c:idx val="4"/>
              <c:layout>
                <c:manualLayout>
                  <c:x val="8.074688965524257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479-4E3C-9476-96FC09FCDBC3}"/>
                </c:ext>
              </c:extLst>
            </c:dLbl>
            <c:dLbl>
              <c:idx val="5"/>
              <c:layout>
                <c:manualLayout>
                  <c:x val="4.0373444827621289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479-4E3C-9476-96FC09FCDBC3}"/>
                </c:ext>
              </c:extLst>
            </c:dLbl>
            <c:dLbl>
              <c:idx val="6"/>
              <c:layout>
                <c:manualLayout>
                  <c:x val="6.056016724143192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479-4E3C-9476-96FC09FCDB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21'!$D$32:$O$32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21'!$D$35:$L$35</c:f>
              <c:numCache>
                <c:formatCode>0.0%</c:formatCode>
                <c:ptCount val="9"/>
                <c:pt idx="0">
                  <c:v>0.10561795463532485</c:v>
                </c:pt>
                <c:pt idx="1">
                  <c:v>6.8710200565739871E-2</c:v>
                </c:pt>
                <c:pt idx="2">
                  <c:v>7.2714618679196416E-2</c:v>
                </c:pt>
                <c:pt idx="3">
                  <c:v>8.4394239322953896E-2</c:v>
                </c:pt>
                <c:pt idx="4">
                  <c:v>9.4509912645405106E-2</c:v>
                </c:pt>
                <c:pt idx="5">
                  <c:v>8.6211588221456512E-2</c:v>
                </c:pt>
                <c:pt idx="6">
                  <c:v>7.6370940851611085E-2</c:v>
                </c:pt>
                <c:pt idx="7">
                  <c:v>7.9419532008582538E-2</c:v>
                </c:pt>
                <c:pt idx="8">
                  <c:v>7.7621993791049726E-2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479-4E3C-9476-96FC09FCDBC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7912960"/>
        <c:axId val="219484160"/>
      </c:barChart>
      <c:catAx>
        <c:axId val="147912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484160"/>
        <c:crosses val="autoZero"/>
        <c:auto val="1"/>
        <c:lblAlgn val="ctr"/>
        <c:lblOffset val="100"/>
        <c:noMultiLvlLbl val="0"/>
      </c:catAx>
      <c:valAx>
        <c:axId val="219484160"/>
        <c:scaling>
          <c:orientation val="minMax"/>
          <c:max val="0.2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791296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Acumulada  2019 - 2020 - 2021</a:t>
            </a:r>
            <a:endParaRPr lang="es-CL" sz="1000">
              <a:effectLst/>
            </a:endParaRPr>
          </a:p>
        </c:rich>
      </c:tx>
      <c:layout>
        <c:manualLayout>
          <c:xMode val="edge"/>
          <c:yMode val="edge"/>
          <c:x val="0.30808112324492981"/>
          <c:y val="4.488077880519945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21'!$C$26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21'!$D$25:$O$25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21'!$D$26:$O$26</c:f>
              <c:numCache>
                <c:formatCode>0.0%</c:formatCode>
                <c:ptCount val="12"/>
                <c:pt idx="0">
                  <c:v>0.14173455713243191</c:v>
                </c:pt>
                <c:pt idx="1">
                  <c:v>0.16809918043233985</c:v>
                </c:pt>
                <c:pt idx="2">
                  <c:v>0.26653305862701659</c:v>
                </c:pt>
                <c:pt idx="3">
                  <c:v>0.37754740694656347</c:v>
                </c:pt>
                <c:pt idx="4">
                  <c:v>0.42877713084491809</c:v>
                </c:pt>
                <c:pt idx="5">
                  <c:v>0.48655661597238709</c:v>
                </c:pt>
                <c:pt idx="6">
                  <c:v>0.55035810061647039</c:v>
                </c:pt>
                <c:pt idx="7">
                  <c:v>0.63897870235337106</c:v>
                </c:pt>
                <c:pt idx="8">
                  <c:v>0.69173509617061735</c:v>
                </c:pt>
                <c:pt idx="9">
                  <c:v>0.74214419210016525</c:v>
                </c:pt>
                <c:pt idx="10">
                  <c:v>0.87022861357971271</c:v>
                </c:pt>
                <c:pt idx="11">
                  <c:v>0.97861926818656408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CE7-40A8-9BD1-5F7F86166C75}"/>
            </c:ext>
          </c:extLst>
        </c:ser>
        <c:ser>
          <c:idx val="0"/>
          <c:order val="1"/>
          <c:tx>
            <c:strRef>
              <c:f>'Partida 21'!$C$27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21'!$D$25:$O$25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21'!$D$27:$O$27</c:f>
              <c:numCache>
                <c:formatCode>0.0%</c:formatCode>
                <c:ptCount val="12"/>
                <c:pt idx="0">
                  <c:v>5.1202352557555356E-2</c:v>
                </c:pt>
                <c:pt idx="1">
                  <c:v>0.14956426516803251</c:v>
                </c:pt>
                <c:pt idx="2">
                  <c:v>0.25351168392428625</c:v>
                </c:pt>
                <c:pt idx="3">
                  <c:v>0.3686002240432758</c:v>
                </c:pt>
                <c:pt idx="4">
                  <c:v>0.4081326282775149</c:v>
                </c:pt>
                <c:pt idx="5">
                  <c:v>0.4808975900235119</c:v>
                </c:pt>
                <c:pt idx="6">
                  <c:v>0.39544549731199929</c:v>
                </c:pt>
                <c:pt idx="7">
                  <c:v>0.43836495415073456</c:v>
                </c:pt>
                <c:pt idx="8">
                  <c:v>0.48246498159720663</c:v>
                </c:pt>
                <c:pt idx="9">
                  <c:v>0.59711683943279947</c:v>
                </c:pt>
                <c:pt idx="10">
                  <c:v>0.7420726133695188</c:v>
                </c:pt>
                <c:pt idx="11">
                  <c:v>0.98071207509815472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CE7-40A8-9BD1-5F7F86166C75}"/>
            </c:ext>
          </c:extLst>
        </c:ser>
        <c:ser>
          <c:idx val="1"/>
          <c:order val="2"/>
          <c:tx>
            <c:strRef>
              <c:f>'Partida 21'!$C$28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2-9CE7-40A8-9BD1-5F7F86166C75}"/>
              </c:ext>
            </c:extLst>
          </c:dPt>
          <c:dLbls>
            <c:dLbl>
              <c:idx val="0"/>
              <c:layout>
                <c:manualLayout>
                  <c:x val="-2.7722317569285532E-2"/>
                  <c:y val="6.57059147478125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CE7-40A8-9BD1-5F7F86166C75}"/>
                </c:ext>
              </c:extLst>
            </c:dLbl>
            <c:dLbl>
              <c:idx val="1"/>
              <c:layout>
                <c:manualLayout>
                  <c:x val="-3.1944126620900112E-2"/>
                  <c:y val="3.97452204349018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CE7-40A8-9BD1-5F7F86166C75}"/>
                </c:ext>
              </c:extLst>
            </c:dLbl>
            <c:dLbl>
              <c:idx val="2"/>
              <c:layout>
                <c:manualLayout>
                  <c:x val="-4.2035024154589373E-2"/>
                  <c:y val="4.3895728634531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CE7-40A8-9BD1-5F7F86166C75}"/>
                </c:ext>
              </c:extLst>
            </c:dLbl>
            <c:dLbl>
              <c:idx val="3"/>
              <c:layout>
                <c:manualLayout>
                  <c:x val="-3.3058415967454867E-2"/>
                  <c:y val="4.3895728634531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CE7-40A8-9BD1-5F7F86166C75}"/>
                </c:ext>
              </c:extLst>
            </c:dLbl>
            <c:dLbl>
              <c:idx val="4"/>
              <c:layout>
                <c:manualLayout>
                  <c:x val="-3.4309051614543604E-2"/>
                  <c:y val="2.5605841703476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CE7-40A8-9BD1-5F7F86166C75}"/>
                </c:ext>
              </c:extLst>
            </c:dLbl>
            <c:dLbl>
              <c:idx val="5"/>
              <c:layout>
                <c:manualLayout>
                  <c:x val="-4.1354087210780571E-2"/>
                  <c:y val="4.023775124832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CE7-40A8-9BD1-5F7F86166C75}"/>
                </c:ext>
              </c:extLst>
            </c:dLbl>
            <c:dLbl>
              <c:idx val="6"/>
              <c:layout>
                <c:manualLayout>
                  <c:x val="-2.9121164846593939E-2"/>
                  <c:y val="4.023775124832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CE7-40A8-9BD1-5F7F86166C75}"/>
                </c:ext>
              </c:extLst>
            </c:dLbl>
            <c:dLbl>
              <c:idx val="7"/>
              <c:layout>
                <c:manualLayout>
                  <c:x val="-3.7441497659906474E-2"/>
                  <c:y val="4.0237751248320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CE7-40A8-9BD1-5F7F86166C75}"/>
                </c:ext>
              </c:extLst>
            </c:dLbl>
            <c:dLbl>
              <c:idx val="8"/>
              <c:layout>
                <c:manualLayout>
                  <c:x val="-3.1185031185031187E-2"/>
                  <c:y val="4.06654107060935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CE7-40A8-9BD1-5F7F86166C75}"/>
                </c:ext>
              </c:extLst>
            </c:dLbl>
            <c:dLbl>
              <c:idx val="9"/>
              <c:layout>
                <c:manualLayout>
                  <c:x val="-3.1185005085176711E-2"/>
                  <c:y val="1.8834263093254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CE7-40A8-9BD1-5F7F86166C75}"/>
                </c:ext>
              </c:extLst>
            </c:dLbl>
            <c:dLbl>
              <c:idx val="10"/>
              <c:layout>
                <c:manualLayout>
                  <c:x val="-2.098652428171879E-2"/>
                  <c:y val="1.46319095448438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CE7-40A8-9BD1-5F7F86166C75}"/>
                </c:ext>
              </c:extLst>
            </c:dLbl>
            <c:dLbl>
              <c:idx val="11"/>
              <c:layout>
                <c:manualLayout>
                  <c:x val="-1.6640605136028625E-2"/>
                  <c:y val="2.19478643172658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CE7-40A8-9BD1-5F7F86166C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21'!$D$25:$O$25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21'!$D$28:$L$28</c:f>
              <c:numCache>
                <c:formatCode>0.0%</c:formatCode>
                <c:ptCount val="9"/>
                <c:pt idx="0">
                  <c:v>0.10561795463532485</c:v>
                </c:pt>
                <c:pt idx="1">
                  <c:v>0.17416044379263856</c:v>
                </c:pt>
                <c:pt idx="2">
                  <c:v>0.23340493284582653</c:v>
                </c:pt>
                <c:pt idx="3">
                  <c:v>0.3177991721687804</c:v>
                </c:pt>
                <c:pt idx="4">
                  <c:v>0.39931810205801449</c:v>
                </c:pt>
                <c:pt idx="5">
                  <c:v>0.48511592718250446</c:v>
                </c:pt>
                <c:pt idx="6">
                  <c:v>0.55865822565990597</c:v>
                </c:pt>
                <c:pt idx="7">
                  <c:v>0.62825044379820083</c:v>
                </c:pt>
                <c:pt idx="8">
                  <c:v>0.70483263391507189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9CE7-40A8-9BD1-5F7F86166C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9611904"/>
        <c:axId val="219613440"/>
      </c:lineChart>
      <c:catAx>
        <c:axId val="219611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613440"/>
        <c:crosses val="autoZero"/>
        <c:auto val="1"/>
        <c:lblAlgn val="ctr"/>
        <c:lblOffset val="100"/>
        <c:noMultiLvlLbl val="0"/>
      </c:catAx>
      <c:valAx>
        <c:axId val="21961344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6119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05-11-2021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05-11-2021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9307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8923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05-11-2021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7874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05-11-2021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5087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05-11-2021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86879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05-11-2021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849122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05-11-2021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17790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05-11-2021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2493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05-11-2021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2979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05-11-2021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1791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05-11-2021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1873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05-11-2021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6446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05-11-2021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8089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Cuadro de texto 2">
            <a:extLst>
              <a:ext uri="{FF2B5EF4-FFF2-40B4-BE49-F238E27FC236}">
                <a16:creationId xmlns:a16="http://schemas.microsoft.com/office/drawing/2014/main" id="{198816D9-42A7-40B6-9CA6-36A6069430C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000" y="270000"/>
            <a:ext cx="15621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Imagen 12">
            <a:extLst>
              <a:ext uri="{FF2B5EF4-FFF2-40B4-BE49-F238E27FC236}">
                <a16:creationId xmlns:a16="http://schemas.microsoft.com/office/drawing/2014/main" id="{B50E18FA-936D-4472-BDFD-0C603CCDB95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00" y="35825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75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97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49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844824"/>
            <a:ext cx="799288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SEPTIEMBRE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21: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DESARROLLO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octubre 2021</a:t>
            </a: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65171" y="1124745"/>
            <a:ext cx="8011999" cy="562870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05:  INGRESO ÉTICO FAMILIAR Y SISTEMA CHILE SOLIDARIO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01024" y="1687614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C621F824-C89E-4122-AD39-1339A525B12B}"/>
              </a:ext>
            </a:extLst>
          </p:cNvPr>
          <p:cNvSpPr txBox="1">
            <a:spLocks/>
          </p:cNvSpPr>
          <p:nvPr/>
        </p:nvSpPr>
        <p:spPr>
          <a:xfrm>
            <a:off x="533624" y="1725129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9D93824-23C2-490D-BFB0-8E7C3AD537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827655"/>
              </p:ext>
            </p:extLst>
          </p:nvPr>
        </p:nvGraphicFramePr>
        <p:xfrm>
          <a:off x="565171" y="2057467"/>
          <a:ext cx="8017441" cy="3325070"/>
        </p:xfrm>
        <a:graphic>
          <a:graphicData uri="http://schemas.openxmlformats.org/drawingml/2006/table">
            <a:tbl>
              <a:tblPr/>
              <a:tblGrid>
                <a:gridCol w="268681">
                  <a:extLst>
                    <a:ext uri="{9D8B030D-6E8A-4147-A177-3AD203B41FA5}">
                      <a16:colId xmlns:a16="http://schemas.microsoft.com/office/drawing/2014/main" val="1660197574"/>
                    </a:ext>
                  </a:extLst>
                </a:gridCol>
                <a:gridCol w="268681">
                  <a:extLst>
                    <a:ext uri="{9D8B030D-6E8A-4147-A177-3AD203B41FA5}">
                      <a16:colId xmlns:a16="http://schemas.microsoft.com/office/drawing/2014/main" val="198421958"/>
                    </a:ext>
                  </a:extLst>
                </a:gridCol>
                <a:gridCol w="268681">
                  <a:extLst>
                    <a:ext uri="{9D8B030D-6E8A-4147-A177-3AD203B41FA5}">
                      <a16:colId xmlns:a16="http://schemas.microsoft.com/office/drawing/2014/main" val="360370670"/>
                    </a:ext>
                  </a:extLst>
                </a:gridCol>
                <a:gridCol w="3030722">
                  <a:extLst>
                    <a:ext uri="{9D8B030D-6E8A-4147-A177-3AD203B41FA5}">
                      <a16:colId xmlns:a16="http://schemas.microsoft.com/office/drawing/2014/main" val="2452950820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3802016903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3293009376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4168952547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1734547374"/>
                    </a:ext>
                  </a:extLst>
                </a:gridCol>
                <a:gridCol w="655582">
                  <a:extLst>
                    <a:ext uri="{9D8B030D-6E8A-4147-A177-3AD203B41FA5}">
                      <a16:colId xmlns:a16="http://schemas.microsoft.com/office/drawing/2014/main" val="3021681398"/>
                    </a:ext>
                  </a:extLst>
                </a:gridCol>
                <a:gridCol w="644834">
                  <a:extLst>
                    <a:ext uri="{9D8B030D-6E8A-4147-A177-3AD203B41FA5}">
                      <a16:colId xmlns:a16="http://schemas.microsoft.com/office/drawing/2014/main" val="4243418061"/>
                    </a:ext>
                  </a:extLst>
                </a:gridCol>
              </a:tblGrid>
              <a:tr h="1257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6677436"/>
                  </a:ext>
                </a:extLst>
              </a:tr>
              <a:tr h="3851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6529542"/>
                  </a:ext>
                </a:extLst>
              </a:tr>
              <a:tr h="1650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222.887.968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248.689.105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25.801.137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174.178.617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221822"/>
                  </a:ext>
                </a:extLst>
              </a:tr>
              <a:tr h="125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222.886.968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224.427.086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1.540.118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150.026.120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272850"/>
                  </a:ext>
                </a:extLst>
              </a:tr>
              <a:tr h="125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714.487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714.487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500.141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446797"/>
                  </a:ext>
                </a:extLst>
              </a:tr>
              <a:tr h="125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714.487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714.487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500.141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167854"/>
                  </a:ext>
                </a:extLst>
              </a:tr>
              <a:tr h="125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74.649.823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84.252.582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9.602.759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80.057.495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77276"/>
                  </a:ext>
                </a:extLst>
              </a:tr>
              <a:tr h="125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Habilidades para la Vida - JUNAEB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1.072.683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1.072.683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536.342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064224"/>
                  </a:ext>
                </a:extLst>
              </a:tr>
              <a:tr h="125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Ayudas Técnicas - SENADIS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1.767.223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1.767.223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1.237.056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95899"/>
                  </a:ext>
                </a:extLst>
              </a:tr>
              <a:tr h="125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Alimentación - JUNAEB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4.212.824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4.212.824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2.106.412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2556806"/>
                  </a:ext>
                </a:extLst>
              </a:tr>
              <a:tr h="125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16.383.729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16.383.729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16.383.730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621247"/>
                  </a:ext>
                </a:extLst>
              </a:tr>
              <a:tr h="125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 - Subsecretaría de Educación Parvularia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2.044.317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2.044.317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1.022.158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4966812"/>
                  </a:ext>
                </a:extLst>
              </a:tr>
              <a:tr h="125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Proempleo - Subsecretaría del Trabajo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3.787.784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3.787.784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3.787.774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704693"/>
                  </a:ext>
                </a:extLst>
              </a:tr>
              <a:tr h="125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Media - JUNAEB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474.863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474.863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474.864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720055"/>
                  </a:ext>
                </a:extLst>
              </a:tr>
              <a:tr h="125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Empleo a la Mujer, Ley N° 20.595 - SENCE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44.906.400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54.509.159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9.602.759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54.509.159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5616033"/>
                  </a:ext>
                </a:extLst>
              </a:tr>
              <a:tr h="125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147.522.658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139.460.017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-8.062.641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69.468.484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85687"/>
                  </a:ext>
                </a:extLst>
              </a:tr>
              <a:tr h="125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Bonificación Ley N° 20.595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87.000.816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80.880.311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-6.120.505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50.337.537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773847"/>
                  </a:ext>
                </a:extLst>
              </a:tr>
              <a:tr h="125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Habitabilidad Chile Solidario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14.574.436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14.574.436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1.694.052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812884"/>
                  </a:ext>
                </a:extLst>
              </a:tr>
              <a:tr h="125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Identificación Chile Solidario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56.154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75779"/>
                  </a:ext>
                </a:extLst>
              </a:tr>
              <a:tr h="133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Bonos Art. 2° Transitorio, Ley N° 19.949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20.457.158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20.457.158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14.320.010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264189"/>
                  </a:ext>
                </a:extLst>
              </a:tr>
              <a:tr h="125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Integral al Adulto Mayor Chile Solidario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9.091.148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9.091.148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421.387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6418038"/>
                  </a:ext>
                </a:extLst>
              </a:tr>
              <a:tr h="125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Personas en Situación de Calle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5.030.457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3.307.716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-1.722.741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650.204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228750"/>
                  </a:ext>
                </a:extLst>
              </a:tr>
              <a:tr h="125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Familias para el Autoconsumo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2.695.406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2.695.406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785.412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16349"/>
                  </a:ext>
                </a:extLst>
              </a:tr>
              <a:tr h="125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(Ley N° 20.595)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1.843.620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1.639.902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-203.718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653.593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191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5361" y="1169064"/>
            <a:ext cx="8035626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05:  INGRESO ÉTICO FAMILIAR Y SISTEMA CHILE SOLIDARIO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01024" y="1687614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E00666DB-95DF-41BB-8914-FE8A7392E315}"/>
              </a:ext>
            </a:extLst>
          </p:cNvPr>
          <p:cNvSpPr txBox="1">
            <a:spLocks/>
          </p:cNvSpPr>
          <p:nvPr/>
        </p:nvSpPr>
        <p:spPr>
          <a:xfrm>
            <a:off x="500054" y="1797080"/>
            <a:ext cx="8080932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561B821-E8F8-4B22-A02B-F218B0A73B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544734"/>
              </p:ext>
            </p:extLst>
          </p:nvPr>
        </p:nvGraphicFramePr>
        <p:xfrm>
          <a:off x="545360" y="2143558"/>
          <a:ext cx="8035626" cy="1785979"/>
        </p:xfrm>
        <a:graphic>
          <a:graphicData uri="http://schemas.openxmlformats.org/drawingml/2006/table">
            <a:tbl>
              <a:tblPr/>
              <a:tblGrid>
                <a:gridCol w="269291">
                  <a:extLst>
                    <a:ext uri="{9D8B030D-6E8A-4147-A177-3AD203B41FA5}">
                      <a16:colId xmlns:a16="http://schemas.microsoft.com/office/drawing/2014/main" val="3117644277"/>
                    </a:ext>
                  </a:extLst>
                </a:gridCol>
                <a:gridCol w="269291">
                  <a:extLst>
                    <a:ext uri="{9D8B030D-6E8A-4147-A177-3AD203B41FA5}">
                      <a16:colId xmlns:a16="http://schemas.microsoft.com/office/drawing/2014/main" val="844645505"/>
                    </a:ext>
                  </a:extLst>
                </a:gridCol>
                <a:gridCol w="269291">
                  <a:extLst>
                    <a:ext uri="{9D8B030D-6E8A-4147-A177-3AD203B41FA5}">
                      <a16:colId xmlns:a16="http://schemas.microsoft.com/office/drawing/2014/main" val="3250769303"/>
                    </a:ext>
                  </a:extLst>
                </a:gridCol>
                <a:gridCol w="3037595">
                  <a:extLst>
                    <a:ext uri="{9D8B030D-6E8A-4147-A177-3AD203B41FA5}">
                      <a16:colId xmlns:a16="http://schemas.microsoft.com/office/drawing/2014/main" val="1507627274"/>
                    </a:ext>
                  </a:extLst>
                </a:gridCol>
                <a:gridCol w="721698">
                  <a:extLst>
                    <a:ext uri="{9D8B030D-6E8A-4147-A177-3AD203B41FA5}">
                      <a16:colId xmlns:a16="http://schemas.microsoft.com/office/drawing/2014/main" val="2216397861"/>
                    </a:ext>
                  </a:extLst>
                </a:gridCol>
                <a:gridCol w="721698">
                  <a:extLst>
                    <a:ext uri="{9D8B030D-6E8A-4147-A177-3AD203B41FA5}">
                      <a16:colId xmlns:a16="http://schemas.microsoft.com/office/drawing/2014/main" val="3966729231"/>
                    </a:ext>
                  </a:extLst>
                </a:gridCol>
                <a:gridCol w="721698">
                  <a:extLst>
                    <a:ext uri="{9D8B030D-6E8A-4147-A177-3AD203B41FA5}">
                      <a16:colId xmlns:a16="http://schemas.microsoft.com/office/drawing/2014/main" val="2435476023"/>
                    </a:ext>
                  </a:extLst>
                </a:gridCol>
                <a:gridCol w="721698">
                  <a:extLst>
                    <a:ext uri="{9D8B030D-6E8A-4147-A177-3AD203B41FA5}">
                      <a16:colId xmlns:a16="http://schemas.microsoft.com/office/drawing/2014/main" val="957221413"/>
                    </a:ext>
                  </a:extLst>
                </a:gridCol>
                <a:gridCol w="657069">
                  <a:extLst>
                    <a:ext uri="{9D8B030D-6E8A-4147-A177-3AD203B41FA5}">
                      <a16:colId xmlns:a16="http://schemas.microsoft.com/office/drawing/2014/main" val="2896072630"/>
                    </a:ext>
                  </a:extLst>
                </a:gridCol>
                <a:gridCol w="646297">
                  <a:extLst>
                    <a:ext uri="{9D8B030D-6E8A-4147-A177-3AD203B41FA5}">
                      <a16:colId xmlns:a16="http://schemas.microsoft.com/office/drawing/2014/main" val="1747500546"/>
                    </a:ext>
                  </a:extLst>
                </a:gridCol>
              </a:tblGrid>
              <a:tr h="1281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06644"/>
                  </a:ext>
                </a:extLst>
              </a:tr>
              <a:tr h="3363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160697"/>
                  </a:ext>
                </a:extLst>
              </a:tr>
              <a:tr h="256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Niños(as) y Adolescentes con un Adulto Significativo Privado de Libertad (Ley N° 20.595)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5.827.283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5.811.606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-15.677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714219"/>
                  </a:ext>
                </a:extLst>
              </a:tr>
              <a:tr h="168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para Niños(as) con Cuidadores Principales Temporeras(os)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438.731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438.731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8356267"/>
                  </a:ext>
                </a:extLst>
              </a:tr>
              <a:tr h="256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Generación de Microemprendimiento Indígena Urbano Chile Solidario - CONADI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507.449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507.449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507.448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126118"/>
                  </a:ext>
                </a:extLst>
              </a:tr>
              <a:tr h="128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228.194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228.194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228.194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195685"/>
                  </a:ext>
                </a:extLst>
              </a:tr>
              <a:tr h="128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228.194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228.194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228.194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262144"/>
                  </a:ext>
                </a:extLst>
              </a:tr>
              <a:tr h="128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24.032.825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24.031.825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23.924.303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2392430,3%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276791"/>
                  </a:ext>
                </a:extLst>
              </a:tr>
              <a:tr h="128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24.032.825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24.031.825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23.924.303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2392430,3%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428514"/>
                  </a:ext>
                </a:extLst>
              </a:tr>
              <a:tr h="128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63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30111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1717" y="1148980"/>
            <a:ext cx="807465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02. PROGRAMA 01:  FONDO DE SOLIDARIDAD E INVERSIÓN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8B584F60-3A47-4FEF-9E9F-524A91DCB05C}"/>
              </a:ext>
            </a:extLst>
          </p:cNvPr>
          <p:cNvSpPr txBox="1">
            <a:spLocks/>
          </p:cNvSpPr>
          <p:nvPr/>
        </p:nvSpPr>
        <p:spPr>
          <a:xfrm>
            <a:off x="452062" y="1764963"/>
            <a:ext cx="8118403" cy="3139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EB685A3-8EB9-4FC1-A5B5-777CE07679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924396"/>
              </p:ext>
            </p:extLst>
          </p:nvPr>
        </p:nvGraphicFramePr>
        <p:xfrm>
          <a:off x="507898" y="2078909"/>
          <a:ext cx="8062567" cy="3402268"/>
        </p:xfrm>
        <a:graphic>
          <a:graphicData uri="http://schemas.openxmlformats.org/drawingml/2006/table">
            <a:tbl>
              <a:tblPr/>
              <a:tblGrid>
                <a:gridCol w="270194">
                  <a:extLst>
                    <a:ext uri="{9D8B030D-6E8A-4147-A177-3AD203B41FA5}">
                      <a16:colId xmlns:a16="http://schemas.microsoft.com/office/drawing/2014/main" val="3200913892"/>
                    </a:ext>
                  </a:extLst>
                </a:gridCol>
                <a:gridCol w="270194">
                  <a:extLst>
                    <a:ext uri="{9D8B030D-6E8A-4147-A177-3AD203B41FA5}">
                      <a16:colId xmlns:a16="http://schemas.microsoft.com/office/drawing/2014/main" val="1060146922"/>
                    </a:ext>
                  </a:extLst>
                </a:gridCol>
                <a:gridCol w="270194">
                  <a:extLst>
                    <a:ext uri="{9D8B030D-6E8A-4147-A177-3AD203B41FA5}">
                      <a16:colId xmlns:a16="http://schemas.microsoft.com/office/drawing/2014/main" val="621356229"/>
                    </a:ext>
                  </a:extLst>
                </a:gridCol>
                <a:gridCol w="3047778">
                  <a:extLst>
                    <a:ext uri="{9D8B030D-6E8A-4147-A177-3AD203B41FA5}">
                      <a16:colId xmlns:a16="http://schemas.microsoft.com/office/drawing/2014/main" val="2789899766"/>
                    </a:ext>
                  </a:extLst>
                </a:gridCol>
                <a:gridCol w="724118">
                  <a:extLst>
                    <a:ext uri="{9D8B030D-6E8A-4147-A177-3AD203B41FA5}">
                      <a16:colId xmlns:a16="http://schemas.microsoft.com/office/drawing/2014/main" val="3877233608"/>
                    </a:ext>
                  </a:extLst>
                </a:gridCol>
                <a:gridCol w="724118">
                  <a:extLst>
                    <a:ext uri="{9D8B030D-6E8A-4147-A177-3AD203B41FA5}">
                      <a16:colId xmlns:a16="http://schemas.microsoft.com/office/drawing/2014/main" val="2352348282"/>
                    </a:ext>
                  </a:extLst>
                </a:gridCol>
                <a:gridCol w="724118">
                  <a:extLst>
                    <a:ext uri="{9D8B030D-6E8A-4147-A177-3AD203B41FA5}">
                      <a16:colId xmlns:a16="http://schemas.microsoft.com/office/drawing/2014/main" val="2681450012"/>
                    </a:ext>
                  </a:extLst>
                </a:gridCol>
                <a:gridCol w="724118">
                  <a:extLst>
                    <a:ext uri="{9D8B030D-6E8A-4147-A177-3AD203B41FA5}">
                      <a16:colId xmlns:a16="http://schemas.microsoft.com/office/drawing/2014/main" val="2694402346"/>
                    </a:ext>
                  </a:extLst>
                </a:gridCol>
                <a:gridCol w="659271">
                  <a:extLst>
                    <a:ext uri="{9D8B030D-6E8A-4147-A177-3AD203B41FA5}">
                      <a16:colId xmlns:a16="http://schemas.microsoft.com/office/drawing/2014/main" val="4177165709"/>
                    </a:ext>
                  </a:extLst>
                </a:gridCol>
                <a:gridCol w="648464">
                  <a:extLst>
                    <a:ext uri="{9D8B030D-6E8A-4147-A177-3AD203B41FA5}">
                      <a16:colId xmlns:a16="http://schemas.microsoft.com/office/drawing/2014/main" val="3111379250"/>
                    </a:ext>
                  </a:extLst>
                </a:gridCol>
              </a:tblGrid>
              <a:tr h="1289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755186"/>
                  </a:ext>
                </a:extLst>
              </a:tr>
              <a:tr h="3950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258870"/>
                  </a:ext>
                </a:extLst>
              </a:tr>
              <a:tr h="1693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84.660.469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85.685.907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1.025.438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70.262.391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612039"/>
                  </a:ext>
                </a:extLst>
              </a:tr>
              <a:tr h="128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18.032.187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18.519.252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14.296.822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859628"/>
                  </a:ext>
                </a:extLst>
              </a:tr>
              <a:tr h="128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2.350.306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2.351.306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1.601.345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3884286"/>
                  </a:ext>
                </a:extLst>
              </a:tr>
              <a:tr h="128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25.603.107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24.984.609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-618.498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22.695.916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781833"/>
                  </a:ext>
                </a:extLst>
              </a:tr>
              <a:tr h="128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847.756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847.756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412.487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077627"/>
                  </a:ext>
                </a:extLst>
              </a:tr>
              <a:tr h="128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 FOSIS - Compromiso País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847.756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847.756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412.487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389819"/>
                  </a:ext>
                </a:extLst>
              </a:tr>
              <a:tr h="128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24.755.351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24.136.853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-618.498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22.283.429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7597987"/>
                  </a:ext>
                </a:extLst>
              </a:tr>
              <a:tr h="128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Acompañamiento Familiar Integral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23.251.990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23.086.078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-165.912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21.581.831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420756"/>
                  </a:ext>
                </a:extLst>
              </a:tr>
              <a:tr h="128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1.503.361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1.050.775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-452.586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701.598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049417"/>
                  </a:ext>
                </a:extLst>
              </a:tr>
              <a:tr h="128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756.855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756.855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385.246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571907"/>
                  </a:ext>
                </a:extLst>
              </a:tr>
              <a:tr h="128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756.855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756.855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385.246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908935"/>
                  </a:ext>
                </a:extLst>
              </a:tr>
              <a:tr h="128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37.918.004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38.145.667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227.663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30.355.018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5005072"/>
                  </a:ext>
                </a:extLst>
              </a:tr>
              <a:tr h="128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37.023.547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37.251.210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227.663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29.705.469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3596717"/>
                  </a:ext>
                </a:extLst>
              </a:tr>
              <a:tr h="128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Emprendimiento y Microfinanzas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31.015.869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31.015.869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24.767.849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110765"/>
                  </a:ext>
                </a:extLst>
              </a:tr>
              <a:tr h="128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Social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5.054.957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5.282.620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227.663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4.143.187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8479730"/>
                  </a:ext>
                </a:extLst>
              </a:tr>
              <a:tr h="128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Empleabilidad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393.193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957333"/>
                  </a:ext>
                </a:extLst>
              </a:tr>
              <a:tr h="128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Financiera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441.471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441.471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401.240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94660"/>
                  </a:ext>
                </a:extLst>
              </a:tr>
              <a:tr h="128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894.457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894.457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649.549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101695"/>
                  </a:ext>
                </a:extLst>
              </a:tr>
              <a:tr h="128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Acción Local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894.457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894.457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649.549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937641"/>
                  </a:ext>
                </a:extLst>
              </a:tr>
              <a:tr h="128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928.187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928.177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928.044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9280440,0%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582195"/>
                  </a:ext>
                </a:extLst>
              </a:tr>
              <a:tr h="128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928.187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928.177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928.044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9280440,0%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738296"/>
                  </a:ext>
                </a:extLst>
              </a:tr>
              <a:tr h="128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2633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7185" y="1196752"/>
            <a:ext cx="7985258" cy="56067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02. PROGRAMA 02:  APOYO A ORGANIZACIONES SOCIALES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449DF461-F268-4197-8E33-32B510BAB298}"/>
              </a:ext>
            </a:extLst>
          </p:cNvPr>
          <p:cNvSpPr txBox="1">
            <a:spLocks/>
          </p:cNvSpPr>
          <p:nvPr/>
        </p:nvSpPr>
        <p:spPr>
          <a:xfrm>
            <a:off x="563278" y="1849753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C14FF58-5BE9-4D45-9565-D6FDF3E0E6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696520"/>
              </p:ext>
            </p:extLst>
          </p:nvPr>
        </p:nvGraphicFramePr>
        <p:xfrm>
          <a:off x="546192" y="2127926"/>
          <a:ext cx="7986251" cy="1342143"/>
        </p:xfrm>
        <a:graphic>
          <a:graphicData uri="http://schemas.openxmlformats.org/drawingml/2006/table">
            <a:tbl>
              <a:tblPr/>
              <a:tblGrid>
                <a:gridCol w="267636">
                  <a:extLst>
                    <a:ext uri="{9D8B030D-6E8A-4147-A177-3AD203B41FA5}">
                      <a16:colId xmlns:a16="http://schemas.microsoft.com/office/drawing/2014/main" val="2138025915"/>
                    </a:ext>
                  </a:extLst>
                </a:gridCol>
                <a:gridCol w="267636">
                  <a:extLst>
                    <a:ext uri="{9D8B030D-6E8A-4147-A177-3AD203B41FA5}">
                      <a16:colId xmlns:a16="http://schemas.microsoft.com/office/drawing/2014/main" val="149361257"/>
                    </a:ext>
                  </a:extLst>
                </a:gridCol>
                <a:gridCol w="267636">
                  <a:extLst>
                    <a:ext uri="{9D8B030D-6E8A-4147-A177-3AD203B41FA5}">
                      <a16:colId xmlns:a16="http://schemas.microsoft.com/office/drawing/2014/main" val="3909174585"/>
                    </a:ext>
                  </a:extLst>
                </a:gridCol>
                <a:gridCol w="3018930">
                  <a:extLst>
                    <a:ext uri="{9D8B030D-6E8A-4147-A177-3AD203B41FA5}">
                      <a16:colId xmlns:a16="http://schemas.microsoft.com/office/drawing/2014/main" val="34151231"/>
                    </a:ext>
                  </a:extLst>
                </a:gridCol>
                <a:gridCol w="717264">
                  <a:extLst>
                    <a:ext uri="{9D8B030D-6E8A-4147-A177-3AD203B41FA5}">
                      <a16:colId xmlns:a16="http://schemas.microsoft.com/office/drawing/2014/main" val="873386265"/>
                    </a:ext>
                  </a:extLst>
                </a:gridCol>
                <a:gridCol w="717264">
                  <a:extLst>
                    <a:ext uri="{9D8B030D-6E8A-4147-A177-3AD203B41FA5}">
                      <a16:colId xmlns:a16="http://schemas.microsoft.com/office/drawing/2014/main" val="2441662717"/>
                    </a:ext>
                  </a:extLst>
                </a:gridCol>
                <a:gridCol w="717264">
                  <a:extLst>
                    <a:ext uri="{9D8B030D-6E8A-4147-A177-3AD203B41FA5}">
                      <a16:colId xmlns:a16="http://schemas.microsoft.com/office/drawing/2014/main" val="886485624"/>
                    </a:ext>
                  </a:extLst>
                </a:gridCol>
                <a:gridCol w="717264">
                  <a:extLst>
                    <a:ext uri="{9D8B030D-6E8A-4147-A177-3AD203B41FA5}">
                      <a16:colId xmlns:a16="http://schemas.microsoft.com/office/drawing/2014/main" val="2394019045"/>
                    </a:ext>
                  </a:extLst>
                </a:gridCol>
                <a:gridCol w="653031">
                  <a:extLst>
                    <a:ext uri="{9D8B030D-6E8A-4147-A177-3AD203B41FA5}">
                      <a16:colId xmlns:a16="http://schemas.microsoft.com/office/drawing/2014/main" val="2013892112"/>
                    </a:ext>
                  </a:extLst>
                </a:gridCol>
                <a:gridCol w="642326">
                  <a:extLst>
                    <a:ext uri="{9D8B030D-6E8A-4147-A177-3AD203B41FA5}">
                      <a16:colId xmlns:a16="http://schemas.microsoft.com/office/drawing/2014/main" val="888286844"/>
                    </a:ext>
                  </a:extLst>
                </a:gridCol>
              </a:tblGrid>
              <a:tr h="1293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02128"/>
                  </a:ext>
                </a:extLst>
              </a:tr>
              <a:tr h="3961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337678"/>
                  </a:ext>
                </a:extLst>
              </a:tr>
              <a:tr h="1697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2.444.321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2.444.321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535.879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3097326"/>
                  </a:ext>
                </a:extLst>
              </a:tr>
              <a:tr h="129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199.281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199.281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121.469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601331"/>
                  </a:ext>
                </a:extLst>
              </a:tr>
              <a:tr h="129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983280"/>
                  </a:ext>
                </a:extLst>
              </a:tr>
              <a:tr h="129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411.600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23646"/>
                  </a:ext>
                </a:extLst>
              </a:tr>
              <a:tr h="129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411.600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6026461"/>
                  </a:ext>
                </a:extLst>
              </a:tr>
              <a:tr h="129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Organizaciones Productivas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411.600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95451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1328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71113" y="1124744"/>
            <a:ext cx="7986762" cy="56067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05. PROGRAMA 01:  INSTITUTO NACIONAL DE LA JUVENTUD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64C02CEF-6D0C-46E5-A8A2-8BD23EE56E20}"/>
              </a:ext>
            </a:extLst>
          </p:cNvPr>
          <p:cNvSpPr txBox="1">
            <a:spLocks/>
          </p:cNvSpPr>
          <p:nvPr/>
        </p:nvSpPr>
        <p:spPr>
          <a:xfrm>
            <a:off x="580658" y="1759859"/>
            <a:ext cx="8069112" cy="2289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0BF8CEA-87D2-4DAF-A6CD-69E21F9AB5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827872"/>
              </p:ext>
            </p:extLst>
          </p:nvPr>
        </p:nvGraphicFramePr>
        <p:xfrm>
          <a:off x="580656" y="2063280"/>
          <a:ext cx="7977217" cy="2567638"/>
        </p:xfrm>
        <a:graphic>
          <a:graphicData uri="http://schemas.openxmlformats.org/drawingml/2006/table">
            <a:tbl>
              <a:tblPr/>
              <a:tblGrid>
                <a:gridCol w="265464">
                  <a:extLst>
                    <a:ext uri="{9D8B030D-6E8A-4147-A177-3AD203B41FA5}">
                      <a16:colId xmlns:a16="http://schemas.microsoft.com/office/drawing/2014/main" val="1875375129"/>
                    </a:ext>
                  </a:extLst>
                </a:gridCol>
                <a:gridCol w="265464">
                  <a:extLst>
                    <a:ext uri="{9D8B030D-6E8A-4147-A177-3AD203B41FA5}">
                      <a16:colId xmlns:a16="http://schemas.microsoft.com/office/drawing/2014/main" val="3270799489"/>
                    </a:ext>
                  </a:extLst>
                </a:gridCol>
                <a:gridCol w="265464">
                  <a:extLst>
                    <a:ext uri="{9D8B030D-6E8A-4147-A177-3AD203B41FA5}">
                      <a16:colId xmlns:a16="http://schemas.microsoft.com/office/drawing/2014/main" val="79245476"/>
                    </a:ext>
                  </a:extLst>
                </a:gridCol>
                <a:gridCol w="3050192">
                  <a:extLst>
                    <a:ext uri="{9D8B030D-6E8A-4147-A177-3AD203B41FA5}">
                      <a16:colId xmlns:a16="http://schemas.microsoft.com/office/drawing/2014/main" val="2539801749"/>
                    </a:ext>
                  </a:extLst>
                </a:gridCol>
                <a:gridCol w="711446">
                  <a:extLst>
                    <a:ext uri="{9D8B030D-6E8A-4147-A177-3AD203B41FA5}">
                      <a16:colId xmlns:a16="http://schemas.microsoft.com/office/drawing/2014/main" val="1294137008"/>
                    </a:ext>
                  </a:extLst>
                </a:gridCol>
                <a:gridCol w="711446">
                  <a:extLst>
                    <a:ext uri="{9D8B030D-6E8A-4147-A177-3AD203B41FA5}">
                      <a16:colId xmlns:a16="http://schemas.microsoft.com/office/drawing/2014/main" val="1089320249"/>
                    </a:ext>
                  </a:extLst>
                </a:gridCol>
                <a:gridCol w="711446">
                  <a:extLst>
                    <a:ext uri="{9D8B030D-6E8A-4147-A177-3AD203B41FA5}">
                      <a16:colId xmlns:a16="http://schemas.microsoft.com/office/drawing/2014/main" val="3204425191"/>
                    </a:ext>
                  </a:extLst>
                </a:gridCol>
                <a:gridCol w="711446">
                  <a:extLst>
                    <a:ext uri="{9D8B030D-6E8A-4147-A177-3AD203B41FA5}">
                      <a16:colId xmlns:a16="http://schemas.microsoft.com/office/drawing/2014/main" val="641208241"/>
                    </a:ext>
                  </a:extLst>
                </a:gridCol>
                <a:gridCol w="647734">
                  <a:extLst>
                    <a:ext uri="{9D8B030D-6E8A-4147-A177-3AD203B41FA5}">
                      <a16:colId xmlns:a16="http://schemas.microsoft.com/office/drawing/2014/main" val="4062134667"/>
                    </a:ext>
                  </a:extLst>
                </a:gridCol>
                <a:gridCol w="637115">
                  <a:extLst>
                    <a:ext uri="{9D8B030D-6E8A-4147-A177-3AD203B41FA5}">
                      <a16:colId xmlns:a16="http://schemas.microsoft.com/office/drawing/2014/main" val="1052841012"/>
                    </a:ext>
                  </a:extLst>
                </a:gridCol>
              </a:tblGrid>
              <a:tr h="1260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9025427"/>
                  </a:ext>
                </a:extLst>
              </a:tr>
              <a:tr h="3859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610189"/>
                  </a:ext>
                </a:extLst>
              </a:tr>
              <a:tr h="165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7.708.934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7.989.020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280.086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6.335.565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3916756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4.496.762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4.490.215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-6.547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3.258.349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027379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724.277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824.277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610.489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803941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2.470.074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2.375.074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2.167.774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077996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2.470.074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2.375.074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2.167.774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8199314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Desarrollo Juvenil Físico y Mental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597.073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597.073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535.518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551799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Desarrollo Juvenil Vocacional y Laboral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408.729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408.729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363.554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043786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Desarrollo Juvenil Cívico y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1.233.116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1.230.127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-2.989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1.144.114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619011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Juventud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231.156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139.145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-92.011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124.588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654216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15.821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33.842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18.021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33.341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210,7%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196425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334299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1.455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526058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2.639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092207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14.366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14.331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479498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265.612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263.612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265.612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13280,6%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262212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265.612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263.612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265.612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13280,6%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125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9327" y="1139239"/>
            <a:ext cx="8094996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1897" y="1759676"/>
            <a:ext cx="8094996" cy="2562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743E925-4B06-4BE8-81F7-B4E34BEE15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519951"/>
              </p:ext>
            </p:extLst>
          </p:nvPr>
        </p:nvGraphicFramePr>
        <p:xfrm>
          <a:off x="515564" y="2033981"/>
          <a:ext cx="8082521" cy="4304284"/>
        </p:xfrm>
        <a:graphic>
          <a:graphicData uri="http://schemas.openxmlformats.org/drawingml/2006/table">
            <a:tbl>
              <a:tblPr/>
              <a:tblGrid>
                <a:gridCol w="266223">
                  <a:extLst>
                    <a:ext uri="{9D8B030D-6E8A-4147-A177-3AD203B41FA5}">
                      <a16:colId xmlns:a16="http://schemas.microsoft.com/office/drawing/2014/main" val="4246591470"/>
                    </a:ext>
                  </a:extLst>
                </a:gridCol>
                <a:gridCol w="266223">
                  <a:extLst>
                    <a:ext uri="{9D8B030D-6E8A-4147-A177-3AD203B41FA5}">
                      <a16:colId xmlns:a16="http://schemas.microsoft.com/office/drawing/2014/main" val="1337007422"/>
                    </a:ext>
                  </a:extLst>
                </a:gridCol>
                <a:gridCol w="266223">
                  <a:extLst>
                    <a:ext uri="{9D8B030D-6E8A-4147-A177-3AD203B41FA5}">
                      <a16:colId xmlns:a16="http://schemas.microsoft.com/office/drawing/2014/main" val="2366553609"/>
                    </a:ext>
                  </a:extLst>
                </a:gridCol>
                <a:gridCol w="3141426">
                  <a:extLst>
                    <a:ext uri="{9D8B030D-6E8A-4147-A177-3AD203B41FA5}">
                      <a16:colId xmlns:a16="http://schemas.microsoft.com/office/drawing/2014/main" val="2021886441"/>
                    </a:ext>
                  </a:extLst>
                </a:gridCol>
                <a:gridCol w="713477">
                  <a:extLst>
                    <a:ext uri="{9D8B030D-6E8A-4147-A177-3AD203B41FA5}">
                      <a16:colId xmlns:a16="http://schemas.microsoft.com/office/drawing/2014/main" val="829160507"/>
                    </a:ext>
                  </a:extLst>
                </a:gridCol>
                <a:gridCol w="713477">
                  <a:extLst>
                    <a:ext uri="{9D8B030D-6E8A-4147-A177-3AD203B41FA5}">
                      <a16:colId xmlns:a16="http://schemas.microsoft.com/office/drawing/2014/main" val="2853043578"/>
                    </a:ext>
                  </a:extLst>
                </a:gridCol>
                <a:gridCol w="713477">
                  <a:extLst>
                    <a:ext uri="{9D8B030D-6E8A-4147-A177-3AD203B41FA5}">
                      <a16:colId xmlns:a16="http://schemas.microsoft.com/office/drawing/2014/main" val="3873740252"/>
                    </a:ext>
                  </a:extLst>
                </a:gridCol>
                <a:gridCol w="713477">
                  <a:extLst>
                    <a:ext uri="{9D8B030D-6E8A-4147-A177-3AD203B41FA5}">
                      <a16:colId xmlns:a16="http://schemas.microsoft.com/office/drawing/2014/main" val="1718960509"/>
                    </a:ext>
                  </a:extLst>
                </a:gridCol>
                <a:gridCol w="649583">
                  <a:extLst>
                    <a:ext uri="{9D8B030D-6E8A-4147-A177-3AD203B41FA5}">
                      <a16:colId xmlns:a16="http://schemas.microsoft.com/office/drawing/2014/main" val="365806434"/>
                    </a:ext>
                  </a:extLst>
                </a:gridCol>
                <a:gridCol w="638935">
                  <a:extLst>
                    <a:ext uri="{9D8B030D-6E8A-4147-A177-3AD203B41FA5}">
                      <a16:colId xmlns:a16="http://schemas.microsoft.com/office/drawing/2014/main" val="4210666124"/>
                    </a:ext>
                  </a:extLst>
                </a:gridCol>
              </a:tblGrid>
              <a:tr h="1236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372721"/>
                  </a:ext>
                </a:extLst>
              </a:tr>
              <a:tr h="3786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9661323"/>
                  </a:ext>
                </a:extLst>
              </a:tr>
              <a:tr h="1622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114.569.365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146.910.786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32.341.421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89.160.288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9162358"/>
                  </a:ext>
                </a:extLst>
              </a:tr>
              <a:tr h="123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11.246.469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11.471.909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225.440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8.968.979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091431"/>
                  </a:ext>
                </a:extLst>
              </a:tr>
              <a:tr h="123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1.396.888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1.396.888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1.060.231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25981"/>
                  </a:ext>
                </a:extLst>
              </a:tr>
              <a:tr h="123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16.939.494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16.791.209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-148.285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11.486.534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167908"/>
                  </a:ext>
                </a:extLst>
              </a:tr>
              <a:tr h="123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9.849.931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9.836.646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-13.285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5.089.931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624311"/>
                  </a:ext>
                </a:extLst>
              </a:tr>
              <a:tr h="123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Indígena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6.330.995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6.330.995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3.272.811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026921"/>
                  </a:ext>
                </a:extLst>
              </a:tr>
              <a:tr h="123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Cultura y Educación Indígena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2.063.179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2.063.179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1.085.313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7970034"/>
                  </a:ext>
                </a:extLst>
              </a:tr>
              <a:tr h="123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Protección del Medio Ambiente y Recursos Naturales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61.213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61.213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11.704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097091"/>
                  </a:ext>
                </a:extLst>
              </a:tr>
              <a:tr h="123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Consulta a los Pueblos Indígenas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989.852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976.567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-13.285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354.460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739035"/>
                  </a:ext>
                </a:extLst>
              </a:tr>
              <a:tr h="123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 y Pueblos Indígenas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404.692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404.692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365.643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630000"/>
                  </a:ext>
                </a:extLst>
              </a:tr>
              <a:tr h="123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5.261.686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5.126.686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-135.000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5.126.686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430686"/>
                  </a:ext>
                </a:extLst>
              </a:tr>
              <a:tr h="123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4.301.046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4.301.046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4.301.046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665887"/>
                  </a:ext>
                </a:extLst>
              </a:tr>
              <a:tr h="123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551.554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416.554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-135.000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416.554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471471"/>
                  </a:ext>
                </a:extLst>
              </a:tr>
              <a:tr h="123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409.086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409.086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409.086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521829"/>
                  </a:ext>
                </a:extLst>
              </a:tr>
              <a:tr h="123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1.827.877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1.827.877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1.269.917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228045"/>
                  </a:ext>
                </a:extLst>
              </a:tr>
              <a:tr h="123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Turismo y Pueblos Indígenas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796.419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796.419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298.615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592409"/>
                  </a:ext>
                </a:extLst>
              </a:tr>
              <a:tr h="123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Protección Ambiental Indígena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202.283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202.283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202.283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120984"/>
                  </a:ext>
                </a:extLst>
              </a:tr>
              <a:tr h="162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Instrumentos Cofinanciados de Apoyo al Fondo de Desarrollo Indígena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448.079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448.079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387.923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575672"/>
                  </a:ext>
                </a:extLst>
              </a:tr>
              <a:tr h="123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Cultura y Educación  Indígena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381.096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381.096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381.096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507017"/>
                  </a:ext>
                </a:extLst>
              </a:tr>
              <a:tr h="123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51.393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51.393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39.287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859381"/>
                  </a:ext>
                </a:extLst>
              </a:tr>
              <a:tr h="123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51.393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51.393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39.287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8885533"/>
                  </a:ext>
                </a:extLst>
              </a:tr>
              <a:tr h="123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80.908.423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80.908.423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31.392.928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99757"/>
                  </a:ext>
                </a:extLst>
              </a:tr>
              <a:tr h="123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71.317.927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71.317.927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22.604.822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153903"/>
                  </a:ext>
                </a:extLst>
              </a:tr>
              <a:tr h="123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Tierras y Aguas Indígenas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63.128.404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63.128.404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19.239.337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800175"/>
                  </a:ext>
                </a:extLst>
              </a:tr>
              <a:tr h="123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Asociados de Administración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947.314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947.314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674.524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9162640"/>
                  </a:ext>
                </a:extLst>
              </a:tr>
              <a:tr h="139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Chile Indígena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7.242.209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7.242.209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2.690.961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165309"/>
                  </a:ext>
                </a:extLst>
              </a:tr>
              <a:tr h="123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3.884.906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3.884.906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3.884.906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887242"/>
                  </a:ext>
                </a:extLst>
              </a:tr>
              <a:tr h="123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3.884.906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3.884.906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3.884.906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523990"/>
                  </a:ext>
                </a:extLst>
              </a:tr>
              <a:tr h="123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5.705.590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5.705.590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4.903.200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295657"/>
                  </a:ext>
                </a:extLst>
              </a:tr>
              <a:tr h="123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Tierras y Aguas Indígenas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5.705.590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5.705.590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4.903.200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727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5184" y="1210655"/>
            <a:ext cx="8027255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5184" y="1838097"/>
            <a:ext cx="8027255" cy="2891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76F8668-69AB-4BC3-A34E-35A89801D9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774478"/>
              </p:ext>
            </p:extLst>
          </p:nvPr>
        </p:nvGraphicFramePr>
        <p:xfrm>
          <a:off x="505184" y="2204179"/>
          <a:ext cx="8027255" cy="992852"/>
        </p:xfrm>
        <a:graphic>
          <a:graphicData uri="http://schemas.openxmlformats.org/drawingml/2006/table">
            <a:tbl>
              <a:tblPr/>
              <a:tblGrid>
                <a:gridCol w="264403">
                  <a:extLst>
                    <a:ext uri="{9D8B030D-6E8A-4147-A177-3AD203B41FA5}">
                      <a16:colId xmlns:a16="http://schemas.microsoft.com/office/drawing/2014/main" val="1518776734"/>
                    </a:ext>
                  </a:extLst>
                </a:gridCol>
                <a:gridCol w="264403">
                  <a:extLst>
                    <a:ext uri="{9D8B030D-6E8A-4147-A177-3AD203B41FA5}">
                      <a16:colId xmlns:a16="http://schemas.microsoft.com/office/drawing/2014/main" val="3870118313"/>
                    </a:ext>
                  </a:extLst>
                </a:gridCol>
                <a:gridCol w="264403">
                  <a:extLst>
                    <a:ext uri="{9D8B030D-6E8A-4147-A177-3AD203B41FA5}">
                      <a16:colId xmlns:a16="http://schemas.microsoft.com/office/drawing/2014/main" val="887870225"/>
                    </a:ext>
                  </a:extLst>
                </a:gridCol>
                <a:gridCol w="3119947">
                  <a:extLst>
                    <a:ext uri="{9D8B030D-6E8A-4147-A177-3AD203B41FA5}">
                      <a16:colId xmlns:a16="http://schemas.microsoft.com/office/drawing/2014/main" val="3552161722"/>
                    </a:ext>
                  </a:extLst>
                </a:gridCol>
                <a:gridCol w="708598">
                  <a:extLst>
                    <a:ext uri="{9D8B030D-6E8A-4147-A177-3AD203B41FA5}">
                      <a16:colId xmlns:a16="http://schemas.microsoft.com/office/drawing/2014/main" val="1676328856"/>
                    </a:ext>
                  </a:extLst>
                </a:gridCol>
                <a:gridCol w="708598">
                  <a:extLst>
                    <a:ext uri="{9D8B030D-6E8A-4147-A177-3AD203B41FA5}">
                      <a16:colId xmlns:a16="http://schemas.microsoft.com/office/drawing/2014/main" val="1664944203"/>
                    </a:ext>
                  </a:extLst>
                </a:gridCol>
                <a:gridCol w="708598">
                  <a:extLst>
                    <a:ext uri="{9D8B030D-6E8A-4147-A177-3AD203B41FA5}">
                      <a16:colId xmlns:a16="http://schemas.microsoft.com/office/drawing/2014/main" val="2780372694"/>
                    </a:ext>
                  </a:extLst>
                </a:gridCol>
                <a:gridCol w="708598">
                  <a:extLst>
                    <a:ext uri="{9D8B030D-6E8A-4147-A177-3AD203B41FA5}">
                      <a16:colId xmlns:a16="http://schemas.microsoft.com/office/drawing/2014/main" val="570484733"/>
                    </a:ext>
                  </a:extLst>
                </a:gridCol>
                <a:gridCol w="645141">
                  <a:extLst>
                    <a:ext uri="{9D8B030D-6E8A-4147-A177-3AD203B41FA5}">
                      <a16:colId xmlns:a16="http://schemas.microsoft.com/office/drawing/2014/main" val="284899176"/>
                    </a:ext>
                  </a:extLst>
                </a:gridCol>
                <a:gridCol w="634566">
                  <a:extLst>
                    <a:ext uri="{9D8B030D-6E8A-4147-A177-3AD203B41FA5}">
                      <a16:colId xmlns:a16="http://schemas.microsoft.com/office/drawing/2014/main" val="2072369508"/>
                    </a:ext>
                  </a:extLst>
                </a:gridCol>
              </a:tblGrid>
              <a:tr h="1200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407708"/>
                  </a:ext>
                </a:extLst>
              </a:tr>
              <a:tr h="3740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569010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4.026.698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36.290.964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32.264.266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36.212.329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899,3%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983533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3.558.696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3.558.696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3.558.696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795397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466.002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466.002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387.447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999021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32.266.266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32.264.266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32.266.186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1613309,3%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0442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60268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2862" y="1115877"/>
            <a:ext cx="8016180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07. PROGRAMA 01:  SERVICIO NACIONAL DE LA DISCAPACIDAD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83A875F0-0FC5-438B-A42A-35C1BDA76397}"/>
              </a:ext>
            </a:extLst>
          </p:cNvPr>
          <p:cNvSpPr txBox="1">
            <a:spLocks/>
          </p:cNvSpPr>
          <p:nvPr/>
        </p:nvSpPr>
        <p:spPr>
          <a:xfrm>
            <a:off x="490666" y="1724827"/>
            <a:ext cx="8080569" cy="3139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3AF4AF6-08E5-4ACA-8BF8-4B493B7B4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758836"/>
              </p:ext>
            </p:extLst>
          </p:nvPr>
        </p:nvGraphicFramePr>
        <p:xfrm>
          <a:off x="522862" y="2038772"/>
          <a:ext cx="8016180" cy="3987649"/>
        </p:xfrm>
        <a:graphic>
          <a:graphicData uri="http://schemas.openxmlformats.org/drawingml/2006/table">
            <a:tbl>
              <a:tblPr/>
              <a:tblGrid>
                <a:gridCol w="268639">
                  <a:extLst>
                    <a:ext uri="{9D8B030D-6E8A-4147-A177-3AD203B41FA5}">
                      <a16:colId xmlns:a16="http://schemas.microsoft.com/office/drawing/2014/main" val="2882825597"/>
                    </a:ext>
                  </a:extLst>
                </a:gridCol>
                <a:gridCol w="268639">
                  <a:extLst>
                    <a:ext uri="{9D8B030D-6E8A-4147-A177-3AD203B41FA5}">
                      <a16:colId xmlns:a16="http://schemas.microsoft.com/office/drawing/2014/main" val="3960210250"/>
                    </a:ext>
                  </a:extLst>
                </a:gridCol>
                <a:gridCol w="268639">
                  <a:extLst>
                    <a:ext uri="{9D8B030D-6E8A-4147-A177-3AD203B41FA5}">
                      <a16:colId xmlns:a16="http://schemas.microsoft.com/office/drawing/2014/main" val="2685926934"/>
                    </a:ext>
                  </a:extLst>
                </a:gridCol>
                <a:gridCol w="3030244">
                  <a:extLst>
                    <a:ext uri="{9D8B030D-6E8A-4147-A177-3AD203B41FA5}">
                      <a16:colId xmlns:a16="http://schemas.microsoft.com/office/drawing/2014/main" val="271292517"/>
                    </a:ext>
                  </a:extLst>
                </a:gridCol>
                <a:gridCol w="719952">
                  <a:extLst>
                    <a:ext uri="{9D8B030D-6E8A-4147-A177-3AD203B41FA5}">
                      <a16:colId xmlns:a16="http://schemas.microsoft.com/office/drawing/2014/main" val="2826581157"/>
                    </a:ext>
                  </a:extLst>
                </a:gridCol>
                <a:gridCol w="719952">
                  <a:extLst>
                    <a:ext uri="{9D8B030D-6E8A-4147-A177-3AD203B41FA5}">
                      <a16:colId xmlns:a16="http://schemas.microsoft.com/office/drawing/2014/main" val="1469951759"/>
                    </a:ext>
                  </a:extLst>
                </a:gridCol>
                <a:gridCol w="719952">
                  <a:extLst>
                    <a:ext uri="{9D8B030D-6E8A-4147-A177-3AD203B41FA5}">
                      <a16:colId xmlns:a16="http://schemas.microsoft.com/office/drawing/2014/main" val="1125006450"/>
                    </a:ext>
                  </a:extLst>
                </a:gridCol>
                <a:gridCol w="719952">
                  <a:extLst>
                    <a:ext uri="{9D8B030D-6E8A-4147-A177-3AD203B41FA5}">
                      <a16:colId xmlns:a16="http://schemas.microsoft.com/office/drawing/2014/main" val="2274180563"/>
                    </a:ext>
                  </a:extLst>
                </a:gridCol>
                <a:gridCol w="655478">
                  <a:extLst>
                    <a:ext uri="{9D8B030D-6E8A-4147-A177-3AD203B41FA5}">
                      <a16:colId xmlns:a16="http://schemas.microsoft.com/office/drawing/2014/main" val="1756443159"/>
                    </a:ext>
                  </a:extLst>
                </a:gridCol>
                <a:gridCol w="644733">
                  <a:extLst>
                    <a:ext uri="{9D8B030D-6E8A-4147-A177-3AD203B41FA5}">
                      <a16:colId xmlns:a16="http://schemas.microsoft.com/office/drawing/2014/main" val="566902867"/>
                    </a:ext>
                  </a:extLst>
                </a:gridCol>
              </a:tblGrid>
              <a:tr h="2377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066815"/>
                  </a:ext>
                </a:extLst>
              </a:tr>
              <a:tr h="3909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448897"/>
                  </a:ext>
                </a:extLst>
              </a:tr>
              <a:tr h="1675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29.220.013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33.400.913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4.180.900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22.478.292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533381"/>
                  </a:ext>
                </a:extLst>
              </a:tr>
              <a:tr h="127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5.478.156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5.485.405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4.296.159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0939488"/>
                  </a:ext>
                </a:extLst>
              </a:tr>
              <a:tr h="127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1.064.120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1.064.120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494.807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020343"/>
                  </a:ext>
                </a:extLst>
              </a:tr>
              <a:tr h="127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602878"/>
                  </a:ext>
                </a:extLst>
              </a:tr>
              <a:tr h="127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3841079"/>
                  </a:ext>
                </a:extLst>
              </a:tr>
              <a:tr h="127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3489598"/>
                  </a:ext>
                </a:extLst>
              </a:tr>
              <a:tr h="127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22.601.907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22.601.907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13.488.677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701046"/>
                  </a:ext>
                </a:extLst>
              </a:tr>
              <a:tr h="127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22.593.685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22.593.685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13.480.455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3338870"/>
                  </a:ext>
                </a:extLst>
              </a:tr>
              <a:tr h="127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20.422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9.246.004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9.246.004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3.114.708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318938"/>
                  </a:ext>
                </a:extLst>
              </a:tr>
              <a:tr h="127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Ayuda al Niño Limitado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981.369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981.369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981.369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138042"/>
                  </a:ext>
                </a:extLst>
              </a:tr>
              <a:tr h="127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Temprana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904.448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904.448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818.937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279363"/>
                  </a:ext>
                </a:extLst>
              </a:tr>
              <a:tr h="127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Acceso a la Justicia de las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363.199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363.199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363.199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878236"/>
                  </a:ext>
                </a:extLst>
              </a:tr>
              <a:tr h="127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Participación Inclusiva Territorial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471.994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471.994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797186"/>
                  </a:ext>
                </a:extLst>
              </a:tr>
              <a:tr h="127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Organizaciones Inclusivas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59.089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55.396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5868693"/>
                  </a:ext>
                </a:extLst>
              </a:tr>
              <a:tr h="127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Tránsito a la Vida Independiente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2.075.379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2.075.379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1.533.325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726939"/>
                  </a:ext>
                </a:extLst>
              </a:tr>
              <a:tr h="127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Adultos con Discapacidad en Residencias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8.392.791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8.392.791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6.514.109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509071"/>
                  </a:ext>
                </a:extLst>
              </a:tr>
              <a:tr h="2553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Cumplimiento a la Ley de Inserción Laboral de Personas en situación de discapacidad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99.412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99.412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99.412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770840"/>
                  </a:ext>
                </a:extLst>
              </a:tr>
              <a:tr h="127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680526"/>
                  </a:ext>
                </a:extLst>
              </a:tr>
              <a:tr h="127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CEDDIS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823865"/>
                  </a:ext>
                </a:extLst>
              </a:tr>
              <a:tr h="127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565149"/>
                  </a:ext>
                </a:extLst>
              </a:tr>
              <a:tr h="127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398309"/>
                  </a:ext>
                </a:extLst>
              </a:tr>
              <a:tr h="127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6353990"/>
                  </a:ext>
                </a:extLst>
              </a:tr>
              <a:tr h="127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4.174.631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4.173.631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4.172.019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417201,9%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609140"/>
                  </a:ext>
                </a:extLst>
              </a:tr>
              <a:tr h="127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4.174.631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4.173.631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4.172.019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417201,9%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641727"/>
                  </a:ext>
                </a:extLst>
              </a:tr>
              <a:tr h="127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7683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601749" y="1158546"/>
            <a:ext cx="7967222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MAYOR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03154" y="1802540"/>
            <a:ext cx="7965817" cy="2249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C6436D4-F0DF-4191-858D-850C9327B4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22748"/>
              </p:ext>
            </p:extLst>
          </p:nvPr>
        </p:nvGraphicFramePr>
        <p:xfrm>
          <a:off x="601749" y="2111199"/>
          <a:ext cx="7965817" cy="3591883"/>
        </p:xfrm>
        <a:graphic>
          <a:graphicData uri="http://schemas.openxmlformats.org/drawingml/2006/table">
            <a:tbl>
              <a:tblPr/>
              <a:tblGrid>
                <a:gridCol w="266951">
                  <a:extLst>
                    <a:ext uri="{9D8B030D-6E8A-4147-A177-3AD203B41FA5}">
                      <a16:colId xmlns:a16="http://schemas.microsoft.com/office/drawing/2014/main" val="2738747976"/>
                    </a:ext>
                  </a:extLst>
                </a:gridCol>
                <a:gridCol w="266951">
                  <a:extLst>
                    <a:ext uri="{9D8B030D-6E8A-4147-A177-3AD203B41FA5}">
                      <a16:colId xmlns:a16="http://schemas.microsoft.com/office/drawing/2014/main" val="3738126486"/>
                    </a:ext>
                  </a:extLst>
                </a:gridCol>
                <a:gridCol w="266951">
                  <a:extLst>
                    <a:ext uri="{9D8B030D-6E8A-4147-A177-3AD203B41FA5}">
                      <a16:colId xmlns:a16="http://schemas.microsoft.com/office/drawing/2014/main" val="1017757162"/>
                    </a:ext>
                  </a:extLst>
                </a:gridCol>
                <a:gridCol w="3011206">
                  <a:extLst>
                    <a:ext uri="{9D8B030D-6E8A-4147-A177-3AD203B41FA5}">
                      <a16:colId xmlns:a16="http://schemas.microsoft.com/office/drawing/2014/main" val="2103810015"/>
                    </a:ext>
                  </a:extLst>
                </a:gridCol>
                <a:gridCol w="715429">
                  <a:extLst>
                    <a:ext uri="{9D8B030D-6E8A-4147-A177-3AD203B41FA5}">
                      <a16:colId xmlns:a16="http://schemas.microsoft.com/office/drawing/2014/main" val="4179885270"/>
                    </a:ext>
                  </a:extLst>
                </a:gridCol>
                <a:gridCol w="715429">
                  <a:extLst>
                    <a:ext uri="{9D8B030D-6E8A-4147-A177-3AD203B41FA5}">
                      <a16:colId xmlns:a16="http://schemas.microsoft.com/office/drawing/2014/main" val="3285847769"/>
                    </a:ext>
                  </a:extLst>
                </a:gridCol>
                <a:gridCol w="715429">
                  <a:extLst>
                    <a:ext uri="{9D8B030D-6E8A-4147-A177-3AD203B41FA5}">
                      <a16:colId xmlns:a16="http://schemas.microsoft.com/office/drawing/2014/main" val="3336927843"/>
                    </a:ext>
                  </a:extLst>
                </a:gridCol>
                <a:gridCol w="715429">
                  <a:extLst>
                    <a:ext uri="{9D8B030D-6E8A-4147-A177-3AD203B41FA5}">
                      <a16:colId xmlns:a16="http://schemas.microsoft.com/office/drawing/2014/main" val="949342024"/>
                    </a:ext>
                  </a:extLst>
                </a:gridCol>
                <a:gridCol w="651360">
                  <a:extLst>
                    <a:ext uri="{9D8B030D-6E8A-4147-A177-3AD203B41FA5}">
                      <a16:colId xmlns:a16="http://schemas.microsoft.com/office/drawing/2014/main" val="3433815426"/>
                    </a:ext>
                  </a:extLst>
                </a:gridCol>
                <a:gridCol w="640682">
                  <a:extLst>
                    <a:ext uri="{9D8B030D-6E8A-4147-A177-3AD203B41FA5}">
                      <a16:colId xmlns:a16="http://schemas.microsoft.com/office/drawing/2014/main" val="2418212977"/>
                    </a:ext>
                  </a:extLst>
                </a:gridCol>
              </a:tblGrid>
              <a:tr h="1263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8946533"/>
                  </a:ext>
                </a:extLst>
              </a:tr>
              <a:tr h="3868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693190"/>
                  </a:ext>
                </a:extLst>
              </a:tr>
              <a:tr h="1657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41.903.386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56.913.710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15.010.324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42.288.274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719248"/>
                  </a:ext>
                </a:extLst>
              </a:tr>
              <a:tr h="126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6.370.402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6.489.584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119.182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5.037.092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272138"/>
                  </a:ext>
                </a:extLst>
              </a:tr>
              <a:tr h="126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983.504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983.504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698.105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382396"/>
                  </a:ext>
                </a:extLst>
              </a:tr>
              <a:tr h="126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33.602.465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38.797.011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5.194.546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26.343.010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784874"/>
                  </a:ext>
                </a:extLst>
              </a:tr>
              <a:tr h="126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1.681.523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1.681.523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1.261.143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109102"/>
                  </a:ext>
                </a:extLst>
              </a:tr>
              <a:tr h="126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Protección a la Ancianidad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1.681.523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1.681.523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1.261.143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1129644"/>
                  </a:ext>
                </a:extLst>
              </a:tr>
              <a:tr h="126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31.911.842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37.106.388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5.194.546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25.072.827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185273"/>
                  </a:ext>
                </a:extLst>
              </a:tr>
              <a:tr h="126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del Adulto Mayor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5.108.996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8.140.856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3.031.860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4.851.850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774579"/>
                  </a:ext>
                </a:extLst>
              </a:tr>
              <a:tr h="126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Escuelas de Formación para Dirigentes Mayores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95.755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95.755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125818"/>
                  </a:ext>
                </a:extLst>
              </a:tr>
              <a:tr h="126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Establecimientos de Larga Estadía para Adultos Mayores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9.714.525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9.701.933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-12.592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7.366.578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587071"/>
                  </a:ext>
                </a:extLst>
              </a:tr>
              <a:tr h="126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Buen Trato al Adulto Mayor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104.752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-9.475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63894"/>
                  </a:ext>
                </a:extLst>
              </a:tr>
              <a:tr h="126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Condominios de Viviendas Tuteladas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992.326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857.587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-134.739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597.015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859781"/>
                  </a:ext>
                </a:extLst>
              </a:tr>
              <a:tr h="126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Envejecimiento Activo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204.247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2.538.139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2.333.892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662.812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111977"/>
                  </a:ext>
                </a:extLst>
              </a:tr>
              <a:tr h="126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Subsidio ELEAM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8.135.740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8.135.740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5.665.923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775796"/>
                  </a:ext>
                </a:extLst>
              </a:tr>
              <a:tr h="126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Cuidados Domiciliarios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1.479.960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1.479.960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1.461.347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235491"/>
                  </a:ext>
                </a:extLst>
              </a:tr>
              <a:tr h="126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Diurnos del Adulto Mayor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5.490.506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5.490.506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4.257.514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364012"/>
                  </a:ext>
                </a:extLst>
              </a:tr>
              <a:tr h="126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Voluntariado País de Mayores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98.804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957382"/>
                  </a:ext>
                </a:extLst>
              </a:tr>
              <a:tr h="126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Comunas Amigables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486.231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471.831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-14.400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005446"/>
                  </a:ext>
                </a:extLst>
              </a:tr>
              <a:tr h="126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244624"/>
                  </a:ext>
                </a:extLst>
              </a:tr>
              <a:tr h="126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Seguridad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555211"/>
                  </a:ext>
                </a:extLst>
              </a:tr>
              <a:tr h="126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5.902.000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877501"/>
                  </a:ext>
                </a:extLst>
              </a:tr>
              <a:tr h="126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Excedentes de Caja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5.902.000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77348"/>
                  </a:ext>
                </a:extLst>
              </a:tr>
              <a:tr h="134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81.066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421151"/>
                  </a:ext>
                </a:extLst>
              </a:tr>
              <a:tr h="126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81.066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460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4734" y="1140133"/>
            <a:ext cx="788670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MAYOR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4734" y="1795184"/>
            <a:ext cx="7886701" cy="19365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C3807A0-2268-4FB0-AB52-7E20F92762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53866"/>
              </p:ext>
            </p:extLst>
          </p:nvPr>
        </p:nvGraphicFramePr>
        <p:xfrm>
          <a:off x="554734" y="2083576"/>
          <a:ext cx="7886701" cy="1141775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46806143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14228885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712758075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06280343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50690503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69735915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84284908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590480209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740475129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159342218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4023209"/>
                  </a:ext>
                </a:extLst>
              </a:tr>
              <a:tr h="380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0489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864.949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864.949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464.639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7708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864.949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864.949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464.639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8662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3.795.575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3.794.575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3.776.177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377617,7%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6674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3.795.575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3.794.575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3.776.177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377617,7%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2193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2455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066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5102" y="1105725"/>
            <a:ext cx="8149223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110001EA-2C44-4899-8247-871C66D304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6597024"/>
              </p:ext>
            </p:extLst>
          </p:nvPr>
        </p:nvGraphicFramePr>
        <p:xfrm>
          <a:off x="542134" y="1974711"/>
          <a:ext cx="3944049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13594317-D3C6-40BE-B9FC-A00888CBC9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2341898"/>
              </p:ext>
            </p:extLst>
          </p:nvPr>
        </p:nvGraphicFramePr>
        <p:xfrm>
          <a:off x="4627539" y="1991313"/>
          <a:ext cx="4004518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5808" y="1124744"/>
            <a:ext cx="7996716" cy="55624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09. PROGRAMA 01:  SUBSECRETARÍA DE EVALUACIÓN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8924D701-30F3-4216-8613-28C1B7C50C72}"/>
              </a:ext>
            </a:extLst>
          </p:cNvPr>
          <p:cNvSpPr txBox="1">
            <a:spLocks/>
          </p:cNvSpPr>
          <p:nvPr/>
        </p:nvSpPr>
        <p:spPr>
          <a:xfrm>
            <a:off x="528903" y="1714379"/>
            <a:ext cx="8010526" cy="2384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34C70BC-2F16-4A9B-A9BF-DD238975F8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84643"/>
              </p:ext>
            </p:extLst>
          </p:nvPr>
        </p:nvGraphicFramePr>
        <p:xfrm>
          <a:off x="528903" y="2009709"/>
          <a:ext cx="8003621" cy="2838581"/>
        </p:xfrm>
        <a:graphic>
          <a:graphicData uri="http://schemas.openxmlformats.org/drawingml/2006/table">
            <a:tbl>
              <a:tblPr/>
              <a:tblGrid>
                <a:gridCol w="268218">
                  <a:extLst>
                    <a:ext uri="{9D8B030D-6E8A-4147-A177-3AD203B41FA5}">
                      <a16:colId xmlns:a16="http://schemas.microsoft.com/office/drawing/2014/main" val="3494847852"/>
                    </a:ext>
                  </a:extLst>
                </a:gridCol>
                <a:gridCol w="268218">
                  <a:extLst>
                    <a:ext uri="{9D8B030D-6E8A-4147-A177-3AD203B41FA5}">
                      <a16:colId xmlns:a16="http://schemas.microsoft.com/office/drawing/2014/main" val="3189918350"/>
                    </a:ext>
                  </a:extLst>
                </a:gridCol>
                <a:gridCol w="268218">
                  <a:extLst>
                    <a:ext uri="{9D8B030D-6E8A-4147-A177-3AD203B41FA5}">
                      <a16:colId xmlns:a16="http://schemas.microsoft.com/office/drawing/2014/main" val="632440362"/>
                    </a:ext>
                  </a:extLst>
                </a:gridCol>
                <a:gridCol w="3025497">
                  <a:extLst>
                    <a:ext uri="{9D8B030D-6E8A-4147-A177-3AD203B41FA5}">
                      <a16:colId xmlns:a16="http://schemas.microsoft.com/office/drawing/2014/main" val="1884367736"/>
                    </a:ext>
                  </a:extLst>
                </a:gridCol>
                <a:gridCol w="718824">
                  <a:extLst>
                    <a:ext uri="{9D8B030D-6E8A-4147-A177-3AD203B41FA5}">
                      <a16:colId xmlns:a16="http://schemas.microsoft.com/office/drawing/2014/main" val="2613230194"/>
                    </a:ext>
                  </a:extLst>
                </a:gridCol>
                <a:gridCol w="718824">
                  <a:extLst>
                    <a:ext uri="{9D8B030D-6E8A-4147-A177-3AD203B41FA5}">
                      <a16:colId xmlns:a16="http://schemas.microsoft.com/office/drawing/2014/main" val="4242114559"/>
                    </a:ext>
                  </a:extLst>
                </a:gridCol>
                <a:gridCol w="718824">
                  <a:extLst>
                    <a:ext uri="{9D8B030D-6E8A-4147-A177-3AD203B41FA5}">
                      <a16:colId xmlns:a16="http://schemas.microsoft.com/office/drawing/2014/main" val="4042862375"/>
                    </a:ext>
                  </a:extLst>
                </a:gridCol>
                <a:gridCol w="718824">
                  <a:extLst>
                    <a:ext uri="{9D8B030D-6E8A-4147-A177-3AD203B41FA5}">
                      <a16:colId xmlns:a16="http://schemas.microsoft.com/office/drawing/2014/main" val="2762402977"/>
                    </a:ext>
                  </a:extLst>
                </a:gridCol>
                <a:gridCol w="654451">
                  <a:extLst>
                    <a:ext uri="{9D8B030D-6E8A-4147-A177-3AD203B41FA5}">
                      <a16:colId xmlns:a16="http://schemas.microsoft.com/office/drawing/2014/main" val="3372192362"/>
                    </a:ext>
                  </a:extLst>
                </a:gridCol>
                <a:gridCol w="643723">
                  <a:extLst>
                    <a:ext uri="{9D8B030D-6E8A-4147-A177-3AD203B41FA5}">
                      <a16:colId xmlns:a16="http://schemas.microsoft.com/office/drawing/2014/main" val="995355828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43273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618141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21.688.801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23.384.229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1.695.428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15.736.505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11153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9.167.641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9.427.949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260.308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7.608.777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68833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4.336.641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4.260.501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-76.140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1.264.743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9868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7.526.411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7.526.411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4.780.239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7085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5.271.933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5.271.933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2.945.928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4728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Iniciativas para la Superación de la Pobreza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5.271.922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5.271.922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2.945.928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57369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19.885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5784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331.558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331.558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331.558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0677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Colaboración INE Encuesta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331.558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331.558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331.558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9164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1.922.920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1.922.920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1.502.753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43012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Casen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1.922.920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1.922.920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1.502.753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40106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657.108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680.048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593.446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167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12682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95.496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95.496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82513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561.612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476.014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71279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1.489.300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1.488.300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1.489.300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148930,0%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2732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1.489.300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1.488.300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1.489.300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148930,0%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2993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205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5351" y="1145417"/>
            <a:ext cx="7984695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01:  SUBSECRETARÍA DE LA NIÑEZ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D1133A9D-1876-4296-BCD6-7BCA609129F5}"/>
              </a:ext>
            </a:extLst>
          </p:cNvPr>
          <p:cNvSpPr txBox="1">
            <a:spLocks/>
          </p:cNvSpPr>
          <p:nvPr/>
        </p:nvSpPr>
        <p:spPr>
          <a:xfrm>
            <a:off x="535351" y="1762298"/>
            <a:ext cx="7984695" cy="2567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5E0462A-301D-4FC3-A80A-49F73F7870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147808"/>
              </p:ext>
            </p:extLst>
          </p:nvPr>
        </p:nvGraphicFramePr>
        <p:xfrm>
          <a:off x="535351" y="2075567"/>
          <a:ext cx="7984693" cy="2455120"/>
        </p:xfrm>
        <a:graphic>
          <a:graphicData uri="http://schemas.openxmlformats.org/drawingml/2006/table">
            <a:tbl>
              <a:tblPr/>
              <a:tblGrid>
                <a:gridCol w="267584">
                  <a:extLst>
                    <a:ext uri="{9D8B030D-6E8A-4147-A177-3AD203B41FA5}">
                      <a16:colId xmlns:a16="http://schemas.microsoft.com/office/drawing/2014/main" val="953537304"/>
                    </a:ext>
                  </a:extLst>
                </a:gridCol>
                <a:gridCol w="267584">
                  <a:extLst>
                    <a:ext uri="{9D8B030D-6E8A-4147-A177-3AD203B41FA5}">
                      <a16:colId xmlns:a16="http://schemas.microsoft.com/office/drawing/2014/main" val="769774648"/>
                    </a:ext>
                  </a:extLst>
                </a:gridCol>
                <a:gridCol w="267584">
                  <a:extLst>
                    <a:ext uri="{9D8B030D-6E8A-4147-A177-3AD203B41FA5}">
                      <a16:colId xmlns:a16="http://schemas.microsoft.com/office/drawing/2014/main" val="685801296"/>
                    </a:ext>
                  </a:extLst>
                </a:gridCol>
                <a:gridCol w="3018342">
                  <a:extLst>
                    <a:ext uri="{9D8B030D-6E8A-4147-A177-3AD203B41FA5}">
                      <a16:colId xmlns:a16="http://schemas.microsoft.com/office/drawing/2014/main" val="2222251994"/>
                    </a:ext>
                  </a:extLst>
                </a:gridCol>
                <a:gridCol w="717124">
                  <a:extLst>
                    <a:ext uri="{9D8B030D-6E8A-4147-A177-3AD203B41FA5}">
                      <a16:colId xmlns:a16="http://schemas.microsoft.com/office/drawing/2014/main" val="2057923942"/>
                    </a:ext>
                  </a:extLst>
                </a:gridCol>
                <a:gridCol w="717124">
                  <a:extLst>
                    <a:ext uri="{9D8B030D-6E8A-4147-A177-3AD203B41FA5}">
                      <a16:colId xmlns:a16="http://schemas.microsoft.com/office/drawing/2014/main" val="875867272"/>
                    </a:ext>
                  </a:extLst>
                </a:gridCol>
                <a:gridCol w="717124">
                  <a:extLst>
                    <a:ext uri="{9D8B030D-6E8A-4147-A177-3AD203B41FA5}">
                      <a16:colId xmlns:a16="http://schemas.microsoft.com/office/drawing/2014/main" val="4034934788"/>
                    </a:ext>
                  </a:extLst>
                </a:gridCol>
                <a:gridCol w="717124">
                  <a:extLst>
                    <a:ext uri="{9D8B030D-6E8A-4147-A177-3AD203B41FA5}">
                      <a16:colId xmlns:a16="http://schemas.microsoft.com/office/drawing/2014/main" val="3652101696"/>
                    </a:ext>
                  </a:extLst>
                </a:gridCol>
                <a:gridCol w="652903">
                  <a:extLst>
                    <a:ext uri="{9D8B030D-6E8A-4147-A177-3AD203B41FA5}">
                      <a16:colId xmlns:a16="http://schemas.microsoft.com/office/drawing/2014/main" val="1765148523"/>
                    </a:ext>
                  </a:extLst>
                </a:gridCol>
                <a:gridCol w="642200">
                  <a:extLst>
                    <a:ext uri="{9D8B030D-6E8A-4147-A177-3AD203B41FA5}">
                      <a16:colId xmlns:a16="http://schemas.microsoft.com/office/drawing/2014/main" val="101766217"/>
                    </a:ext>
                  </a:extLst>
                </a:gridCol>
              </a:tblGrid>
              <a:tr h="1267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2183199"/>
                  </a:ext>
                </a:extLst>
              </a:tr>
              <a:tr h="3882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60752"/>
                  </a:ext>
                </a:extLst>
              </a:tr>
              <a:tr h="1663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6.001.950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6.483.452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481.502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3.279.322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940710"/>
                  </a:ext>
                </a:extLst>
              </a:tr>
              <a:tr h="126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1.438.227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1.526.342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1.107.375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821331"/>
                  </a:ext>
                </a:extLst>
              </a:tr>
              <a:tr h="126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1.000.647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794.504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-206.143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268.581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636855"/>
                  </a:ext>
                </a:extLst>
              </a:tr>
              <a:tr h="126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3.548.506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3.513.569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-34.937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1.324.161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304493"/>
                  </a:ext>
                </a:extLst>
              </a:tr>
              <a:tr h="126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3.548.506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3.513.569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-34.937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1.324.161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311381"/>
                  </a:ext>
                </a:extLst>
              </a:tr>
              <a:tr h="126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Piloto Oficina Local de la Niñez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1.975.230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2.070.152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94.922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1.093.411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394077"/>
                  </a:ext>
                </a:extLst>
              </a:tr>
              <a:tr h="1258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Acompañamiento Proyecto de Ley Servicio de Protección de la Niñez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414.783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278.968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-135.815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210.029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877816"/>
                  </a:ext>
                </a:extLst>
              </a:tr>
              <a:tr h="126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Niños, Niñas y Adolescentes en Situación de Calle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1.158.493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1.164.449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695345"/>
                  </a:ext>
                </a:extLst>
              </a:tr>
              <a:tr h="126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474950"/>
                  </a:ext>
                </a:extLst>
              </a:tr>
              <a:tr h="126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471539"/>
                  </a:ext>
                </a:extLst>
              </a:tr>
              <a:tr h="126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6690560"/>
                  </a:ext>
                </a:extLst>
              </a:tr>
              <a:tr h="126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6123029"/>
                  </a:ext>
                </a:extLst>
              </a:tr>
              <a:tr h="126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579.292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579.282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579.205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5792050,0%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285194"/>
                  </a:ext>
                </a:extLst>
              </a:tr>
              <a:tr h="126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579.292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579.282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579.205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5792050,0%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936272"/>
                  </a:ext>
                </a:extLst>
              </a:tr>
              <a:tr h="126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8461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0792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9550" y="1163072"/>
            <a:ext cx="8064898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02:  SISTEMA DE PROTECCIÓN INTEGRAL A LA INFANCIA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0" y="1803592"/>
            <a:ext cx="8064898" cy="25725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76D8136-2C10-4A91-8055-7B4C0A744B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642557"/>
              </p:ext>
            </p:extLst>
          </p:nvPr>
        </p:nvGraphicFramePr>
        <p:xfrm>
          <a:off x="539551" y="2141053"/>
          <a:ext cx="8064898" cy="3031349"/>
        </p:xfrm>
        <a:graphic>
          <a:graphicData uri="http://schemas.openxmlformats.org/drawingml/2006/table">
            <a:tbl>
              <a:tblPr/>
              <a:tblGrid>
                <a:gridCol w="264944">
                  <a:extLst>
                    <a:ext uri="{9D8B030D-6E8A-4147-A177-3AD203B41FA5}">
                      <a16:colId xmlns:a16="http://schemas.microsoft.com/office/drawing/2014/main" val="563981083"/>
                    </a:ext>
                  </a:extLst>
                </a:gridCol>
                <a:gridCol w="264944">
                  <a:extLst>
                    <a:ext uri="{9D8B030D-6E8A-4147-A177-3AD203B41FA5}">
                      <a16:colId xmlns:a16="http://schemas.microsoft.com/office/drawing/2014/main" val="4206439812"/>
                    </a:ext>
                  </a:extLst>
                </a:gridCol>
                <a:gridCol w="264944">
                  <a:extLst>
                    <a:ext uri="{9D8B030D-6E8A-4147-A177-3AD203B41FA5}">
                      <a16:colId xmlns:a16="http://schemas.microsoft.com/office/drawing/2014/main" val="3390880278"/>
                    </a:ext>
                  </a:extLst>
                </a:gridCol>
                <a:gridCol w="3147536">
                  <a:extLst>
                    <a:ext uri="{9D8B030D-6E8A-4147-A177-3AD203B41FA5}">
                      <a16:colId xmlns:a16="http://schemas.microsoft.com/office/drawing/2014/main" val="2030264328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1756593080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4053167828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1970972359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948106335"/>
                    </a:ext>
                  </a:extLst>
                </a:gridCol>
                <a:gridCol w="646464">
                  <a:extLst>
                    <a:ext uri="{9D8B030D-6E8A-4147-A177-3AD203B41FA5}">
                      <a16:colId xmlns:a16="http://schemas.microsoft.com/office/drawing/2014/main" val="1465999852"/>
                    </a:ext>
                  </a:extLst>
                </a:gridCol>
                <a:gridCol w="635866">
                  <a:extLst>
                    <a:ext uri="{9D8B030D-6E8A-4147-A177-3AD203B41FA5}">
                      <a16:colId xmlns:a16="http://schemas.microsoft.com/office/drawing/2014/main" val="3381309583"/>
                    </a:ext>
                  </a:extLst>
                </a:gridCol>
              </a:tblGrid>
              <a:tr h="1243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73" marR="7773" marT="7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73" marR="7773" marT="7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4251513"/>
                  </a:ext>
                </a:extLst>
              </a:tr>
              <a:tr h="3808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67173"/>
                  </a:ext>
                </a:extLst>
              </a:tr>
              <a:tr h="1632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49.726.961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54.360.675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4.633.714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39.372.145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487255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49.726.461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49.790.522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64.061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35.036.047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063070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201.175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151.175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665258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Fono Infancia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201.175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151.175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837981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35.467.628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35.267.628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27.858.186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707315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Desarrollo Biopsicosocial - Ministerio de Salud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20.448.745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20.448.745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20.448.744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150559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Recién Nacido - Ministerio de Salud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15.018.883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14.818.883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7.409.442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5962051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14.057.658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14.371.719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314.061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7.177.861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886501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Intervenciones de Apoyo al Desarrollo Infantil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3.124.872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3.124.872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816.430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60084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de Iniciativas para la Infancia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483.349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683.349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259625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Fortalecimiento Municipal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3.514.304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3.514.304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1.876.162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502671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Diagnóstico de Vulnerabilidad en Pre-escolares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102.374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62.374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62.374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397092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Educativo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2.870.350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2.691.482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-178.868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459.962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1394308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Salud Mental Infantil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3.490.598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3.490.598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3.335.598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2910985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Aprendizaje Integral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332.929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332.929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155.524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407186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Ayudas Técnicas Chile Crece Contigo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471.811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471.811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471.811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993249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233.992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233.992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131113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233.992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233.992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169517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4.336.161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4.335.661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4.336.098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867219,6%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735706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4.336.161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4.335.661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4.336.098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867219,6%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727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25845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55667" y="1124744"/>
            <a:ext cx="8064898" cy="7911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11. PROGRAMA 01:  SISTEMA NACIONAL DE PROTECCIÓN ESPECIALIZADA A LA NIÑEZ Y ADOLESCENCIA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4446" y="1991407"/>
            <a:ext cx="7992889" cy="2490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B7401BA-CE07-4AF9-A953-31BE75DCDC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85141"/>
              </p:ext>
            </p:extLst>
          </p:nvPr>
        </p:nvGraphicFramePr>
        <p:xfrm>
          <a:off x="455667" y="2315982"/>
          <a:ext cx="8064898" cy="1524478"/>
        </p:xfrm>
        <a:graphic>
          <a:graphicData uri="http://schemas.openxmlformats.org/drawingml/2006/table">
            <a:tbl>
              <a:tblPr/>
              <a:tblGrid>
                <a:gridCol w="264944">
                  <a:extLst>
                    <a:ext uri="{9D8B030D-6E8A-4147-A177-3AD203B41FA5}">
                      <a16:colId xmlns:a16="http://schemas.microsoft.com/office/drawing/2014/main" val="129321396"/>
                    </a:ext>
                  </a:extLst>
                </a:gridCol>
                <a:gridCol w="264944">
                  <a:extLst>
                    <a:ext uri="{9D8B030D-6E8A-4147-A177-3AD203B41FA5}">
                      <a16:colId xmlns:a16="http://schemas.microsoft.com/office/drawing/2014/main" val="1740218980"/>
                    </a:ext>
                  </a:extLst>
                </a:gridCol>
                <a:gridCol w="264944">
                  <a:extLst>
                    <a:ext uri="{9D8B030D-6E8A-4147-A177-3AD203B41FA5}">
                      <a16:colId xmlns:a16="http://schemas.microsoft.com/office/drawing/2014/main" val="3289132799"/>
                    </a:ext>
                  </a:extLst>
                </a:gridCol>
                <a:gridCol w="3147536">
                  <a:extLst>
                    <a:ext uri="{9D8B030D-6E8A-4147-A177-3AD203B41FA5}">
                      <a16:colId xmlns:a16="http://schemas.microsoft.com/office/drawing/2014/main" val="2845677331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3106998340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4259428935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3711700434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1964860277"/>
                    </a:ext>
                  </a:extLst>
                </a:gridCol>
                <a:gridCol w="646464">
                  <a:extLst>
                    <a:ext uri="{9D8B030D-6E8A-4147-A177-3AD203B41FA5}">
                      <a16:colId xmlns:a16="http://schemas.microsoft.com/office/drawing/2014/main" val="1515943039"/>
                    </a:ext>
                  </a:extLst>
                </a:gridCol>
                <a:gridCol w="635866">
                  <a:extLst>
                    <a:ext uri="{9D8B030D-6E8A-4147-A177-3AD203B41FA5}">
                      <a16:colId xmlns:a16="http://schemas.microsoft.com/office/drawing/2014/main" val="1400217618"/>
                    </a:ext>
                  </a:extLst>
                </a:gridCol>
              </a:tblGrid>
              <a:tr h="1231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73" marR="7773" marT="7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73" marR="7773" marT="7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9597426"/>
                  </a:ext>
                </a:extLst>
              </a:tr>
              <a:tr h="3772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356206"/>
                  </a:ext>
                </a:extLst>
              </a:tr>
              <a:tr h="1616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7.628.014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7.628.014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1.200.473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57997"/>
                  </a:ext>
                </a:extLst>
              </a:tr>
              <a:tr h="123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2.186.907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2.186.907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885.323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921215"/>
                  </a:ext>
                </a:extLst>
              </a:tr>
              <a:tr h="123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4.491.000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4.491.000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249.811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6279649"/>
                  </a:ext>
                </a:extLst>
              </a:tr>
              <a:tr h="123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950.107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950.107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65.339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1191491"/>
                  </a:ext>
                </a:extLst>
              </a:tr>
              <a:tr h="123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35.693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437700"/>
                  </a:ext>
                </a:extLst>
              </a:tr>
              <a:tr h="123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384.906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384.906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11.228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280292"/>
                  </a:ext>
                </a:extLst>
              </a:tr>
              <a:tr h="123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4.076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4.076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41433"/>
                  </a:ext>
                </a:extLst>
              </a:tr>
              <a:tr h="123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306.125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306.125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16.678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29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593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539552" y="1174764"/>
            <a:ext cx="7848873" cy="5603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F7BEAB2-3A71-4F7A-93E8-36F59B195B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7631602"/>
              </p:ext>
            </p:extLst>
          </p:nvPr>
        </p:nvGraphicFramePr>
        <p:xfrm>
          <a:off x="539553" y="2214407"/>
          <a:ext cx="7848872" cy="3438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635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539552" y="1139038"/>
            <a:ext cx="7704856" cy="5603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3A4A131C-E679-4744-A6BB-8C12A5C745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9063031"/>
              </p:ext>
            </p:extLst>
          </p:nvPr>
        </p:nvGraphicFramePr>
        <p:xfrm>
          <a:off x="539552" y="2112144"/>
          <a:ext cx="7704856" cy="3606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147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96488" y="1115680"/>
            <a:ext cx="799857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96488" y="1696772"/>
            <a:ext cx="8115835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C450702-5A68-40B7-91EF-35E8A8A339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694775"/>
              </p:ext>
            </p:extLst>
          </p:nvPr>
        </p:nvGraphicFramePr>
        <p:xfrm>
          <a:off x="496488" y="2054849"/>
          <a:ext cx="7998566" cy="2182956"/>
        </p:xfrm>
        <a:graphic>
          <a:graphicData uri="http://schemas.openxmlformats.org/drawingml/2006/table">
            <a:tbl>
              <a:tblPr/>
              <a:tblGrid>
                <a:gridCol w="286892">
                  <a:extLst>
                    <a:ext uri="{9D8B030D-6E8A-4147-A177-3AD203B41FA5}">
                      <a16:colId xmlns:a16="http://schemas.microsoft.com/office/drawing/2014/main" val="1980886967"/>
                    </a:ext>
                  </a:extLst>
                </a:gridCol>
                <a:gridCol w="3236150">
                  <a:extLst>
                    <a:ext uri="{9D8B030D-6E8A-4147-A177-3AD203B41FA5}">
                      <a16:colId xmlns:a16="http://schemas.microsoft.com/office/drawing/2014/main" val="834558854"/>
                    </a:ext>
                  </a:extLst>
                </a:gridCol>
                <a:gridCol w="768872">
                  <a:extLst>
                    <a:ext uri="{9D8B030D-6E8A-4147-A177-3AD203B41FA5}">
                      <a16:colId xmlns:a16="http://schemas.microsoft.com/office/drawing/2014/main" val="1480668053"/>
                    </a:ext>
                  </a:extLst>
                </a:gridCol>
                <a:gridCol w="768872">
                  <a:extLst>
                    <a:ext uri="{9D8B030D-6E8A-4147-A177-3AD203B41FA5}">
                      <a16:colId xmlns:a16="http://schemas.microsoft.com/office/drawing/2014/main" val="475711757"/>
                    </a:ext>
                  </a:extLst>
                </a:gridCol>
                <a:gridCol w="768872">
                  <a:extLst>
                    <a:ext uri="{9D8B030D-6E8A-4147-A177-3AD203B41FA5}">
                      <a16:colId xmlns:a16="http://schemas.microsoft.com/office/drawing/2014/main" val="2865429800"/>
                    </a:ext>
                  </a:extLst>
                </a:gridCol>
                <a:gridCol w="768872">
                  <a:extLst>
                    <a:ext uri="{9D8B030D-6E8A-4147-A177-3AD203B41FA5}">
                      <a16:colId xmlns:a16="http://schemas.microsoft.com/office/drawing/2014/main" val="2550168527"/>
                    </a:ext>
                  </a:extLst>
                </a:gridCol>
                <a:gridCol w="700018">
                  <a:extLst>
                    <a:ext uri="{9D8B030D-6E8A-4147-A177-3AD203B41FA5}">
                      <a16:colId xmlns:a16="http://schemas.microsoft.com/office/drawing/2014/main" val="1207511077"/>
                    </a:ext>
                  </a:extLst>
                </a:gridCol>
                <a:gridCol w="700018">
                  <a:extLst>
                    <a:ext uri="{9D8B030D-6E8A-4147-A177-3AD203B41FA5}">
                      <a16:colId xmlns:a16="http://schemas.microsoft.com/office/drawing/2014/main" val="1390254162"/>
                    </a:ext>
                  </a:extLst>
                </a:gridCol>
              </a:tblGrid>
              <a:tr h="1353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5894"/>
                  </a:ext>
                </a:extLst>
              </a:tr>
              <a:tr h="4145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807259"/>
                  </a:ext>
                </a:extLst>
              </a:tr>
              <a:tr h="143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759.083.844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882.028.967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122.945.123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621.682.800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4245861"/>
                  </a:ext>
                </a:extLst>
              </a:tr>
              <a:tr h="13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79.679.012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84.462.785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4.783.773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64.278.908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453505"/>
                  </a:ext>
                </a:extLst>
              </a:tr>
              <a:tr h="13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14.534.111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18.968.311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4.434.200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7.856.078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8835"/>
                  </a:ext>
                </a:extLst>
              </a:tr>
              <a:tr h="13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15.536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181.839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166.303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181.816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1170,3%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099921"/>
                  </a:ext>
                </a:extLst>
              </a:tr>
              <a:tr h="13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537.891.693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564.109.280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26.217.587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397.595.243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9187797"/>
                  </a:ext>
                </a:extLst>
              </a:tr>
              <a:tr h="13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6.656.086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6.656.086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6.366.910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29933"/>
                  </a:ext>
                </a:extLst>
              </a:tr>
              <a:tr h="13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974928"/>
                  </a:ext>
                </a:extLst>
              </a:tr>
              <a:tr h="13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1.767.135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3.111.615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1.344.480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1.235.582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409423"/>
                  </a:ext>
                </a:extLst>
              </a:tr>
              <a:tr h="13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864.949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954.870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89.921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464.639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98386"/>
                  </a:ext>
                </a:extLst>
              </a:tr>
              <a:tr h="13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118.826.427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121.280.090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2.453.663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62.159.546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289122"/>
                  </a:ext>
                </a:extLst>
              </a:tr>
              <a:tr h="13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5.504.981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82.296.503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76.791.522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81.537.828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1481,2%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950168"/>
                  </a:ext>
                </a:extLst>
              </a:tr>
              <a:tr h="135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7295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73089" y="1134305"/>
            <a:ext cx="7992262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2I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24A9ADCD-2DBA-403E-9123-FADCB754C5D8}"/>
              </a:ext>
            </a:extLst>
          </p:cNvPr>
          <p:cNvSpPr txBox="1">
            <a:spLocks/>
          </p:cNvSpPr>
          <p:nvPr/>
        </p:nvSpPr>
        <p:spPr>
          <a:xfrm>
            <a:off x="573088" y="1766558"/>
            <a:ext cx="7992263" cy="2807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B77DF82-F07A-42A7-9217-65A1F4F3E6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55689"/>
              </p:ext>
            </p:extLst>
          </p:nvPr>
        </p:nvGraphicFramePr>
        <p:xfrm>
          <a:off x="575869" y="2119249"/>
          <a:ext cx="7992262" cy="3428273"/>
        </p:xfrm>
        <a:graphic>
          <a:graphicData uri="http://schemas.openxmlformats.org/drawingml/2006/table">
            <a:tbl>
              <a:tblPr/>
              <a:tblGrid>
                <a:gridCol w="277124">
                  <a:extLst>
                    <a:ext uri="{9D8B030D-6E8A-4147-A177-3AD203B41FA5}">
                      <a16:colId xmlns:a16="http://schemas.microsoft.com/office/drawing/2014/main" val="2860150167"/>
                    </a:ext>
                  </a:extLst>
                </a:gridCol>
                <a:gridCol w="277124">
                  <a:extLst>
                    <a:ext uri="{9D8B030D-6E8A-4147-A177-3AD203B41FA5}">
                      <a16:colId xmlns:a16="http://schemas.microsoft.com/office/drawing/2014/main" val="2526188897"/>
                    </a:ext>
                  </a:extLst>
                </a:gridCol>
                <a:gridCol w="3125961">
                  <a:extLst>
                    <a:ext uri="{9D8B030D-6E8A-4147-A177-3AD203B41FA5}">
                      <a16:colId xmlns:a16="http://schemas.microsoft.com/office/drawing/2014/main" val="2958512271"/>
                    </a:ext>
                  </a:extLst>
                </a:gridCol>
                <a:gridCol w="742693">
                  <a:extLst>
                    <a:ext uri="{9D8B030D-6E8A-4147-A177-3AD203B41FA5}">
                      <a16:colId xmlns:a16="http://schemas.microsoft.com/office/drawing/2014/main" val="1477163973"/>
                    </a:ext>
                  </a:extLst>
                </a:gridCol>
                <a:gridCol w="742693">
                  <a:extLst>
                    <a:ext uri="{9D8B030D-6E8A-4147-A177-3AD203B41FA5}">
                      <a16:colId xmlns:a16="http://schemas.microsoft.com/office/drawing/2014/main" val="3101256548"/>
                    </a:ext>
                  </a:extLst>
                </a:gridCol>
                <a:gridCol w="742693">
                  <a:extLst>
                    <a:ext uri="{9D8B030D-6E8A-4147-A177-3AD203B41FA5}">
                      <a16:colId xmlns:a16="http://schemas.microsoft.com/office/drawing/2014/main" val="1303770127"/>
                    </a:ext>
                  </a:extLst>
                </a:gridCol>
                <a:gridCol w="742693">
                  <a:extLst>
                    <a:ext uri="{9D8B030D-6E8A-4147-A177-3AD203B41FA5}">
                      <a16:colId xmlns:a16="http://schemas.microsoft.com/office/drawing/2014/main" val="2836855144"/>
                    </a:ext>
                  </a:extLst>
                </a:gridCol>
                <a:gridCol w="676183">
                  <a:extLst>
                    <a:ext uri="{9D8B030D-6E8A-4147-A177-3AD203B41FA5}">
                      <a16:colId xmlns:a16="http://schemas.microsoft.com/office/drawing/2014/main" val="492007776"/>
                    </a:ext>
                  </a:extLst>
                </a:gridCol>
                <a:gridCol w="665098">
                  <a:extLst>
                    <a:ext uri="{9D8B030D-6E8A-4147-A177-3AD203B41FA5}">
                      <a16:colId xmlns:a16="http://schemas.microsoft.com/office/drawing/2014/main" val="2900301567"/>
                    </a:ext>
                  </a:extLst>
                </a:gridCol>
              </a:tblGrid>
              <a:tr h="1640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919939"/>
                  </a:ext>
                </a:extLst>
              </a:tr>
              <a:tr h="4018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480579"/>
                  </a:ext>
                </a:extLst>
              </a:tr>
              <a:tr h="1722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421.754.917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468.669.971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46.915.054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347.035.972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711638"/>
                  </a:ext>
                </a:extLst>
              </a:tr>
              <a:tr h="1640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198.866.949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219.980.866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21.113.917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172.857.355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0175535"/>
                  </a:ext>
                </a:extLst>
              </a:tr>
              <a:tr h="1640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Atención Ciudadana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532610"/>
                  </a:ext>
                </a:extLst>
              </a:tr>
              <a:tr h="1558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 Etico Familiar y Sistema Chile Solidario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222.887.968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248.689.105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25.801.137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174.178.617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40185"/>
                  </a:ext>
                </a:extLst>
              </a:tr>
              <a:tr h="1640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84.660.469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88.130.228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3.469.759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70.798.270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756306"/>
                  </a:ext>
                </a:extLst>
              </a:tr>
              <a:tr h="1640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84.660.469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85.685.907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1.025.438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70.262.391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3543714"/>
                  </a:ext>
                </a:extLst>
              </a:tr>
              <a:tr h="1640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Organizaciones Sociales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2.444.321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2.444.321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535.879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770819"/>
                  </a:ext>
                </a:extLst>
              </a:tr>
              <a:tr h="1640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la Juventud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7.708.934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7.989.020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280.086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6.335.565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105617"/>
                  </a:ext>
                </a:extLst>
              </a:tr>
              <a:tr h="1640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 Nacional De Desarrollo Indigena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114.569.365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146.910.786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32.341.421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89.160.288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909832"/>
                  </a:ext>
                </a:extLst>
              </a:tr>
              <a:tr h="1640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Discapacidad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29.220.013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33.400.913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4.180.900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22.478.292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262180"/>
                  </a:ext>
                </a:extLst>
              </a:tr>
              <a:tr h="1640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Adulto Mayor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41.903.386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56.913.710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15.010.324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42.288.274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852244"/>
                  </a:ext>
                </a:extLst>
              </a:tr>
              <a:tr h="1640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Evaluación Social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21.688.801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23.384.229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1.695.428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15.736.505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080099"/>
                  </a:ext>
                </a:extLst>
              </a:tr>
              <a:tr h="1640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Niñez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55.728.911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60.844.127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5.115.216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42.651.467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894461"/>
                  </a:ext>
                </a:extLst>
              </a:tr>
              <a:tr h="1640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Niñez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6.001.950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6.483.452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481.502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3.279.322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446475"/>
                  </a:ext>
                </a:extLst>
              </a:tr>
              <a:tr h="1640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Protección Integral a la Infancia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49.726.961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54.360.675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4.633.714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39.372.145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690654"/>
                  </a:ext>
                </a:extLst>
              </a:tr>
              <a:tr h="1640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Protección Especializada a La Niñez y Adolescencia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7.628.014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7.628.014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1.200.473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012292"/>
                  </a:ext>
                </a:extLst>
              </a:tr>
              <a:tr h="2378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Protección Especializada a La Niñez y Adolescencia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7.628.014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7.628.014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1.200.473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442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61060" y="1136475"/>
            <a:ext cx="7886698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2I RESUMEN POR CAPÍTULOS FET – Covid - 19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24A9ADCD-2DBA-403E-9123-FADCB754C5D8}"/>
              </a:ext>
            </a:extLst>
          </p:cNvPr>
          <p:cNvSpPr txBox="1">
            <a:spLocks/>
          </p:cNvSpPr>
          <p:nvPr/>
        </p:nvSpPr>
        <p:spPr>
          <a:xfrm>
            <a:off x="598040" y="1742380"/>
            <a:ext cx="7992263" cy="2807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84ADEC2-63BE-46A0-93CD-5E6C9D89A0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309522"/>
              </p:ext>
            </p:extLst>
          </p:nvPr>
        </p:nvGraphicFramePr>
        <p:xfrm>
          <a:off x="561060" y="2098741"/>
          <a:ext cx="7886698" cy="1230586"/>
        </p:xfrm>
        <a:graphic>
          <a:graphicData uri="http://schemas.openxmlformats.org/drawingml/2006/table">
            <a:tbl>
              <a:tblPr/>
              <a:tblGrid>
                <a:gridCol w="273464">
                  <a:extLst>
                    <a:ext uri="{9D8B030D-6E8A-4147-A177-3AD203B41FA5}">
                      <a16:colId xmlns:a16="http://schemas.microsoft.com/office/drawing/2014/main" val="3620372226"/>
                    </a:ext>
                  </a:extLst>
                </a:gridCol>
                <a:gridCol w="273464">
                  <a:extLst>
                    <a:ext uri="{9D8B030D-6E8A-4147-A177-3AD203B41FA5}">
                      <a16:colId xmlns:a16="http://schemas.microsoft.com/office/drawing/2014/main" val="2902132919"/>
                    </a:ext>
                  </a:extLst>
                </a:gridCol>
                <a:gridCol w="3084673">
                  <a:extLst>
                    <a:ext uri="{9D8B030D-6E8A-4147-A177-3AD203B41FA5}">
                      <a16:colId xmlns:a16="http://schemas.microsoft.com/office/drawing/2014/main" val="2819250391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1320732984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1346819802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482311850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1554738864"/>
                    </a:ext>
                  </a:extLst>
                </a:gridCol>
                <a:gridCol w="667252">
                  <a:extLst>
                    <a:ext uri="{9D8B030D-6E8A-4147-A177-3AD203B41FA5}">
                      <a16:colId xmlns:a16="http://schemas.microsoft.com/office/drawing/2014/main" val="957413035"/>
                    </a:ext>
                  </a:extLst>
                </a:gridCol>
                <a:gridCol w="656313">
                  <a:extLst>
                    <a:ext uri="{9D8B030D-6E8A-4147-A177-3AD203B41FA5}">
                      <a16:colId xmlns:a16="http://schemas.microsoft.com/office/drawing/2014/main" val="1518047018"/>
                    </a:ext>
                  </a:extLst>
                </a:gridCol>
              </a:tblGrid>
              <a:tr h="1640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3082709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90512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Evaluación Social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6.219.000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6.219.000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1.618.480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685494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Evaluación Social FET – Covid – 19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6.219.000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6.219.000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1.618.480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555447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Adulto Mayor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575749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Adulto Mayor FET - Covid - 19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1319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8957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4662" y="1126836"/>
            <a:ext cx="7936611" cy="56248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01:  SUBSECRETARÍA DE SERVICIOS SOCIALES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142E434-6688-4E3B-A1B3-FB3FB09B6E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936125"/>
              </p:ext>
            </p:extLst>
          </p:nvPr>
        </p:nvGraphicFramePr>
        <p:xfrm>
          <a:off x="514662" y="2030150"/>
          <a:ext cx="7936614" cy="3753131"/>
        </p:xfrm>
        <a:graphic>
          <a:graphicData uri="http://schemas.openxmlformats.org/drawingml/2006/table">
            <a:tbl>
              <a:tblPr/>
              <a:tblGrid>
                <a:gridCol w="265973">
                  <a:extLst>
                    <a:ext uri="{9D8B030D-6E8A-4147-A177-3AD203B41FA5}">
                      <a16:colId xmlns:a16="http://schemas.microsoft.com/office/drawing/2014/main" val="379393987"/>
                    </a:ext>
                  </a:extLst>
                </a:gridCol>
                <a:gridCol w="265973">
                  <a:extLst>
                    <a:ext uri="{9D8B030D-6E8A-4147-A177-3AD203B41FA5}">
                      <a16:colId xmlns:a16="http://schemas.microsoft.com/office/drawing/2014/main" val="2200090278"/>
                    </a:ext>
                  </a:extLst>
                </a:gridCol>
                <a:gridCol w="265973">
                  <a:extLst>
                    <a:ext uri="{9D8B030D-6E8A-4147-A177-3AD203B41FA5}">
                      <a16:colId xmlns:a16="http://schemas.microsoft.com/office/drawing/2014/main" val="3644000219"/>
                    </a:ext>
                  </a:extLst>
                </a:gridCol>
                <a:gridCol w="3000166">
                  <a:extLst>
                    <a:ext uri="{9D8B030D-6E8A-4147-A177-3AD203B41FA5}">
                      <a16:colId xmlns:a16="http://schemas.microsoft.com/office/drawing/2014/main" val="526337178"/>
                    </a:ext>
                  </a:extLst>
                </a:gridCol>
                <a:gridCol w="712806">
                  <a:extLst>
                    <a:ext uri="{9D8B030D-6E8A-4147-A177-3AD203B41FA5}">
                      <a16:colId xmlns:a16="http://schemas.microsoft.com/office/drawing/2014/main" val="1044243651"/>
                    </a:ext>
                  </a:extLst>
                </a:gridCol>
                <a:gridCol w="712806">
                  <a:extLst>
                    <a:ext uri="{9D8B030D-6E8A-4147-A177-3AD203B41FA5}">
                      <a16:colId xmlns:a16="http://schemas.microsoft.com/office/drawing/2014/main" val="3418056747"/>
                    </a:ext>
                  </a:extLst>
                </a:gridCol>
                <a:gridCol w="712806">
                  <a:extLst>
                    <a:ext uri="{9D8B030D-6E8A-4147-A177-3AD203B41FA5}">
                      <a16:colId xmlns:a16="http://schemas.microsoft.com/office/drawing/2014/main" val="1086137334"/>
                    </a:ext>
                  </a:extLst>
                </a:gridCol>
                <a:gridCol w="712806">
                  <a:extLst>
                    <a:ext uri="{9D8B030D-6E8A-4147-A177-3AD203B41FA5}">
                      <a16:colId xmlns:a16="http://schemas.microsoft.com/office/drawing/2014/main" val="3540282622"/>
                    </a:ext>
                  </a:extLst>
                </a:gridCol>
                <a:gridCol w="648972">
                  <a:extLst>
                    <a:ext uri="{9D8B030D-6E8A-4147-A177-3AD203B41FA5}">
                      <a16:colId xmlns:a16="http://schemas.microsoft.com/office/drawing/2014/main" val="1396772693"/>
                    </a:ext>
                  </a:extLst>
                </a:gridCol>
                <a:gridCol w="638333">
                  <a:extLst>
                    <a:ext uri="{9D8B030D-6E8A-4147-A177-3AD203B41FA5}">
                      <a16:colId xmlns:a16="http://schemas.microsoft.com/office/drawing/2014/main" val="2688316681"/>
                    </a:ext>
                  </a:extLst>
                </a:gridCol>
              </a:tblGrid>
              <a:tr h="1274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4091463"/>
                  </a:ext>
                </a:extLst>
              </a:tr>
              <a:tr h="3904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6834126"/>
                  </a:ext>
                </a:extLst>
              </a:tr>
              <a:tr h="1673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198.866.949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219.980.866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21.113.917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172.857.355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582044"/>
                  </a:ext>
                </a:extLst>
              </a:tr>
              <a:tr h="127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23.449.168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24.593.941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1.144.773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18.651.291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61753"/>
                  </a:ext>
                </a:extLst>
              </a:tr>
              <a:tr h="127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2.677.728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2.783.171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1.605.156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531195"/>
                  </a:ext>
                </a:extLst>
              </a:tr>
              <a:tr h="127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166.314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166.303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166.301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1511827,3%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510529"/>
                  </a:ext>
                </a:extLst>
              </a:tr>
              <a:tr h="127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166.314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166.303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166.301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1511827,3%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5538132"/>
                  </a:ext>
                </a:extLst>
              </a:tr>
              <a:tr h="127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171.137.252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185.305.834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14.168.582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146.296.343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843771"/>
                  </a:ext>
                </a:extLst>
              </a:tr>
              <a:tr h="127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128.039.161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122.440.254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-5.598.907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105.601.206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8448821"/>
                  </a:ext>
                </a:extLst>
              </a:tr>
              <a:tr h="127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Ingreso Mínimo Garantizado Ley N° 21.218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126.383.863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120.784.956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-5.598.907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103.945.909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618945"/>
                  </a:ext>
                </a:extLst>
              </a:tr>
              <a:tr h="127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- Programa Red Telecentros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1.655.298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1.655.298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1.655.297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77494"/>
                  </a:ext>
                </a:extLst>
              </a:tr>
              <a:tr h="127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43.091.591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62.859.080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19.767.489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40.695.137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57080"/>
                  </a:ext>
                </a:extLst>
              </a:tr>
              <a:tr h="127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Elige Vivir Sano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1.469.064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3.569.064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2.330.432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559188"/>
                  </a:ext>
                </a:extLst>
              </a:tr>
              <a:tr h="127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Apoyo a la Selección de Beneficios Sociales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5.638.656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8.812.799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3.174.143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5.520.204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543197"/>
                  </a:ext>
                </a:extLst>
              </a:tr>
              <a:tr h="127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Apoyo, Monitoreo y Supervisión a la Gestión Territorial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629.461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1.982.461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1.353.000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888.610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5666108"/>
                  </a:ext>
                </a:extLst>
              </a:tr>
              <a:tr h="127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Pago Electrónico de Prestaciones Monetarias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6.314.068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9.715.068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4.182.228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275712"/>
                  </a:ext>
                </a:extLst>
              </a:tr>
              <a:tr h="127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Cuidado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6.530.100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6.959.300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429.200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3.993.044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052913"/>
                  </a:ext>
                </a:extLst>
              </a:tr>
              <a:tr h="1354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Pago Cuidadores de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9.164.807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9.164.807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9.164.807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882773"/>
                  </a:ext>
                </a:extLst>
              </a:tr>
              <a:tr h="127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Apoyo a la Atención de Salud Mental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532.023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532.023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492.206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380535"/>
                  </a:ext>
                </a:extLst>
              </a:tr>
              <a:tr h="127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Asuntos Indígenas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1.165.094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1.082.375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-82.719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454.572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675541"/>
                  </a:ext>
                </a:extLst>
              </a:tr>
              <a:tr h="127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Voluntariado País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393587"/>
                  </a:ext>
                </a:extLst>
              </a:tr>
              <a:tr h="127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Integral de Protección Social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493.598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493.598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289.602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191335"/>
                  </a:ext>
                </a:extLst>
              </a:tr>
              <a:tr h="127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Noche Digna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11.066.762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20.459.627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9.392.865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13.351.912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4927872"/>
                  </a:ext>
                </a:extLst>
              </a:tr>
              <a:tr h="127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641322"/>
                  </a:ext>
                </a:extLst>
              </a:tr>
              <a:tr h="127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172181"/>
                  </a:ext>
                </a:extLst>
              </a:tr>
              <a:tr h="127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236.716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236.716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236.716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778772"/>
                  </a:ext>
                </a:extLst>
              </a:tr>
              <a:tr h="127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236.716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236.716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236.716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786051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4D0FE389-EC84-4D27-AED2-166224319592}"/>
              </a:ext>
            </a:extLst>
          </p:cNvPr>
          <p:cNvSpPr txBox="1">
            <a:spLocks/>
          </p:cNvSpPr>
          <p:nvPr/>
        </p:nvSpPr>
        <p:spPr>
          <a:xfrm>
            <a:off x="532322" y="1689326"/>
            <a:ext cx="7918952" cy="3274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4662" y="1124744"/>
            <a:ext cx="7886701" cy="564581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01:  SUBSECRETARÍA DE SERVICIOS SOCIALES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948FE69-5C5D-4B46-B4BC-17F4E91700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121908"/>
              </p:ext>
            </p:extLst>
          </p:nvPr>
        </p:nvGraphicFramePr>
        <p:xfrm>
          <a:off x="534358" y="2054876"/>
          <a:ext cx="7886701" cy="2156687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420655917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80797960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003924291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9607564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26169631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82036905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50435706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49452729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520732158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550062821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6315375"/>
                  </a:ext>
                </a:extLst>
              </a:tr>
              <a:tr h="380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3362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29351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6215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7562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131.027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484.439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353.412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11668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4589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92331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229.055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229.055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8174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131.027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245.757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114.730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8228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1.471.763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6.403.956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4.932.193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5.854.741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0022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529.258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409.410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5971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940.005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940.005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517.313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6447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4.934.693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4.932.193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4.928.018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197120,7%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010651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32730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3ADAFCA8-ED34-4B85-83E6-269D15D1A78B}"/>
              </a:ext>
            </a:extLst>
          </p:cNvPr>
          <p:cNvSpPr txBox="1">
            <a:spLocks/>
          </p:cNvSpPr>
          <p:nvPr/>
        </p:nvSpPr>
        <p:spPr>
          <a:xfrm>
            <a:off x="500054" y="1772816"/>
            <a:ext cx="7921005" cy="30243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5182198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6295</TotalTime>
  <Words>5759</Words>
  <Application>Microsoft Office PowerPoint</Application>
  <PresentationFormat>Presentación en pantalla (4:3)</PresentationFormat>
  <Paragraphs>3283</Paragraphs>
  <Slides>23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7" baseType="lpstr">
      <vt:lpstr>Arial</vt:lpstr>
      <vt:lpstr>Arial Black</vt:lpstr>
      <vt:lpstr>Calibri</vt:lpstr>
      <vt:lpstr>2_Tema de Office</vt:lpstr>
      <vt:lpstr>EJECUCIÓN ACUMULADA DE GASTOS PRESUPUESTARIOS AL MES DE SEPTIEMBRE DE 2021 PARTIDA 21:  MINISTERIO DE DESARROLLO SOCIAL</vt:lpstr>
      <vt:lpstr>EJECUCIÓN ACUMULADA DE GASTOS A SEPTIEMBRE DE 2021  PARTIDA 21 MINISTERIO DE DESARROLLO SOCIAL</vt:lpstr>
      <vt:lpstr>Presentación de PowerPoint</vt:lpstr>
      <vt:lpstr>Presentación de PowerPoint</vt:lpstr>
      <vt:lpstr>EJECUCIÓN ACUMULADA DE GASTOS A SEPTIEMBRE DE 2021  PARTIDA 21 MINISTERIO DE DESARROLLO SOCIAL</vt:lpstr>
      <vt:lpstr>EJECUCIÓN ACUMULADA DE GASTOS A SEPTIEMBRE DE 2021  PARTIDA 2I RESUMEN POR CAPÍTULOS</vt:lpstr>
      <vt:lpstr>EJECUCIÓN ACUMULADA DE GASTOS A SEPTIEMBRE DE 2021  PARTIDA 2I RESUMEN POR CAPÍTULOS FET – Covid - 19</vt:lpstr>
      <vt:lpstr>EJECUCIÓN ACUMULADA DE GASTOS A SEPTIEMBRE DE 2021  PARTIDA 21. CAPÍTULO 01. PROGRAMA 01:  SUBSECRETARÍA DE SERVICIOS SOCIALES</vt:lpstr>
      <vt:lpstr>EJECUCIÓN ACUMULADA DE GASTOS A SEPTIEMBRE DE 2021  PARTIDA 21. CAPÍTULO 01. PROGRAMA 01:  SUBSECRETARÍA DE SERVICIOS SOCIALES</vt:lpstr>
      <vt:lpstr>EJECUCIÓN ACUMULADA DE GASTOS A SEPTIEMBRE DE 2021  PARTIDA 21. CAPÍTULO 01. PROGRAMA 05:  INGRESO ÉTICO FAMILIAR Y SISTEMA CHILE SOLIDARIO</vt:lpstr>
      <vt:lpstr>EJECUCIÓN ACUMULADA DE GASTOS A SEPTIEMBRE DE 2021  PARTIDA 21. CAPÍTULO 01. PROGRAMA 05:  INGRESO ÉTICO FAMILIAR Y SISTEMA CHILE SOLIDARIO</vt:lpstr>
      <vt:lpstr>EJECUCIÓN ACUMULADA DE GASTOS A SEPTIEMBRE DE 2021  PARTIDA 21. CAPÍTULO 02. PROGRAMA 01:  FONDO DE SOLIDARIDAD E INVERSIÓN SOCIAL</vt:lpstr>
      <vt:lpstr>EJECUCIÓN ACUMULADA DE GASTOS A SEPTIEMBRE DE 2021  PARTIDA 21. CAPÍTULO 02. PROGRAMA 02:  APOYO A ORGANIZACIONES SOCIALES</vt:lpstr>
      <vt:lpstr>EJECUCIÓN ACUMULADA DE GASTOS A SEPTIEMBRE DE 2021  PARTIDA 21. CAPÍTULO 05. PROGRAMA 01:  INSTITUTO NACIONAL DE LA JUVENTUD</vt:lpstr>
      <vt:lpstr>EJECUCIÓN ACUMULADA DE GASTOS A SEPTIEMBRE DE 2021  PARTIDA 21. CAPÍTULO 06. PROGRAMA 01:  CORPORACIÓN NACIONAL DE DESARROLLO INDÍGENA</vt:lpstr>
      <vt:lpstr>EJECUCIÓN ACUMULADA DE GASTOS A SEPTIEMBRE DE 2021  PARTIDA 21. CAPÍTULO 06. PROGRAMA 01:  CORPORACIÓN NACIONAL DE DESARROLLO INDÍGENA</vt:lpstr>
      <vt:lpstr>EJECUCIÓN ACUMULADA DE GASTOS A SEPTIEMBRE DE 2021  PARTIDA 21. CAPÍTULO 07. PROGRAMA 01:  SERVICIO NACIONAL DE LA DISCAPACIDAD</vt:lpstr>
      <vt:lpstr>EJECUCIÓN ACUMULADA DE GASTOS A SEPTIEMBRE DE 2021  PARTIDA 21. CAPÍTULO 08. PROGRAMA 01:  SERVICIO NACIONAL DEL ADULTO MAYOR</vt:lpstr>
      <vt:lpstr>EJECUCIÓN ACUMULADA DE GASTOS A SEPTIEMBRE DE 2021  PARTIDA 21. CAPÍTULO 08. PROGRAMA 01:  SERVICIO NACIONAL DEL ADULTO MAYOR</vt:lpstr>
      <vt:lpstr>EJECUCIÓN ACUMULADA DE GASTOS A SEPTIEMBRE DE 2021  PARTIDA 21. CAPÍTULO 09. PROGRAMA 01:  SUBSECRETARÍA DE EVALUACIÓN SOCIAL</vt:lpstr>
      <vt:lpstr>EJECUCIÓN ACUMULADA DE GASTOS A SEPTIEMBRE DE 2021  PARTIDA 21. CAPÍTULO 10. PROGRAMA 01:  SUBSECRETARÍA DE LA NIÑEZ</vt:lpstr>
      <vt:lpstr>EJECUCIÓN ACUMULADA DE GASTOS A SEPTIEMBRE DE 2021  PARTIDA 21. CAPÍTULO 10. PROGRAMA 02:  SISTEMA DE PROTECCIÓN INTEGRAL A LA INFANCIA</vt:lpstr>
      <vt:lpstr>EJECUCIÓN ACUMULADA DE GASTOS A SEPTIEMBRE DE 2021  PARTIDA 21. CAPÍTULO 11. PROGRAMA 01:  SISTEMA NACIONAL DE PROTECCIÓN ESPECIALIZADA A LA NIÑEZ Y ADOLESCENCIA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388</cp:revision>
  <cp:lastPrinted>2019-10-14T14:51:48Z</cp:lastPrinted>
  <dcterms:created xsi:type="dcterms:W3CDTF">2016-06-23T13:38:47Z</dcterms:created>
  <dcterms:modified xsi:type="dcterms:W3CDTF">2021-11-06T01:18:59Z</dcterms:modified>
</cp:coreProperties>
</file>