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7" r:id="rId10"/>
    <p:sldId id="299" r:id="rId11"/>
    <p:sldId id="318" r:id="rId12"/>
    <p:sldId id="320" r:id="rId13"/>
    <p:sldId id="321" r:id="rId14"/>
    <p:sldId id="322" r:id="rId15"/>
    <p:sldId id="325" r:id="rId16"/>
    <p:sldId id="328" r:id="rId17"/>
    <p:sldId id="327" r:id="rId18"/>
    <p:sldId id="326" r:id="rId19"/>
    <p:sldId id="323" r:id="rId20"/>
    <p:sldId id="324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02200116834922E-2"/>
          <c:y val="0.18318299855104406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482-46DA-982E-89D2896810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482-46DA-982E-89D2896810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482-46DA-982E-89D2896810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482-46DA-982E-89D2896810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482-46DA-982E-89D2896810C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482-46DA-982E-89D2896810CF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82-46DA-982E-89D2896810CF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82-46DA-982E-89D2896810C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INTEGROS AL FISCO                                                               </c:v>
                </c:pt>
                <c:pt idx="2">
                  <c:v>PRÉSTAMOS               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19'!$D$62:$D$67</c:f>
              <c:numCache>
                <c:formatCode>#,##0</c:formatCode>
                <c:ptCount val="6"/>
                <c:pt idx="0">
                  <c:v>43336982</c:v>
                </c:pt>
                <c:pt idx="1">
                  <c:v>145013</c:v>
                </c:pt>
                <c:pt idx="2">
                  <c:v>8803214</c:v>
                </c:pt>
                <c:pt idx="3">
                  <c:v>59853143</c:v>
                </c:pt>
                <c:pt idx="4">
                  <c:v>9000</c:v>
                </c:pt>
                <c:pt idx="5">
                  <c:v>54403277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482-46DA-982E-89D2896810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70288086694719887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2019 - 2020 -2021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19'!$D$22:$O$22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01-456E-B336-49CF6EF61E1F}"/>
            </c:ext>
          </c:extLst>
        </c:ser>
        <c:ser>
          <c:idx val="0"/>
          <c:order val="1"/>
          <c:tx>
            <c:strRef>
              <c:f>'Partida 19'!$C$23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19'!$D$23:$O$23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0.28840251901706021</c:v>
                </c:pt>
                <c:pt idx="4">
                  <c:v>0.34776823875517016</c:v>
                </c:pt>
                <c:pt idx="5">
                  <c:v>0.42658194103928476</c:v>
                </c:pt>
                <c:pt idx="6">
                  <c:v>0.49267811541247108</c:v>
                </c:pt>
                <c:pt idx="7">
                  <c:v>0.56374905714397383</c:v>
                </c:pt>
                <c:pt idx="8">
                  <c:v>0.64931788005747837</c:v>
                </c:pt>
                <c:pt idx="9">
                  <c:v>0.72601670239088378</c:v>
                </c:pt>
                <c:pt idx="10">
                  <c:v>0.80266786970419512</c:v>
                </c:pt>
                <c:pt idx="11">
                  <c:v>0.99233467893548033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01-456E-B336-49CF6EF61E1F}"/>
            </c:ext>
          </c:extLst>
        </c:ser>
        <c:ser>
          <c:idx val="1"/>
          <c:order val="2"/>
          <c:tx>
            <c:strRef>
              <c:f>'Partida 19'!$C$24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1.7146894264173634E-2"/>
                  <c:y val="-9.7982940167143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01-456E-B336-49CF6EF61E1F}"/>
                </c:ext>
              </c:extLst>
            </c:dLbl>
            <c:dLbl>
              <c:idx val="2"/>
              <c:layout>
                <c:manualLayout>
                  <c:x val="-3.1176171389406581E-3"/>
                  <c:y val="-3.919317606685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01-456E-B336-49CF6EF61E1F}"/>
                </c:ext>
              </c:extLst>
            </c:dLbl>
            <c:dLbl>
              <c:idx val="3"/>
              <c:layout>
                <c:manualLayout>
                  <c:x val="-1.870570283364395E-2"/>
                  <c:y val="-3.2660980055713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01-456E-B336-49CF6EF61E1F}"/>
                </c:ext>
              </c:extLst>
            </c:dLbl>
            <c:dLbl>
              <c:idx val="4"/>
              <c:layout>
                <c:manualLayout>
                  <c:x val="-2.4940937111525324E-2"/>
                  <c:y val="-3.2660980055713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01-456E-B336-49CF6EF61E1F}"/>
                </c:ext>
              </c:extLst>
            </c:dLbl>
            <c:dLbl>
              <c:idx val="5"/>
              <c:layout>
                <c:manualLayout>
                  <c:x val="-3.5852597097817684E-2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01-456E-B336-49CF6EF61E1F}"/>
                </c:ext>
              </c:extLst>
            </c:dLbl>
            <c:dLbl>
              <c:idx val="6"/>
              <c:layout>
                <c:manualLayout>
                  <c:x val="-2.8058554250465925E-2"/>
                  <c:y val="-3.5927078061285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01-456E-B336-49CF6EF61E1F}"/>
                </c:ext>
              </c:extLst>
            </c:dLbl>
            <c:dLbl>
              <c:idx val="7"/>
              <c:layout>
                <c:manualLayout>
                  <c:x val="-4.3646639945169215E-2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401-456E-B336-49CF6EF61E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19'!$D$24:$L$24</c:f>
              <c:numCache>
                <c:formatCode>0.0%</c:formatCode>
                <c:ptCount val="9"/>
                <c:pt idx="0">
                  <c:v>4.1394827769182215E-3</c:v>
                </c:pt>
                <c:pt idx="1">
                  <c:v>0.10544063599304586</c:v>
                </c:pt>
                <c:pt idx="2">
                  <c:v>0.22478343050699853</c:v>
                </c:pt>
                <c:pt idx="3">
                  <c:v>0.29574402065354405</c:v>
                </c:pt>
                <c:pt idx="4">
                  <c:v>0.3463320787601038</c:v>
                </c:pt>
                <c:pt idx="5">
                  <c:v>0.40967138525288793</c:v>
                </c:pt>
                <c:pt idx="6">
                  <c:v>0.47754655132459595</c:v>
                </c:pt>
                <c:pt idx="7">
                  <c:v>0.54071563305625281</c:v>
                </c:pt>
                <c:pt idx="8">
                  <c:v>0.60574034167580637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01-456E-B336-49CF6EF61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3419944"/>
        <c:axId val="443417592"/>
      </c:lineChart>
      <c:catAx>
        <c:axId val="443419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3417592"/>
        <c:crosses val="autoZero"/>
        <c:auto val="1"/>
        <c:lblAlgn val="ctr"/>
        <c:lblOffset val="100"/>
        <c:noMultiLvlLbl val="0"/>
      </c:catAx>
      <c:valAx>
        <c:axId val="4434175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34199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19'!$D$29:$O$29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60-4F11-BB50-FA752F1492A7}"/>
            </c:ext>
          </c:extLst>
        </c:ser>
        <c:ser>
          <c:idx val="2"/>
          <c:order val="1"/>
          <c:tx>
            <c:strRef>
              <c:f>'Partida 19'!$C$30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19'!$D$30:$O$30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6.8598757659651358E-2</c:v>
                </c:pt>
                <c:pt idx="4">
                  <c:v>5.5291306418133651E-2</c:v>
                </c:pt>
                <c:pt idx="5">
                  <c:v>7.8756493497298991E-2</c:v>
                </c:pt>
                <c:pt idx="6">
                  <c:v>6.609617437318635E-2</c:v>
                </c:pt>
                <c:pt idx="7">
                  <c:v>7.1070941731502718E-2</c:v>
                </c:pt>
                <c:pt idx="8">
                  <c:v>8.6233512288964559E-2</c:v>
                </c:pt>
                <c:pt idx="9">
                  <c:v>7.273600455307401E-2</c:v>
                </c:pt>
                <c:pt idx="10">
                  <c:v>7.6651167313311327E-2</c:v>
                </c:pt>
                <c:pt idx="11">
                  <c:v>0.16052144691238576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60-4F11-BB50-FA752F1492A7}"/>
            </c:ext>
          </c:extLst>
        </c:ser>
        <c:ser>
          <c:idx val="1"/>
          <c:order val="2"/>
          <c:tx>
            <c:strRef>
              <c:f>'Partida 19'!$C$31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19'!$D$31:$L$31</c:f>
              <c:numCache>
                <c:formatCode>0.0%</c:formatCode>
                <c:ptCount val="9"/>
                <c:pt idx="0">
                  <c:v>4.1394827769182215E-3</c:v>
                </c:pt>
                <c:pt idx="1">
                  <c:v>0.10130115321612763</c:v>
                </c:pt>
                <c:pt idx="2">
                  <c:v>0.11934299090618998</c:v>
                </c:pt>
                <c:pt idx="3">
                  <c:v>7.0960590146545502E-2</c:v>
                </c:pt>
                <c:pt idx="4">
                  <c:v>6.1554701515616948E-2</c:v>
                </c:pt>
                <c:pt idx="5">
                  <c:v>6.333346476158247E-2</c:v>
                </c:pt>
                <c:pt idx="6">
                  <c:v>6.7921483024797669E-2</c:v>
                </c:pt>
                <c:pt idx="7">
                  <c:v>6.3169081731656918E-2</c:v>
                </c:pt>
                <c:pt idx="8">
                  <c:v>6.5024708619553492E-2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60-4F11-BB50-FA752F1492A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3420336"/>
        <c:axId val="443422688"/>
      </c:barChart>
      <c:catAx>
        <c:axId val="44342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3422688"/>
        <c:crosses val="autoZero"/>
        <c:auto val="1"/>
        <c:lblAlgn val="ctr"/>
        <c:lblOffset val="100"/>
        <c:noMultiLvlLbl val="0"/>
      </c:catAx>
      <c:valAx>
        <c:axId val="44342268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342033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897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2579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0824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24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61156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octubre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014" y="636646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042" y="198789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1377673"/>
            <a:ext cx="80959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882F351-E33E-47D7-996D-C03385ECB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112946"/>
              </p:ext>
            </p:extLst>
          </p:nvPr>
        </p:nvGraphicFramePr>
        <p:xfrm>
          <a:off x="578723" y="2306122"/>
          <a:ext cx="8136757" cy="4060346"/>
        </p:xfrm>
        <a:graphic>
          <a:graphicData uri="http://schemas.openxmlformats.org/drawingml/2006/table">
            <a:tbl>
              <a:tblPr/>
              <a:tblGrid>
                <a:gridCol w="815196">
                  <a:extLst>
                    <a:ext uri="{9D8B030D-6E8A-4147-A177-3AD203B41FA5}">
                      <a16:colId xmlns:a16="http://schemas.microsoft.com/office/drawing/2014/main" val="261864187"/>
                    </a:ext>
                  </a:extLst>
                </a:gridCol>
                <a:gridCol w="301136">
                  <a:extLst>
                    <a:ext uri="{9D8B030D-6E8A-4147-A177-3AD203B41FA5}">
                      <a16:colId xmlns:a16="http://schemas.microsoft.com/office/drawing/2014/main" val="402096970"/>
                    </a:ext>
                  </a:extLst>
                </a:gridCol>
                <a:gridCol w="301136">
                  <a:extLst>
                    <a:ext uri="{9D8B030D-6E8A-4147-A177-3AD203B41FA5}">
                      <a16:colId xmlns:a16="http://schemas.microsoft.com/office/drawing/2014/main" val="3190673365"/>
                    </a:ext>
                  </a:extLst>
                </a:gridCol>
                <a:gridCol w="2728477">
                  <a:extLst>
                    <a:ext uri="{9D8B030D-6E8A-4147-A177-3AD203B41FA5}">
                      <a16:colId xmlns:a16="http://schemas.microsoft.com/office/drawing/2014/main" val="1037206720"/>
                    </a:ext>
                  </a:extLst>
                </a:gridCol>
                <a:gridCol w="815196">
                  <a:extLst>
                    <a:ext uri="{9D8B030D-6E8A-4147-A177-3AD203B41FA5}">
                      <a16:colId xmlns:a16="http://schemas.microsoft.com/office/drawing/2014/main" val="1969856135"/>
                    </a:ext>
                  </a:extLst>
                </a:gridCol>
                <a:gridCol w="815196">
                  <a:extLst>
                    <a:ext uri="{9D8B030D-6E8A-4147-A177-3AD203B41FA5}">
                      <a16:colId xmlns:a16="http://schemas.microsoft.com/office/drawing/2014/main" val="396037767"/>
                    </a:ext>
                  </a:extLst>
                </a:gridCol>
                <a:gridCol w="815196">
                  <a:extLst>
                    <a:ext uri="{9D8B030D-6E8A-4147-A177-3AD203B41FA5}">
                      <a16:colId xmlns:a16="http://schemas.microsoft.com/office/drawing/2014/main" val="155162384"/>
                    </a:ext>
                  </a:extLst>
                </a:gridCol>
                <a:gridCol w="815196">
                  <a:extLst>
                    <a:ext uri="{9D8B030D-6E8A-4147-A177-3AD203B41FA5}">
                      <a16:colId xmlns:a16="http://schemas.microsoft.com/office/drawing/2014/main" val="928588752"/>
                    </a:ext>
                  </a:extLst>
                </a:gridCol>
                <a:gridCol w="730028">
                  <a:extLst>
                    <a:ext uri="{9D8B030D-6E8A-4147-A177-3AD203B41FA5}">
                      <a16:colId xmlns:a16="http://schemas.microsoft.com/office/drawing/2014/main" val="589703298"/>
                    </a:ext>
                  </a:extLst>
                </a:gridCol>
              </a:tblGrid>
              <a:tr h="1814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02743"/>
                  </a:ext>
                </a:extLst>
              </a:tr>
              <a:tr h="5557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373324"/>
                  </a:ext>
                </a:extLst>
              </a:tr>
              <a:tr h="2381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11.637.475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649.223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8.436.705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75498"/>
                  </a:ext>
                </a:extLst>
              </a:tr>
              <a:tr h="18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8.284.743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8.375.933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6.505.891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815602"/>
                  </a:ext>
                </a:extLst>
              </a:tr>
              <a:tr h="18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1.293.633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94172"/>
                  </a:ext>
                </a:extLst>
              </a:tr>
              <a:tr h="18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357192"/>
                  </a:ext>
                </a:extLst>
              </a:tr>
              <a:tr h="18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334070"/>
                  </a:ext>
                </a:extLst>
              </a:tr>
              <a:tr h="18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87665"/>
                  </a:ext>
                </a:extLst>
              </a:tr>
              <a:tr h="18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722872"/>
                  </a:ext>
                </a:extLst>
              </a:tr>
              <a:tr h="18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483696"/>
                  </a:ext>
                </a:extLst>
              </a:tr>
              <a:tr h="18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199467"/>
                  </a:ext>
                </a:extLst>
              </a:tr>
              <a:tr h="18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186265"/>
                  </a:ext>
                </a:extLst>
              </a:tr>
              <a:tr h="18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969932"/>
                  </a:ext>
                </a:extLst>
              </a:tr>
              <a:tr h="18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570278"/>
                  </a:ext>
                </a:extLst>
              </a:tr>
              <a:tr h="18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277416"/>
                  </a:ext>
                </a:extLst>
              </a:tr>
              <a:tr h="18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033267"/>
                  </a:ext>
                </a:extLst>
              </a:tr>
              <a:tr h="18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71130"/>
                  </a:ext>
                </a:extLst>
              </a:tr>
              <a:tr h="18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29147"/>
                  </a:ext>
                </a:extLst>
              </a:tr>
              <a:tr h="18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067545"/>
                  </a:ext>
                </a:extLst>
              </a:tr>
              <a:tr h="181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979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3832" y="64975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8810" y="184453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810" y="1253440"/>
            <a:ext cx="81145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0CC9E75-99F6-46A8-8141-BC02D7BA9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317431"/>
              </p:ext>
            </p:extLst>
          </p:nvPr>
        </p:nvGraphicFramePr>
        <p:xfrm>
          <a:off x="568810" y="2142129"/>
          <a:ext cx="8114579" cy="4351325"/>
        </p:xfrm>
        <a:graphic>
          <a:graphicData uri="http://schemas.openxmlformats.org/drawingml/2006/table">
            <a:tbl>
              <a:tblPr/>
              <a:tblGrid>
                <a:gridCol w="812974">
                  <a:extLst>
                    <a:ext uri="{9D8B030D-6E8A-4147-A177-3AD203B41FA5}">
                      <a16:colId xmlns:a16="http://schemas.microsoft.com/office/drawing/2014/main" val="3515480748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3685721333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1648077525"/>
                    </a:ext>
                  </a:extLst>
                </a:gridCol>
                <a:gridCol w="2721041">
                  <a:extLst>
                    <a:ext uri="{9D8B030D-6E8A-4147-A177-3AD203B41FA5}">
                      <a16:colId xmlns:a16="http://schemas.microsoft.com/office/drawing/2014/main" val="2739015922"/>
                    </a:ext>
                  </a:extLst>
                </a:gridCol>
                <a:gridCol w="812974">
                  <a:extLst>
                    <a:ext uri="{9D8B030D-6E8A-4147-A177-3AD203B41FA5}">
                      <a16:colId xmlns:a16="http://schemas.microsoft.com/office/drawing/2014/main" val="3334591416"/>
                    </a:ext>
                  </a:extLst>
                </a:gridCol>
                <a:gridCol w="812974">
                  <a:extLst>
                    <a:ext uri="{9D8B030D-6E8A-4147-A177-3AD203B41FA5}">
                      <a16:colId xmlns:a16="http://schemas.microsoft.com/office/drawing/2014/main" val="3058146144"/>
                    </a:ext>
                  </a:extLst>
                </a:gridCol>
                <a:gridCol w="812974">
                  <a:extLst>
                    <a:ext uri="{9D8B030D-6E8A-4147-A177-3AD203B41FA5}">
                      <a16:colId xmlns:a16="http://schemas.microsoft.com/office/drawing/2014/main" val="1643161709"/>
                    </a:ext>
                  </a:extLst>
                </a:gridCol>
                <a:gridCol w="812974">
                  <a:extLst>
                    <a:ext uri="{9D8B030D-6E8A-4147-A177-3AD203B41FA5}">
                      <a16:colId xmlns:a16="http://schemas.microsoft.com/office/drawing/2014/main" val="893881300"/>
                    </a:ext>
                  </a:extLst>
                </a:gridCol>
                <a:gridCol w="728038">
                  <a:extLst>
                    <a:ext uri="{9D8B030D-6E8A-4147-A177-3AD203B41FA5}">
                      <a16:colId xmlns:a16="http://schemas.microsoft.com/office/drawing/2014/main" val="2392739495"/>
                    </a:ext>
                  </a:extLst>
                </a:gridCol>
              </a:tblGrid>
              <a:tr h="1301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795752"/>
                  </a:ext>
                </a:extLst>
              </a:tr>
              <a:tr h="3985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50642"/>
                  </a:ext>
                </a:extLst>
              </a:tr>
              <a:tr h="170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963.020.525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29.225.163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612.672.585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098574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3.349.114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3.498.529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149.415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2.621.025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685266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69.315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837383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896.955.988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575.080.324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42276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896.955.988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575.080.324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474087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16.288.118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16.129.879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8.380.858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30041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97.059.256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994614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12.383.294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565534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218.333.952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665717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308615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306399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Sistema Transantiago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08477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82.978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750958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592403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77.951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703094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14110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45777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1.167.778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658611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1.167.778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15287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847397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883581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676922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982275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05297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217210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338487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33.650.165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6468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33.650.165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056972"/>
                  </a:ext>
                </a:extLst>
              </a:tr>
              <a:tr h="13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589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860" y="203916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303589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1E22B6D-C329-486A-A9D1-79895B56C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596017"/>
              </p:ext>
            </p:extLst>
          </p:nvPr>
        </p:nvGraphicFramePr>
        <p:xfrm>
          <a:off x="518864" y="2438052"/>
          <a:ext cx="8167935" cy="348483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3089793346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33658233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196786229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1817574187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319289138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54313997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31292576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4232290816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3248362478"/>
                    </a:ext>
                  </a:extLst>
                </a:gridCol>
              </a:tblGrid>
              <a:tr h="1896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101121"/>
                  </a:ext>
                </a:extLst>
              </a:tr>
              <a:tr h="5808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367056"/>
                  </a:ext>
                </a:extLst>
              </a:tr>
              <a:tr h="2489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739.525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872875"/>
                  </a:ext>
                </a:extLst>
              </a:tr>
              <a:tr h="18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820.928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814.235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587.664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435402"/>
                  </a:ext>
                </a:extLst>
              </a:tr>
              <a:tr h="18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731710"/>
                  </a:ext>
                </a:extLst>
              </a:tr>
              <a:tr h="18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167053"/>
                  </a:ext>
                </a:extLst>
              </a:tr>
              <a:tr h="18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731640"/>
                  </a:ext>
                </a:extLst>
              </a:tr>
              <a:tr h="18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175089"/>
                  </a:ext>
                </a:extLst>
              </a:tr>
              <a:tr h="18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808674"/>
                  </a:ext>
                </a:extLst>
              </a:tr>
              <a:tr h="18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822918"/>
                  </a:ext>
                </a:extLst>
              </a:tr>
              <a:tr h="18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755095"/>
                  </a:ext>
                </a:extLst>
              </a:tr>
              <a:tr h="18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336707"/>
                  </a:ext>
                </a:extLst>
              </a:tr>
              <a:tr h="18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382147"/>
                  </a:ext>
                </a:extLst>
              </a:tr>
              <a:tr h="18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017011"/>
                  </a:ext>
                </a:extLst>
              </a:tr>
              <a:tr h="18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486552"/>
                  </a:ext>
                </a:extLst>
              </a:tr>
              <a:tr h="18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885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8" y="631441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58" y="198981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958" y="1316093"/>
            <a:ext cx="811500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VIALIDAD Y TRANSPORTE URBANO: SECTRA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7798677-349F-4D69-AB9B-CE8DAD643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540841"/>
              </p:ext>
            </p:extLst>
          </p:nvPr>
        </p:nvGraphicFramePr>
        <p:xfrm>
          <a:off x="518958" y="2320724"/>
          <a:ext cx="8115012" cy="3806456"/>
        </p:xfrm>
        <a:graphic>
          <a:graphicData uri="http://schemas.openxmlformats.org/drawingml/2006/table">
            <a:tbl>
              <a:tblPr/>
              <a:tblGrid>
                <a:gridCol w="806087">
                  <a:extLst>
                    <a:ext uri="{9D8B030D-6E8A-4147-A177-3AD203B41FA5}">
                      <a16:colId xmlns:a16="http://schemas.microsoft.com/office/drawing/2014/main" val="929625592"/>
                    </a:ext>
                  </a:extLst>
                </a:gridCol>
                <a:gridCol w="297772">
                  <a:extLst>
                    <a:ext uri="{9D8B030D-6E8A-4147-A177-3AD203B41FA5}">
                      <a16:colId xmlns:a16="http://schemas.microsoft.com/office/drawing/2014/main" val="3167510854"/>
                    </a:ext>
                  </a:extLst>
                </a:gridCol>
                <a:gridCol w="297772">
                  <a:extLst>
                    <a:ext uri="{9D8B030D-6E8A-4147-A177-3AD203B41FA5}">
                      <a16:colId xmlns:a16="http://schemas.microsoft.com/office/drawing/2014/main" val="79130211"/>
                    </a:ext>
                  </a:extLst>
                </a:gridCol>
                <a:gridCol w="2767164">
                  <a:extLst>
                    <a:ext uri="{9D8B030D-6E8A-4147-A177-3AD203B41FA5}">
                      <a16:colId xmlns:a16="http://schemas.microsoft.com/office/drawing/2014/main" val="523183810"/>
                    </a:ext>
                  </a:extLst>
                </a:gridCol>
                <a:gridCol w="806087">
                  <a:extLst>
                    <a:ext uri="{9D8B030D-6E8A-4147-A177-3AD203B41FA5}">
                      <a16:colId xmlns:a16="http://schemas.microsoft.com/office/drawing/2014/main" val="1246252602"/>
                    </a:ext>
                  </a:extLst>
                </a:gridCol>
                <a:gridCol w="806087">
                  <a:extLst>
                    <a:ext uri="{9D8B030D-6E8A-4147-A177-3AD203B41FA5}">
                      <a16:colId xmlns:a16="http://schemas.microsoft.com/office/drawing/2014/main" val="3414076888"/>
                    </a:ext>
                  </a:extLst>
                </a:gridCol>
                <a:gridCol w="806087">
                  <a:extLst>
                    <a:ext uri="{9D8B030D-6E8A-4147-A177-3AD203B41FA5}">
                      <a16:colId xmlns:a16="http://schemas.microsoft.com/office/drawing/2014/main" val="3680300687"/>
                    </a:ext>
                  </a:extLst>
                </a:gridCol>
                <a:gridCol w="806087">
                  <a:extLst>
                    <a:ext uri="{9D8B030D-6E8A-4147-A177-3AD203B41FA5}">
                      <a16:colId xmlns:a16="http://schemas.microsoft.com/office/drawing/2014/main" val="3136475787"/>
                    </a:ext>
                  </a:extLst>
                </a:gridCol>
                <a:gridCol w="721869">
                  <a:extLst>
                    <a:ext uri="{9D8B030D-6E8A-4147-A177-3AD203B41FA5}">
                      <a16:colId xmlns:a16="http://schemas.microsoft.com/office/drawing/2014/main" val="923488719"/>
                    </a:ext>
                  </a:extLst>
                </a:gridCol>
              </a:tblGrid>
              <a:tr h="1933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262238"/>
                  </a:ext>
                </a:extLst>
              </a:tr>
              <a:tr h="5921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967960"/>
                  </a:ext>
                </a:extLst>
              </a:tr>
              <a:tr h="253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6.115.106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-3.450.605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3.431.414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874272"/>
                  </a:ext>
                </a:extLst>
              </a:tr>
              <a:tr h="19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2.201.435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2.186.119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1.639.158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422483"/>
                  </a:ext>
                </a:extLst>
              </a:tr>
              <a:tr h="19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415.254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249267"/>
                  </a:ext>
                </a:extLst>
              </a:tr>
              <a:tr h="19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31.715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42981"/>
                  </a:ext>
                </a:extLst>
              </a:tr>
              <a:tr h="19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609150"/>
                  </a:ext>
                </a:extLst>
              </a:tr>
              <a:tr h="19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536966"/>
                  </a:ext>
                </a:extLst>
              </a:tr>
              <a:tr h="19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31.715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64367"/>
                  </a:ext>
                </a:extLst>
              </a:tr>
              <a:tr h="19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61230"/>
                  </a:ext>
                </a:extLst>
              </a:tr>
              <a:tr h="19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829631"/>
                  </a:ext>
                </a:extLst>
              </a:tr>
              <a:tr h="19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491.211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380601"/>
                  </a:ext>
                </a:extLst>
              </a:tr>
              <a:tr h="253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528638"/>
                  </a:ext>
                </a:extLst>
              </a:tr>
              <a:tr h="19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371.200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288028"/>
                  </a:ext>
                </a:extLst>
              </a:tr>
              <a:tr h="19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853.076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528197"/>
                  </a:ext>
                </a:extLst>
              </a:tr>
              <a:tr h="19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853.076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649952"/>
                  </a:ext>
                </a:extLst>
              </a:tr>
              <a:tr h="19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594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539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6724" y="265994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160108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TRANSANTIAGO FET COVID-19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F9A13A6-E51D-4D79-A7AA-22DBF8B5D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327401"/>
              </p:ext>
            </p:extLst>
          </p:nvPr>
        </p:nvGraphicFramePr>
        <p:xfrm>
          <a:off x="535154" y="3175317"/>
          <a:ext cx="8179261" cy="1902000"/>
        </p:xfrm>
        <a:graphic>
          <a:graphicData uri="http://schemas.openxmlformats.org/drawingml/2006/table">
            <a:tbl>
              <a:tblPr/>
              <a:tblGrid>
                <a:gridCol w="812469">
                  <a:extLst>
                    <a:ext uri="{9D8B030D-6E8A-4147-A177-3AD203B41FA5}">
                      <a16:colId xmlns:a16="http://schemas.microsoft.com/office/drawing/2014/main" val="3177584853"/>
                    </a:ext>
                  </a:extLst>
                </a:gridCol>
                <a:gridCol w="300129">
                  <a:extLst>
                    <a:ext uri="{9D8B030D-6E8A-4147-A177-3AD203B41FA5}">
                      <a16:colId xmlns:a16="http://schemas.microsoft.com/office/drawing/2014/main" val="2685286471"/>
                    </a:ext>
                  </a:extLst>
                </a:gridCol>
                <a:gridCol w="300129">
                  <a:extLst>
                    <a:ext uri="{9D8B030D-6E8A-4147-A177-3AD203B41FA5}">
                      <a16:colId xmlns:a16="http://schemas.microsoft.com/office/drawing/2014/main" val="1419214599"/>
                    </a:ext>
                  </a:extLst>
                </a:gridCol>
                <a:gridCol w="2789074">
                  <a:extLst>
                    <a:ext uri="{9D8B030D-6E8A-4147-A177-3AD203B41FA5}">
                      <a16:colId xmlns:a16="http://schemas.microsoft.com/office/drawing/2014/main" val="969517812"/>
                    </a:ext>
                  </a:extLst>
                </a:gridCol>
                <a:gridCol w="812469">
                  <a:extLst>
                    <a:ext uri="{9D8B030D-6E8A-4147-A177-3AD203B41FA5}">
                      <a16:colId xmlns:a16="http://schemas.microsoft.com/office/drawing/2014/main" val="3928170720"/>
                    </a:ext>
                  </a:extLst>
                </a:gridCol>
                <a:gridCol w="812469">
                  <a:extLst>
                    <a:ext uri="{9D8B030D-6E8A-4147-A177-3AD203B41FA5}">
                      <a16:colId xmlns:a16="http://schemas.microsoft.com/office/drawing/2014/main" val="3965806161"/>
                    </a:ext>
                  </a:extLst>
                </a:gridCol>
                <a:gridCol w="812469">
                  <a:extLst>
                    <a:ext uri="{9D8B030D-6E8A-4147-A177-3AD203B41FA5}">
                      <a16:colId xmlns:a16="http://schemas.microsoft.com/office/drawing/2014/main" val="581078484"/>
                    </a:ext>
                  </a:extLst>
                </a:gridCol>
                <a:gridCol w="812469">
                  <a:extLst>
                    <a:ext uri="{9D8B030D-6E8A-4147-A177-3AD203B41FA5}">
                      <a16:colId xmlns:a16="http://schemas.microsoft.com/office/drawing/2014/main" val="3214446863"/>
                    </a:ext>
                  </a:extLst>
                </a:gridCol>
                <a:gridCol w="727584">
                  <a:extLst>
                    <a:ext uri="{9D8B030D-6E8A-4147-A177-3AD203B41FA5}">
                      <a16:colId xmlns:a16="http://schemas.microsoft.com/office/drawing/2014/main" val="2594361516"/>
                    </a:ext>
                  </a:extLst>
                </a:gridCol>
              </a:tblGrid>
              <a:tr h="3752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731770"/>
                  </a:ext>
                </a:extLst>
              </a:tr>
              <a:tr h="982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98087"/>
                  </a:ext>
                </a:extLst>
              </a:tr>
              <a:tr h="492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972788"/>
                  </a:ext>
                </a:extLst>
              </a:tr>
              <a:tr h="375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314099"/>
                  </a:ext>
                </a:extLst>
              </a:tr>
              <a:tr h="375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54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31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456" y="534312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3016" y="2936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4152" y="2093288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PROGRAMA:UNIDAD OPERATIVA CONTROL DE TRANSITO FET COVID-19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AF96E5A-7EC9-49FC-A694-B5A236490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925384"/>
              </p:ext>
            </p:extLst>
          </p:nvPr>
        </p:nvGraphicFramePr>
        <p:xfrm>
          <a:off x="603016" y="3225568"/>
          <a:ext cx="8131837" cy="2003630"/>
        </p:xfrm>
        <a:graphic>
          <a:graphicData uri="http://schemas.openxmlformats.org/drawingml/2006/table">
            <a:tbl>
              <a:tblPr/>
              <a:tblGrid>
                <a:gridCol w="807758">
                  <a:extLst>
                    <a:ext uri="{9D8B030D-6E8A-4147-A177-3AD203B41FA5}">
                      <a16:colId xmlns:a16="http://schemas.microsoft.com/office/drawing/2014/main" val="2168197857"/>
                    </a:ext>
                  </a:extLst>
                </a:gridCol>
                <a:gridCol w="298390">
                  <a:extLst>
                    <a:ext uri="{9D8B030D-6E8A-4147-A177-3AD203B41FA5}">
                      <a16:colId xmlns:a16="http://schemas.microsoft.com/office/drawing/2014/main" val="2740554423"/>
                    </a:ext>
                  </a:extLst>
                </a:gridCol>
                <a:gridCol w="298390">
                  <a:extLst>
                    <a:ext uri="{9D8B030D-6E8A-4147-A177-3AD203B41FA5}">
                      <a16:colId xmlns:a16="http://schemas.microsoft.com/office/drawing/2014/main" val="124850244"/>
                    </a:ext>
                  </a:extLst>
                </a:gridCol>
                <a:gridCol w="2772902">
                  <a:extLst>
                    <a:ext uri="{9D8B030D-6E8A-4147-A177-3AD203B41FA5}">
                      <a16:colId xmlns:a16="http://schemas.microsoft.com/office/drawing/2014/main" val="322199024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59545824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1409997288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1527501137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3050012864"/>
                    </a:ext>
                  </a:extLst>
                </a:gridCol>
                <a:gridCol w="723365">
                  <a:extLst>
                    <a:ext uri="{9D8B030D-6E8A-4147-A177-3AD203B41FA5}">
                      <a16:colId xmlns:a16="http://schemas.microsoft.com/office/drawing/2014/main" val="2085061608"/>
                    </a:ext>
                  </a:extLst>
                </a:gridCol>
              </a:tblGrid>
              <a:tr h="3625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181389"/>
                  </a:ext>
                </a:extLst>
              </a:tr>
              <a:tr h="4399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365738"/>
                  </a:ext>
                </a:extLst>
              </a:tr>
              <a:tr h="4759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522746"/>
                  </a:ext>
                </a:extLst>
              </a:tr>
              <a:tr h="362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343382"/>
                  </a:ext>
                </a:extLst>
              </a:tr>
              <a:tr h="362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615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690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6162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5579" y="297073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1588462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SUBSIDIO NACIONAL TRANSPORTE PÚBLICO FET COVID-19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0741293-63DA-4E97-84CF-D45F9742E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721437"/>
              </p:ext>
            </p:extLst>
          </p:nvPr>
        </p:nvGraphicFramePr>
        <p:xfrm>
          <a:off x="545579" y="3270264"/>
          <a:ext cx="7969771" cy="1505893"/>
        </p:xfrm>
        <a:graphic>
          <a:graphicData uri="http://schemas.openxmlformats.org/drawingml/2006/table">
            <a:tbl>
              <a:tblPr/>
              <a:tblGrid>
                <a:gridCol w="791660">
                  <a:extLst>
                    <a:ext uri="{9D8B030D-6E8A-4147-A177-3AD203B41FA5}">
                      <a16:colId xmlns:a16="http://schemas.microsoft.com/office/drawing/2014/main" val="3055366072"/>
                    </a:ext>
                  </a:extLst>
                </a:gridCol>
                <a:gridCol w="292442">
                  <a:extLst>
                    <a:ext uri="{9D8B030D-6E8A-4147-A177-3AD203B41FA5}">
                      <a16:colId xmlns:a16="http://schemas.microsoft.com/office/drawing/2014/main" val="4070343335"/>
                    </a:ext>
                  </a:extLst>
                </a:gridCol>
                <a:gridCol w="292442">
                  <a:extLst>
                    <a:ext uri="{9D8B030D-6E8A-4147-A177-3AD203B41FA5}">
                      <a16:colId xmlns:a16="http://schemas.microsoft.com/office/drawing/2014/main" val="3023717769"/>
                    </a:ext>
                  </a:extLst>
                </a:gridCol>
                <a:gridCol w="2717638">
                  <a:extLst>
                    <a:ext uri="{9D8B030D-6E8A-4147-A177-3AD203B41FA5}">
                      <a16:colId xmlns:a16="http://schemas.microsoft.com/office/drawing/2014/main" val="4093439852"/>
                    </a:ext>
                  </a:extLst>
                </a:gridCol>
                <a:gridCol w="791660">
                  <a:extLst>
                    <a:ext uri="{9D8B030D-6E8A-4147-A177-3AD203B41FA5}">
                      <a16:colId xmlns:a16="http://schemas.microsoft.com/office/drawing/2014/main" val="2996323418"/>
                    </a:ext>
                  </a:extLst>
                </a:gridCol>
                <a:gridCol w="791660">
                  <a:extLst>
                    <a:ext uri="{9D8B030D-6E8A-4147-A177-3AD203B41FA5}">
                      <a16:colId xmlns:a16="http://schemas.microsoft.com/office/drawing/2014/main" val="1188294071"/>
                    </a:ext>
                  </a:extLst>
                </a:gridCol>
                <a:gridCol w="791660">
                  <a:extLst>
                    <a:ext uri="{9D8B030D-6E8A-4147-A177-3AD203B41FA5}">
                      <a16:colId xmlns:a16="http://schemas.microsoft.com/office/drawing/2014/main" val="4243079827"/>
                    </a:ext>
                  </a:extLst>
                </a:gridCol>
                <a:gridCol w="791660">
                  <a:extLst>
                    <a:ext uri="{9D8B030D-6E8A-4147-A177-3AD203B41FA5}">
                      <a16:colId xmlns:a16="http://schemas.microsoft.com/office/drawing/2014/main" val="1879935254"/>
                    </a:ext>
                  </a:extLst>
                </a:gridCol>
                <a:gridCol w="708949">
                  <a:extLst>
                    <a:ext uri="{9D8B030D-6E8A-4147-A177-3AD203B41FA5}">
                      <a16:colId xmlns:a16="http://schemas.microsoft.com/office/drawing/2014/main" val="523748411"/>
                    </a:ext>
                  </a:extLst>
                </a:gridCol>
              </a:tblGrid>
              <a:tr h="2545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978215"/>
                  </a:ext>
                </a:extLst>
              </a:tr>
              <a:tr h="4082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175253"/>
                  </a:ext>
                </a:extLst>
              </a:tr>
              <a:tr h="3340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467014"/>
                  </a:ext>
                </a:extLst>
              </a:tr>
              <a:tr h="254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68746"/>
                  </a:ext>
                </a:extLst>
              </a:tr>
              <a:tr h="254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01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09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953" y="611934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543" y="249804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2953" y="1398418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 DE VIALIDAD Y TRANSPORTE URBANO: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SECTRA FET COVID-19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0220C6-ED1C-4998-8AAE-BF965DDD0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914716"/>
              </p:ext>
            </p:extLst>
          </p:nvPr>
        </p:nvGraphicFramePr>
        <p:xfrm>
          <a:off x="482949" y="3093167"/>
          <a:ext cx="8131833" cy="2474902"/>
        </p:xfrm>
        <a:graphic>
          <a:graphicData uri="http://schemas.openxmlformats.org/drawingml/2006/table">
            <a:tbl>
              <a:tblPr/>
              <a:tblGrid>
                <a:gridCol w="807758">
                  <a:extLst>
                    <a:ext uri="{9D8B030D-6E8A-4147-A177-3AD203B41FA5}">
                      <a16:colId xmlns:a16="http://schemas.microsoft.com/office/drawing/2014/main" val="2606303475"/>
                    </a:ext>
                  </a:extLst>
                </a:gridCol>
                <a:gridCol w="298389">
                  <a:extLst>
                    <a:ext uri="{9D8B030D-6E8A-4147-A177-3AD203B41FA5}">
                      <a16:colId xmlns:a16="http://schemas.microsoft.com/office/drawing/2014/main" val="1693870345"/>
                    </a:ext>
                  </a:extLst>
                </a:gridCol>
                <a:gridCol w="298389">
                  <a:extLst>
                    <a:ext uri="{9D8B030D-6E8A-4147-A177-3AD203B41FA5}">
                      <a16:colId xmlns:a16="http://schemas.microsoft.com/office/drawing/2014/main" val="1065474132"/>
                    </a:ext>
                  </a:extLst>
                </a:gridCol>
                <a:gridCol w="2772900">
                  <a:extLst>
                    <a:ext uri="{9D8B030D-6E8A-4147-A177-3AD203B41FA5}">
                      <a16:colId xmlns:a16="http://schemas.microsoft.com/office/drawing/2014/main" val="2833465938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76416986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64142381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1530673322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3951397052"/>
                    </a:ext>
                  </a:extLst>
                </a:gridCol>
                <a:gridCol w="723365">
                  <a:extLst>
                    <a:ext uri="{9D8B030D-6E8A-4147-A177-3AD203B41FA5}">
                      <a16:colId xmlns:a16="http://schemas.microsoft.com/office/drawing/2014/main" val="255585224"/>
                    </a:ext>
                  </a:extLst>
                </a:gridCol>
              </a:tblGrid>
              <a:tr h="2584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703898"/>
                  </a:ext>
                </a:extLst>
              </a:tr>
              <a:tr h="3269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141222"/>
                  </a:ext>
                </a:extLst>
              </a:tr>
              <a:tr h="3391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768.497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992218"/>
                  </a:ext>
                </a:extLst>
              </a:tr>
              <a:tr h="258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65.497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339549"/>
                  </a:ext>
                </a:extLst>
              </a:tr>
              <a:tr h="258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65.497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241250"/>
                  </a:ext>
                </a:extLst>
              </a:tr>
              <a:tr h="258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667842"/>
                  </a:ext>
                </a:extLst>
              </a:tr>
              <a:tr h="258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20605"/>
                  </a:ext>
                </a:extLst>
              </a:tr>
              <a:tr h="258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50494"/>
                  </a:ext>
                </a:extLst>
              </a:tr>
              <a:tr h="258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1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497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2247" y="62520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707" y="219155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2875" y="1522277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8AB7D83-9C31-46ED-A285-59ED95864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53484"/>
              </p:ext>
            </p:extLst>
          </p:nvPr>
        </p:nvGraphicFramePr>
        <p:xfrm>
          <a:off x="522876" y="2490791"/>
          <a:ext cx="8163924" cy="3606582"/>
        </p:xfrm>
        <a:graphic>
          <a:graphicData uri="http://schemas.openxmlformats.org/drawingml/2006/table">
            <a:tbl>
              <a:tblPr/>
              <a:tblGrid>
                <a:gridCol w="817918">
                  <a:extLst>
                    <a:ext uri="{9D8B030D-6E8A-4147-A177-3AD203B41FA5}">
                      <a16:colId xmlns:a16="http://schemas.microsoft.com/office/drawing/2014/main" val="821003632"/>
                    </a:ext>
                  </a:extLst>
                </a:gridCol>
                <a:gridCol w="302142">
                  <a:extLst>
                    <a:ext uri="{9D8B030D-6E8A-4147-A177-3AD203B41FA5}">
                      <a16:colId xmlns:a16="http://schemas.microsoft.com/office/drawing/2014/main" val="544069351"/>
                    </a:ext>
                  </a:extLst>
                </a:gridCol>
                <a:gridCol w="302142">
                  <a:extLst>
                    <a:ext uri="{9D8B030D-6E8A-4147-A177-3AD203B41FA5}">
                      <a16:colId xmlns:a16="http://schemas.microsoft.com/office/drawing/2014/main" val="923829380"/>
                    </a:ext>
                  </a:extLst>
                </a:gridCol>
                <a:gridCol w="2737586">
                  <a:extLst>
                    <a:ext uri="{9D8B030D-6E8A-4147-A177-3AD203B41FA5}">
                      <a16:colId xmlns:a16="http://schemas.microsoft.com/office/drawing/2014/main" val="1815011681"/>
                    </a:ext>
                  </a:extLst>
                </a:gridCol>
                <a:gridCol w="817918">
                  <a:extLst>
                    <a:ext uri="{9D8B030D-6E8A-4147-A177-3AD203B41FA5}">
                      <a16:colId xmlns:a16="http://schemas.microsoft.com/office/drawing/2014/main" val="3021481898"/>
                    </a:ext>
                  </a:extLst>
                </a:gridCol>
                <a:gridCol w="817918">
                  <a:extLst>
                    <a:ext uri="{9D8B030D-6E8A-4147-A177-3AD203B41FA5}">
                      <a16:colId xmlns:a16="http://schemas.microsoft.com/office/drawing/2014/main" val="990891200"/>
                    </a:ext>
                  </a:extLst>
                </a:gridCol>
                <a:gridCol w="817918">
                  <a:extLst>
                    <a:ext uri="{9D8B030D-6E8A-4147-A177-3AD203B41FA5}">
                      <a16:colId xmlns:a16="http://schemas.microsoft.com/office/drawing/2014/main" val="2001681628"/>
                    </a:ext>
                  </a:extLst>
                </a:gridCol>
                <a:gridCol w="817918">
                  <a:extLst>
                    <a:ext uri="{9D8B030D-6E8A-4147-A177-3AD203B41FA5}">
                      <a16:colId xmlns:a16="http://schemas.microsoft.com/office/drawing/2014/main" val="3919701662"/>
                    </a:ext>
                  </a:extLst>
                </a:gridCol>
                <a:gridCol w="732464">
                  <a:extLst>
                    <a:ext uri="{9D8B030D-6E8A-4147-A177-3AD203B41FA5}">
                      <a16:colId xmlns:a16="http://schemas.microsoft.com/office/drawing/2014/main" val="4195955122"/>
                    </a:ext>
                  </a:extLst>
                </a:gridCol>
              </a:tblGrid>
              <a:tr h="1687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045245"/>
                  </a:ext>
                </a:extLst>
              </a:tr>
              <a:tr h="5167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925089"/>
                  </a:ext>
                </a:extLst>
              </a:tr>
              <a:tr h="2214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54.438.519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11.929.955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851512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8.240.886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6.306.650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511019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519.850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940874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66208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324977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165448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036169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16819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044496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982091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7680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4.038.754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252772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4.038.754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568145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4.038.754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341115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731751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464869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437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8" y="591939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469" y="221967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1373365"/>
            <a:ext cx="81716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6C16FCF-1B54-4155-B7CC-02A9E81DE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448929"/>
              </p:ext>
            </p:extLst>
          </p:nvPr>
        </p:nvGraphicFramePr>
        <p:xfrm>
          <a:off x="478468" y="2706537"/>
          <a:ext cx="8171659" cy="2995714"/>
        </p:xfrm>
        <a:graphic>
          <a:graphicData uri="http://schemas.openxmlformats.org/drawingml/2006/table">
            <a:tbl>
              <a:tblPr/>
              <a:tblGrid>
                <a:gridCol w="826105">
                  <a:extLst>
                    <a:ext uri="{9D8B030D-6E8A-4147-A177-3AD203B41FA5}">
                      <a16:colId xmlns:a16="http://schemas.microsoft.com/office/drawing/2014/main" val="2010078273"/>
                    </a:ext>
                  </a:extLst>
                </a:gridCol>
                <a:gridCol w="305165">
                  <a:extLst>
                    <a:ext uri="{9D8B030D-6E8A-4147-A177-3AD203B41FA5}">
                      <a16:colId xmlns:a16="http://schemas.microsoft.com/office/drawing/2014/main" val="2990293229"/>
                    </a:ext>
                  </a:extLst>
                </a:gridCol>
                <a:gridCol w="305165">
                  <a:extLst>
                    <a:ext uri="{9D8B030D-6E8A-4147-A177-3AD203B41FA5}">
                      <a16:colId xmlns:a16="http://schemas.microsoft.com/office/drawing/2014/main" val="1421393762"/>
                    </a:ext>
                  </a:extLst>
                </a:gridCol>
                <a:gridCol w="2691008">
                  <a:extLst>
                    <a:ext uri="{9D8B030D-6E8A-4147-A177-3AD203B41FA5}">
                      <a16:colId xmlns:a16="http://schemas.microsoft.com/office/drawing/2014/main" val="2426676016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2529420445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3483193511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414129896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1213602071"/>
                    </a:ext>
                  </a:extLst>
                </a:gridCol>
                <a:gridCol w="739796">
                  <a:extLst>
                    <a:ext uri="{9D8B030D-6E8A-4147-A177-3AD203B41FA5}">
                      <a16:colId xmlns:a16="http://schemas.microsoft.com/office/drawing/2014/main" val="3303294595"/>
                    </a:ext>
                  </a:extLst>
                </a:gridCol>
              </a:tblGrid>
              <a:tr h="1950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804455"/>
                  </a:ext>
                </a:extLst>
              </a:tr>
              <a:tr h="3993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801901"/>
                  </a:ext>
                </a:extLst>
              </a:tr>
              <a:tr h="2559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560195"/>
                  </a:ext>
                </a:extLst>
              </a:tr>
              <a:tr h="195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376297"/>
                  </a:ext>
                </a:extLst>
              </a:tr>
              <a:tr h="195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714217"/>
                  </a:ext>
                </a:extLst>
              </a:tr>
              <a:tr h="195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098497"/>
                  </a:ext>
                </a:extLst>
              </a:tr>
              <a:tr h="195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077883"/>
                  </a:ext>
                </a:extLst>
              </a:tr>
              <a:tr h="195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612174"/>
                  </a:ext>
                </a:extLst>
              </a:tr>
              <a:tr h="195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18699"/>
                  </a:ext>
                </a:extLst>
              </a:tr>
              <a:tr h="195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194619"/>
                  </a:ext>
                </a:extLst>
              </a:tr>
              <a:tr h="195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765867"/>
                  </a:ext>
                </a:extLst>
              </a:tr>
              <a:tr h="195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357053"/>
                  </a:ext>
                </a:extLst>
              </a:tr>
              <a:tr h="195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76941"/>
                  </a:ext>
                </a:extLst>
              </a:tr>
              <a:tr h="195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606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133639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567143"/>
              </p:ext>
            </p:extLst>
          </p:nvPr>
        </p:nvGraphicFramePr>
        <p:xfrm>
          <a:off x="395625" y="2055446"/>
          <a:ext cx="8210798" cy="419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1509392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36613"/>
              </p:ext>
            </p:extLst>
          </p:nvPr>
        </p:nvGraphicFramePr>
        <p:xfrm>
          <a:off x="539552" y="2276872"/>
          <a:ext cx="814724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51457" y="1608131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417006"/>
              </p:ext>
            </p:extLst>
          </p:nvPr>
        </p:nvGraphicFramePr>
        <p:xfrm>
          <a:off x="451457" y="2276872"/>
          <a:ext cx="8220199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398351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6413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23020" y="1992358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7689F39-F01E-4FE4-BCEE-CFDF24840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800922"/>
              </p:ext>
            </p:extLst>
          </p:nvPr>
        </p:nvGraphicFramePr>
        <p:xfrm>
          <a:off x="623020" y="2372675"/>
          <a:ext cx="7632849" cy="3312369"/>
        </p:xfrm>
        <a:graphic>
          <a:graphicData uri="http://schemas.openxmlformats.org/drawingml/2006/table">
            <a:tbl>
              <a:tblPr/>
              <a:tblGrid>
                <a:gridCol w="889393">
                  <a:extLst>
                    <a:ext uri="{9D8B030D-6E8A-4147-A177-3AD203B41FA5}">
                      <a16:colId xmlns:a16="http://schemas.microsoft.com/office/drawing/2014/main" val="491827907"/>
                    </a:ext>
                  </a:extLst>
                </a:gridCol>
                <a:gridCol w="2376138">
                  <a:extLst>
                    <a:ext uri="{9D8B030D-6E8A-4147-A177-3AD203B41FA5}">
                      <a16:colId xmlns:a16="http://schemas.microsoft.com/office/drawing/2014/main" val="2753908699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153972557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3699611823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3200303361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39892527"/>
                    </a:ext>
                  </a:extLst>
                </a:gridCol>
                <a:gridCol w="809746">
                  <a:extLst>
                    <a:ext uri="{9D8B030D-6E8A-4147-A177-3AD203B41FA5}">
                      <a16:colId xmlns:a16="http://schemas.microsoft.com/office/drawing/2014/main" val="2625997375"/>
                    </a:ext>
                  </a:extLst>
                </a:gridCol>
              </a:tblGrid>
              <a:tr h="19342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332966"/>
                  </a:ext>
                </a:extLst>
              </a:tr>
              <a:tr h="59235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33065"/>
                  </a:ext>
                </a:extLst>
              </a:tr>
              <a:tr h="205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1.073.774.005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1.115.233.894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41.459.889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675.542.160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251125"/>
                  </a:ext>
                </a:extLst>
              </a:tr>
              <a:tr h="193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43.336.982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43.425.368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32.923.507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841913"/>
                  </a:ext>
                </a:extLst>
              </a:tr>
              <a:tr h="193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5.839.530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6985"/>
                  </a:ext>
                </a:extLst>
              </a:tr>
              <a:tr h="193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234876"/>
                  </a:ext>
                </a:extLst>
              </a:tr>
              <a:tr h="193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897.180.380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897.022.141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575.139.953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823643"/>
                  </a:ext>
                </a:extLst>
              </a:tr>
              <a:tr h="193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227222"/>
                  </a:ext>
                </a:extLst>
              </a:tr>
              <a:tr h="193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697080"/>
                  </a:ext>
                </a:extLst>
              </a:tr>
              <a:tr h="193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993933"/>
                  </a:ext>
                </a:extLst>
              </a:tr>
              <a:tr h="193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42.316.721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48.431.417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6.114.696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14.766.152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193164"/>
                  </a:ext>
                </a:extLst>
              </a:tr>
              <a:tr h="193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52743"/>
                  </a:ext>
                </a:extLst>
              </a:tr>
              <a:tr h="193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59.853.143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62.781.443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4.741.754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459549"/>
                  </a:ext>
                </a:extLst>
              </a:tr>
              <a:tr h="193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40.624.882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40.615.882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40.620.953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348627"/>
                  </a:ext>
                </a:extLst>
              </a:tr>
              <a:tr h="193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981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250117"/>
            <a:ext cx="843528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639489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6862" y="2129089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E1D141F-C01B-4481-BFDE-BB6E7AD30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105715"/>
              </p:ext>
            </p:extLst>
          </p:nvPr>
        </p:nvGraphicFramePr>
        <p:xfrm>
          <a:off x="251520" y="2470149"/>
          <a:ext cx="8435280" cy="3782806"/>
        </p:xfrm>
        <a:graphic>
          <a:graphicData uri="http://schemas.openxmlformats.org/drawingml/2006/table">
            <a:tbl>
              <a:tblPr/>
              <a:tblGrid>
                <a:gridCol w="360328">
                  <a:extLst>
                    <a:ext uri="{9D8B030D-6E8A-4147-A177-3AD203B41FA5}">
                      <a16:colId xmlns:a16="http://schemas.microsoft.com/office/drawing/2014/main" val="2646908973"/>
                    </a:ext>
                  </a:extLst>
                </a:gridCol>
                <a:gridCol w="360328">
                  <a:extLst>
                    <a:ext uri="{9D8B030D-6E8A-4147-A177-3AD203B41FA5}">
                      <a16:colId xmlns:a16="http://schemas.microsoft.com/office/drawing/2014/main" val="1872128813"/>
                    </a:ext>
                  </a:extLst>
                </a:gridCol>
                <a:gridCol w="3232141">
                  <a:extLst>
                    <a:ext uri="{9D8B030D-6E8A-4147-A177-3AD203B41FA5}">
                      <a16:colId xmlns:a16="http://schemas.microsoft.com/office/drawing/2014/main" val="2645095345"/>
                    </a:ext>
                  </a:extLst>
                </a:gridCol>
                <a:gridCol w="965680">
                  <a:extLst>
                    <a:ext uri="{9D8B030D-6E8A-4147-A177-3AD203B41FA5}">
                      <a16:colId xmlns:a16="http://schemas.microsoft.com/office/drawing/2014/main" val="4079011705"/>
                    </a:ext>
                  </a:extLst>
                </a:gridCol>
                <a:gridCol w="951266">
                  <a:extLst>
                    <a:ext uri="{9D8B030D-6E8A-4147-A177-3AD203B41FA5}">
                      <a16:colId xmlns:a16="http://schemas.microsoft.com/office/drawing/2014/main" val="3498526057"/>
                    </a:ext>
                  </a:extLst>
                </a:gridCol>
                <a:gridCol w="792722">
                  <a:extLst>
                    <a:ext uri="{9D8B030D-6E8A-4147-A177-3AD203B41FA5}">
                      <a16:colId xmlns:a16="http://schemas.microsoft.com/office/drawing/2014/main" val="3068948086"/>
                    </a:ext>
                  </a:extLst>
                </a:gridCol>
                <a:gridCol w="965680">
                  <a:extLst>
                    <a:ext uri="{9D8B030D-6E8A-4147-A177-3AD203B41FA5}">
                      <a16:colId xmlns:a16="http://schemas.microsoft.com/office/drawing/2014/main" val="958060951"/>
                    </a:ext>
                  </a:extLst>
                </a:gridCol>
                <a:gridCol w="807135">
                  <a:extLst>
                    <a:ext uri="{9D8B030D-6E8A-4147-A177-3AD203B41FA5}">
                      <a16:colId xmlns:a16="http://schemas.microsoft.com/office/drawing/2014/main" val="774525378"/>
                    </a:ext>
                  </a:extLst>
                </a:gridCol>
              </a:tblGrid>
              <a:tr h="1792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651787"/>
                  </a:ext>
                </a:extLst>
              </a:tr>
              <a:tr h="6792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341300"/>
                  </a:ext>
                </a:extLst>
              </a:tr>
              <a:tr h="367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1.019.092.451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1.049.502.896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30.410.445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661.787.794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308031"/>
                  </a:ext>
                </a:extLst>
              </a:tr>
              <a:tr h="17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16.511.504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12.404.926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96376"/>
                  </a:ext>
                </a:extLst>
              </a:tr>
              <a:tr h="17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37.878.660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3.532.435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18.850.774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043515"/>
                  </a:ext>
                </a:extLst>
              </a:tr>
              <a:tr h="17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13.194.656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-665.940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5.251.865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73249"/>
                  </a:ext>
                </a:extLst>
              </a:tr>
              <a:tr h="17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11.637.475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649.223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8.436.705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870440"/>
                  </a:ext>
                </a:extLst>
              </a:tr>
              <a:tr h="17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963.020.525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29.225.163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612.672.585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877881"/>
                  </a:ext>
                </a:extLst>
              </a:tr>
              <a:tr h="17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998383"/>
                  </a:ext>
                </a:extLst>
              </a:tr>
              <a:tr h="17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6.115.106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-3.450.605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3.431.414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586719"/>
                  </a:ext>
                </a:extLst>
              </a:tr>
              <a:tr h="17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810942"/>
                  </a:ext>
                </a:extLst>
              </a:tr>
              <a:tr h="17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 FET COVID-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496404"/>
                  </a:ext>
                </a:extLst>
              </a:tr>
              <a:tr h="17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988030"/>
                  </a:ext>
                </a:extLst>
              </a:tr>
              <a:tr h="331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094392"/>
                  </a:ext>
                </a:extLst>
              </a:tr>
              <a:tr h="216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54.438.519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645633"/>
                  </a:ext>
                </a:extLst>
              </a:tr>
              <a:tr h="216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98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2311148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4476" y="141701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4D802E4-A548-4479-BF25-07367D61D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918053"/>
              </p:ext>
            </p:extLst>
          </p:nvPr>
        </p:nvGraphicFramePr>
        <p:xfrm>
          <a:off x="394446" y="2579488"/>
          <a:ext cx="8210797" cy="3776862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157409365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113134796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87219687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68054769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898113588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145386175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1776222599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970469779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1956670497"/>
                    </a:ext>
                  </a:extLst>
                </a:gridCol>
              </a:tblGrid>
              <a:tr h="1615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908093"/>
                  </a:ext>
                </a:extLst>
              </a:tr>
              <a:tr h="4948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812584"/>
                  </a:ext>
                </a:extLst>
              </a:tr>
              <a:tr h="2120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16.511.504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12.404.926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634683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12.566.037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12.509.402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-56.635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9.585.231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10592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1.545.940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372211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178.399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856268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178.399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931257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72512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567779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182985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835444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31851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490514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215.412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270323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730400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287251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097238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106769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388125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134644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031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677" y="6118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77" y="193781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2677" y="1320917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7F80497-34C8-457B-A872-4DEC01B5B9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433880"/>
              </p:ext>
            </p:extLst>
          </p:nvPr>
        </p:nvGraphicFramePr>
        <p:xfrm>
          <a:off x="514892" y="2276872"/>
          <a:ext cx="8147246" cy="3672409"/>
        </p:xfrm>
        <a:graphic>
          <a:graphicData uri="http://schemas.openxmlformats.org/drawingml/2006/table">
            <a:tbl>
              <a:tblPr/>
              <a:tblGrid>
                <a:gridCol w="816247">
                  <a:extLst>
                    <a:ext uri="{9D8B030D-6E8A-4147-A177-3AD203B41FA5}">
                      <a16:colId xmlns:a16="http://schemas.microsoft.com/office/drawing/2014/main" val="3751332484"/>
                    </a:ext>
                  </a:extLst>
                </a:gridCol>
                <a:gridCol w="301525">
                  <a:extLst>
                    <a:ext uri="{9D8B030D-6E8A-4147-A177-3AD203B41FA5}">
                      <a16:colId xmlns:a16="http://schemas.microsoft.com/office/drawing/2014/main" val="3941020101"/>
                    </a:ext>
                  </a:extLst>
                </a:gridCol>
                <a:gridCol w="301525">
                  <a:extLst>
                    <a:ext uri="{9D8B030D-6E8A-4147-A177-3AD203B41FA5}">
                      <a16:colId xmlns:a16="http://schemas.microsoft.com/office/drawing/2014/main" val="2735616326"/>
                    </a:ext>
                  </a:extLst>
                </a:gridCol>
                <a:gridCol w="2731993">
                  <a:extLst>
                    <a:ext uri="{9D8B030D-6E8A-4147-A177-3AD203B41FA5}">
                      <a16:colId xmlns:a16="http://schemas.microsoft.com/office/drawing/2014/main" val="2568823959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3620154557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924134419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1519865984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751430127"/>
                    </a:ext>
                  </a:extLst>
                </a:gridCol>
                <a:gridCol w="730968">
                  <a:extLst>
                    <a:ext uri="{9D8B030D-6E8A-4147-A177-3AD203B41FA5}">
                      <a16:colId xmlns:a16="http://schemas.microsoft.com/office/drawing/2014/main" val="1307873334"/>
                    </a:ext>
                  </a:extLst>
                </a:gridCol>
              </a:tblGrid>
              <a:tr h="1802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011264"/>
                  </a:ext>
                </a:extLst>
              </a:tr>
              <a:tr h="5519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343626"/>
                  </a:ext>
                </a:extLst>
              </a:tr>
              <a:tr h="2365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37.878.660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3.532.435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18.850.774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814047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3.934.141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3.910.800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2.806.698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961435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1.531.744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426929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854379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473581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996205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349001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513601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101447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294338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25.592.997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10.589.189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012855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938518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25.584.997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10.581.189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049957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094955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988526"/>
                  </a:ext>
                </a:extLst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016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3780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1973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0200" y="1299390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05FA43B-55C2-438A-A670-D11B636DD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727356"/>
              </p:ext>
            </p:extLst>
          </p:nvPr>
        </p:nvGraphicFramePr>
        <p:xfrm>
          <a:off x="460200" y="2287409"/>
          <a:ext cx="8211727" cy="3781452"/>
        </p:xfrm>
        <a:graphic>
          <a:graphicData uri="http://schemas.openxmlformats.org/drawingml/2006/table">
            <a:tbl>
              <a:tblPr/>
              <a:tblGrid>
                <a:gridCol w="822707">
                  <a:extLst>
                    <a:ext uri="{9D8B030D-6E8A-4147-A177-3AD203B41FA5}">
                      <a16:colId xmlns:a16="http://schemas.microsoft.com/office/drawing/2014/main" val="262736848"/>
                    </a:ext>
                  </a:extLst>
                </a:gridCol>
                <a:gridCol w="303911">
                  <a:extLst>
                    <a:ext uri="{9D8B030D-6E8A-4147-A177-3AD203B41FA5}">
                      <a16:colId xmlns:a16="http://schemas.microsoft.com/office/drawing/2014/main" val="3498574747"/>
                    </a:ext>
                  </a:extLst>
                </a:gridCol>
                <a:gridCol w="303911">
                  <a:extLst>
                    <a:ext uri="{9D8B030D-6E8A-4147-A177-3AD203B41FA5}">
                      <a16:colId xmlns:a16="http://schemas.microsoft.com/office/drawing/2014/main" val="543551789"/>
                    </a:ext>
                  </a:extLst>
                </a:gridCol>
                <a:gridCol w="2753617">
                  <a:extLst>
                    <a:ext uri="{9D8B030D-6E8A-4147-A177-3AD203B41FA5}">
                      <a16:colId xmlns:a16="http://schemas.microsoft.com/office/drawing/2014/main" val="893725639"/>
                    </a:ext>
                  </a:extLst>
                </a:gridCol>
                <a:gridCol w="822707">
                  <a:extLst>
                    <a:ext uri="{9D8B030D-6E8A-4147-A177-3AD203B41FA5}">
                      <a16:colId xmlns:a16="http://schemas.microsoft.com/office/drawing/2014/main" val="3918525713"/>
                    </a:ext>
                  </a:extLst>
                </a:gridCol>
                <a:gridCol w="822707">
                  <a:extLst>
                    <a:ext uri="{9D8B030D-6E8A-4147-A177-3AD203B41FA5}">
                      <a16:colId xmlns:a16="http://schemas.microsoft.com/office/drawing/2014/main" val="4225024229"/>
                    </a:ext>
                  </a:extLst>
                </a:gridCol>
                <a:gridCol w="822707">
                  <a:extLst>
                    <a:ext uri="{9D8B030D-6E8A-4147-A177-3AD203B41FA5}">
                      <a16:colId xmlns:a16="http://schemas.microsoft.com/office/drawing/2014/main" val="1184048705"/>
                    </a:ext>
                  </a:extLst>
                </a:gridCol>
                <a:gridCol w="822707">
                  <a:extLst>
                    <a:ext uri="{9D8B030D-6E8A-4147-A177-3AD203B41FA5}">
                      <a16:colId xmlns:a16="http://schemas.microsoft.com/office/drawing/2014/main" val="3114868116"/>
                    </a:ext>
                  </a:extLst>
                </a:gridCol>
                <a:gridCol w="736753">
                  <a:extLst>
                    <a:ext uri="{9D8B030D-6E8A-4147-A177-3AD203B41FA5}">
                      <a16:colId xmlns:a16="http://schemas.microsoft.com/office/drawing/2014/main" val="3892760480"/>
                    </a:ext>
                  </a:extLst>
                </a:gridCol>
              </a:tblGrid>
              <a:tr h="1951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62957"/>
                  </a:ext>
                </a:extLst>
              </a:tr>
              <a:tr h="5977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18127"/>
                  </a:ext>
                </a:extLst>
              </a:tr>
              <a:tr h="2561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13.194.656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-665.940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5.251.865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791192"/>
                  </a:ext>
                </a:extLst>
              </a:tr>
              <a:tr h="19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2.891.617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2.154.180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578103"/>
                  </a:ext>
                </a:extLst>
              </a:tr>
              <a:tr h="19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360.425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332239"/>
                  </a:ext>
                </a:extLst>
              </a:tr>
              <a:tr h="19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828461"/>
                  </a:ext>
                </a:extLst>
              </a:tr>
              <a:tr h="19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884168"/>
                  </a:ext>
                </a:extLst>
              </a:tr>
              <a:tr h="19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054046"/>
                  </a:ext>
                </a:extLst>
              </a:tr>
              <a:tr h="19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753409"/>
                  </a:ext>
                </a:extLst>
              </a:tr>
              <a:tr h="19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457241"/>
                  </a:ext>
                </a:extLst>
              </a:tr>
              <a:tr h="19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931849"/>
                  </a:ext>
                </a:extLst>
              </a:tr>
              <a:tr h="19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53920"/>
                  </a:ext>
                </a:extLst>
              </a:tr>
              <a:tr h="19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2.277.902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6867"/>
                  </a:ext>
                </a:extLst>
              </a:tr>
              <a:tr h="19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2.277.902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642867"/>
                  </a:ext>
                </a:extLst>
              </a:tr>
              <a:tr h="19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594363"/>
                  </a:ext>
                </a:extLst>
              </a:tr>
              <a:tr h="19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386333"/>
                  </a:ext>
                </a:extLst>
              </a:tr>
              <a:tr h="195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195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4141</TotalTime>
  <Words>3468</Words>
  <Application>Microsoft Office PowerPoint</Application>
  <PresentationFormat>Presentación en pantalla (4:3)</PresentationFormat>
  <Paragraphs>1961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1_Tema de Office</vt:lpstr>
      <vt:lpstr>Tema de Office</vt:lpstr>
      <vt:lpstr>EJECUCIÓN PRESUPUESTARIA DE GASTOS ACUMULADA AL MES DE SEPTIEMBRE DE 2021 PARTIDA 19: MINISTERIO DE TRANSPORTES Y TELECOMUNICACIONES</vt:lpstr>
      <vt:lpstr>EJECUCIÓN ACUMULADA DE GASTOS A SEPTIEMBRE DE 2021  PARTIDA 19 MINISTERIO DE TRANSPORTES Y TELECOMUNICACIONES</vt:lpstr>
      <vt:lpstr>COMPORTAMIENTO DE LA EJECUCIÓN ACUMULADA DE GASTOS A SEPTIEMBRE DE 2021  PARTIDA 19 MINISTERIO DE TRANSPORTES Y TELECOMUNICACIONES</vt:lpstr>
      <vt:lpstr>COMPORTAMIENTO DE LA EJECUCIÓN ACUMULADA DE GASTOS A SEPTIEMBRE DE 2021  PARTIDA 19 MINISTERIO DE TRANSPORTES Y TELECOMUNICACIONES</vt:lpstr>
      <vt:lpstr>EJECUCIÓN ACUMULADA DE GASTOS A SEPTIEMBRE DE 2021  PARTIDA 19 MINISTERIO DE TRANSPORTES Y TELECOMUNICACIONES</vt:lpstr>
      <vt:lpstr>EJECUCIÓN ACUMULADA DE GASTOS A SEPTIEMBRE DE 2021  PARTIDA 19 MINISTERIO DE TRANSPORTES Y TELECOMUNICACIONES  RESUMEN POR CAPÍTULOS</vt:lpstr>
      <vt:lpstr>EJECUCIÓN ACUMULADA DE GASTOS A SEPTIEMBRE DE 2021  PARTIDA 19. CAPÍTULO 01. PROGRAMA 01: SECRETARÍA Y ADMINISTRACIÓN GENERAL DE TRANSPORTES</vt:lpstr>
      <vt:lpstr>EJECUCIÓN ACUMULADA DE GASTOS A SEPTIEMBRE DE 2021  PARTIDA 19. CAPÍTULO 01. PROGRAMA 03: TRANSANTIAGO</vt:lpstr>
      <vt:lpstr>EJECUCIÓN ACUMULADA DE GASTOS A SEPTIEMBRE DE 2021  PARTIDA 19. CAPÍTULO 01. PROGRAMA 04: UNIDAD OPERATIVA DE CONTROL DE TRÁNSITO</vt:lpstr>
      <vt:lpstr>EJECUCIÓN ACUMULADA DE GASTOS A SEPTIEMBRE DE 2021  PARTIDA 19. CAPÍTULO 01. PROGRAMA 05: FISCALIZACIÓN Y CONTROL</vt:lpstr>
      <vt:lpstr>EJECUCIÓN ACUMULADA DE GASTOS A SEPTIEMBRE DE 2021  PARTIDA 19. CAPÍTULO 01. PROGRAMA 06: SUBSIDIO NACIONAL AL TRANSPORTE PÚBLICO</vt:lpstr>
      <vt:lpstr>EJECUCIÓN ACUMULADA DE GASTOS A SEPTIEMBRE DE 2021  PARTIDA 19. CAPÍTULO 01. PROGRAMA 07: PROGRAMA DESARROLLO LOGÍSTICO</vt:lpstr>
      <vt:lpstr>EJECUCIÓN ACUMULADA DE GASTOS A SEPTIEMBRE DE 2021  PARTIDA 19. CAPÍTULO 01. PROGRAMA 08: VIALIDAD Y TRANSPORTE URBANO: SECTRA</vt:lpstr>
      <vt:lpstr>EJECUCIÓN ACUMULADA DE GASTOS A SEPTIEMBRE DE 2021  PARTIDA 19. PROGRAMA: TRANSANTIAGO FET COVID-19</vt:lpstr>
      <vt:lpstr>EJECUCIÓN ACUMULADA DE GASTOS A SEPTIEMBRE DE 2021  PARTIDA 19. PROGRAMA:UNIDAD OPERATIVA CONTROL DE TRANSITO FET COVID-19</vt:lpstr>
      <vt:lpstr>EJECUCIÓN ACUMULADA DE GASTOS A SEPTIEMBRE DE 2021  PARTIDA 19. PROGRAMA: SUBSIDIO NACIONAL TRANSPORTE PÚBLICO FET COVID-19</vt:lpstr>
      <vt:lpstr>EJECUCIÓN ACUMULADA DE GASTOS A SEPTIEMBRE DE 2021  PARTIDA 19. PROGRAMA DE VIALIDAD Y TRANSPORTE URBANO: SECTRA FET COVID-19 </vt:lpstr>
      <vt:lpstr>EJECUCIÓN ACUMULADA DE GASTOS A SEPTIEMBRE DE 2021  PARTIDA 19. CAPÍTULO 02. PROGRAMA 01: SUBSECRETARÍA DE TELECOMUNICACIONES</vt:lpstr>
      <vt:lpstr>EJECUCIÓN ACUMULADA DE GASTOS A SEPTIEMBRE DE 2021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342</cp:revision>
  <cp:lastPrinted>2019-06-03T14:10:49Z</cp:lastPrinted>
  <dcterms:created xsi:type="dcterms:W3CDTF">2016-06-23T13:38:47Z</dcterms:created>
  <dcterms:modified xsi:type="dcterms:W3CDTF">2021-11-03T16:15:11Z</dcterms:modified>
</cp:coreProperties>
</file>