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5E-486B-8B84-38D606CDB81C}"/>
            </c:ext>
          </c:extLst>
        </c:ser>
        <c:ser>
          <c:idx val="2"/>
          <c:order val="1"/>
          <c:tx>
            <c:strRef>
              <c:f>'Partida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5E-486B-8B84-38D606CDB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186952"/>
        <c:axId val="175187736"/>
      </c:lineChart>
      <c:lineChart>
        <c:grouping val="standard"/>
        <c:varyColors val="0"/>
        <c:ser>
          <c:idx val="1"/>
          <c:order val="2"/>
          <c:tx>
            <c:strRef>
              <c:f>'Partida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695947562973228E-2"/>
                  <c:y val="2.8350858000221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5E-486B-8B84-38D606CDB81C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5E-486B-8B84-38D606CDB81C}"/>
                </c:ext>
              </c:extLst>
            </c:dLbl>
            <c:dLbl>
              <c:idx val="2"/>
              <c:layout>
                <c:manualLayout>
                  <c:x val="-3.0159918682690797E-2"/>
                  <c:y val="3.1625999092107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5E-486B-8B84-38D606CDB81C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5E-486B-8B84-38D606CDB81C}"/>
                </c:ext>
              </c:extLst>
            </c:dLbl>
            <c:dLbl>
              <c:idx val="4"/>
              <c:layout>
                <c:manualLayout>
                  <c:x val="-3.1116009531691309E-2"/>
                  <c:y val="1.879274761074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5E-486B-8B84-38D606CDB81C}"/>
                </c:ext>
              </c:extLst>
            </c:dLbl>
            <c:dLbl>
              <c:idx val="5"/>
              <c:layout>
                <c:manualLayout>
                  <c:x val="-3.5274664197445064E-2"/>
                  <c:y val="2.9367958692091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5E-486B-8B84-38D606CDB81C}"/>
                </c:ext>
              </c:extLst>
            </c:dLbl>
            <c:dLbl>
              <c:idx val="6"/>
              <c:layout>
                <c:manualLayout>
                  <c:x val="-2.8683082935422356E-2"/>
                  <c:y val="2.237941032543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5E-486B-8B84-38D606CDB81C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5E-486B-8B84-38D606CDB81C}"/>
                </c:ext>
              </c:extLst>
            </c:dLbl>
            <c:dLbl>
              <c:idx val="8"/>
              <c:layout>
                <c:manualLayout>
                  <c:x val="-9.4900641813377949E-3"/>
                  <c:y val="2.7248391905852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5E-486B-8B84-38D606CDB81C}"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5E-486B-8B84-38D606CDB81C}"/>
                </c:ext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75E-486B-8B84-38D606CDB8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17'!$D$20:$L$20</c:f>
              <c:numCache>
                <c:formatCode>0.0%</c:formatCode>
                <c:ptCount val="9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  <c:pt idx="5">
                  <c:v>0.44824327125806301</c:v>
                </c:pt>
                <c:pt idx="6">
                  <c:v>0.50280344439496172</c:v>
                </c:pt>
                <c:pt idx="7">
                  <c:v>0.55635829524063207</c:v>
                </c:pt>
                <c:pt idx="8">
                  <c:v>0.64515500678967297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75E-486B-8B84-38D606CDB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188128"/>
        <c:axId val="175189696"/>
      </c:lineChart>
      <c:catAx>
        <c:axId val="17518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5187736"/>
        <c:crosses val="autoZero"/>
        <c:auto val="1"/>
        <c:lblAlgn val="ctr"/>
        <c:lblOffset val="100"/>
        <c:noMultiLvlLbl val="0"/>
      </c:catAx>
      <c:valAx>
        <c:axId val="175187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5186952"/>
        <c:crosses val="autoZero"/>
        <c:crossBetween val="between"/>
        <c:majorUnit val="0.2"/>
      </c:valAx>
      <c:valAx>
        <c:axId val="175189696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175188128"/>
        <c:crosses val="max"/>
        <c:crossBetween val="between"/>
      </c:valAx>
      <c:catAx>
        <c:axId val="175188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1896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F4-4E28-A20C-F4D773C2E3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F4-4E28-A20C-F4D773C2E3D1}"/>
            </c:ext>
          </c:extLst>
        </c:ser>
        <c:ser>
          <c:idx val="1"/>
          <c:order val="1"/>
          <c:tx>
            <c:strRef>
              <c:f>'Partida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F4-4E28-A20C-F4D773C2E3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F4-4E28-A20C-F4D773C2E3D1}"/>
            </c:ext>
          </c:extLst>
        </c:ser>
        <c:ser>
          <c:idx val="2"/>
          <c:order val="2"/>
          <c:tx>
            <c:strRef>
              <c:f>'Partida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17'!$D$27:$L$27</c:f>
              <c:numCache>
                <c:formatCode>0.0%</c:formatCode>
                <c:ptCount val="9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  <c:pt idx="5">
                  <c:v>0.12394990307967847</c:v>
                </c:pt>
                <c:pt idx="6">
                  <c:v>5.4560173136898697E-2</c:v>
                </c:pt>
                <c:pt idx="7">
                  <c:v>5.8027877709420021E-2</c:v>
                </c:pt>
                <c:pt idx="8">
                  <c:v>8.903146220578638E-2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F4-4E28-A20C-F4D773C2E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0282560"/>
        <c:axId val="450281384"/>
      </c:barChart>
      <c:catAx>
        <c:axId val="45028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281384"/>
        <c:crosses val="autoZero"/>
        <c:auto val="1"/>
        <c:lblAlgn val="ctr"/>
        <c:lblOffset val="100"/>
        <c:noMultiLvlLbl val="0"/>
      </c:catAx>
      <c:valAx>
        <c:axId val="450281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28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9784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octubre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433" y="217074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0425" y="143434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61E785-9DCE-4365-B66F-4B5BDBE30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959449"/>
              </p:ext>
            </p:extLst>
          </p:nvPr>
        </p:nvGraphicFramePr>
        <p:xfrm>
          <a:off x="463176" y="2533690"/>
          <a:ext cx="8210796" cy="3633571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160358999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3034567985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982437946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822010110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092861177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424697652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642425621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265623515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859585568"/>
                    </a:ext>
                  </a:extLst>
                </a:gridCol>
              </a:tblGrid>
              <a:tr h="187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85706"/>
                  </a:ext>
                </a:extLst>
              </a:tr>
              <a:tr h="5743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783657"/>
                  </a:ext>
                </a:extLst>
              </a:tr>
              <a:tr h="2461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12.520.526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401829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4.246.707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372578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99043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734584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5.793.469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076107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1.792.891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108732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1.739.745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122114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74842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929.636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90688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33175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313314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74247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38461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74194"/>
                  </a:ext>
                </a:extLst>
              </a:tr>
              <a:tr h="18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3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618" y="25270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618" y="1473467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6F5E05-3318-4D4B-A0D7-6BB524EB7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307630"/>
              </p:ext>
            </p:extLst>
          </p:nvPr>
        </p:nvGraphicFramePr>
        <p:xfrm>
          <a:off x="508618" y="3013421"/>
          <a:ext cx="8155931" cy="2679927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3263961576"/>
                    </a:ext>
                  </a:extLst>
                </a:gridCol>
                <a:gridCol w="326369">
                  <a:extLst>
                    <a:ext uri="{9D8B030D-6E8A-4147-A177-3AD203B41FA5}">
                      <a16:colId xmlns:a16="http://schemas.microsoft.com/office/drawing/2014/main" val="2536199847"/>
                    </a:ext>
                  </a:extLst>
                </a:gridCol>
                <a:gridCol w="326369">
                  <a:extLst>
                    <a:ext uri="{9D8B030D-6E8A-4147-A177-3AD203B41FA5}">
                      <a16:colId xmlns:a16="http://schemas.microsoft.com/office/drawing/2014/main" val="3680319788"/>
                    </a:ext>
                  </a:extLst>
                </a:gridCol>
                <a:gridCol w="2294475">
                  <a:extLst>
                    <a:ext uri="{9D8B030D-6E8A-4147-A177-3AD203B41FA5}">
                      <a16:colId xmlns:a16="http://schemas.microsoft.com/office/drawing/2014/main" val="1384641550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3999680041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1861383102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16339121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3718161855"/>
                    </a:ext>
                  </a:extLst>
                </a:gridCol>
                <a:gridCol w="791198">
                  <a:extLst>
                    <a:ext uri="{9D8B030D-6E8A-4147-A177-3AD203B41FA5}">
                      <a16:colId xmlns:a16="http://schemas.microsoft.com/office/drawing/2014/main" val="4189848007"/>
                    </a:ext>
                  </a:extLst>
                </a:gridCol>
              </a:tblGrid>
              <a:tr h="202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658156"/>
                  </a:ext>
                </a:extLst>
              </a:tr>
              <a:tr h="6200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26170"/>
                  </a:ext>
                </a:extLst>
              </a:tr>
              <a:tr h="2657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63376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470642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85329"/>
                  </a:ext>
                </a:extLst>
              </a:tr>
              <a:tr h="377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25175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138528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617159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76873"/>
                  </a:ext>
                </a:extLst>
              </a:tr>
              <a:tr h="20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918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898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478" y="231690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527" y="1568874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8184DF-FC25-4FC7-A9F8-D46B97031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90904"/>
              </p:ext>
            </p:extLst>
          </p:nvPr>
        </p:nvGraphicFramePr>
        <p:xfrm>
          <a:off x="463528" y="2715790"/>
          <a:ext cx="8177337" cy="2873450"/>
        </p:xfrm>
        <a:graphic>
          <a:graphicData uri="http://schemas.openxmlformats.org/drawingml/2006/table">
            <a:tbl>
              <a:tblPr/>
              <a:tblGrid>
                <a:gridCol w="819262">
                  <a:extLst>
                    <a:ext uri="{9D8B030D-6E8A-4147-A177-3AD203B41FA5}">
                      <a16:colId xmlns:a16="http://schemas.microsoft.com/office/drawing/2014/main" val="1748564774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342644786"/>
                    </a:ext>
                  </a:extLst>
                </a:gridCol>
                <a:gridCol w="302638">
                  <a:extLst>
                    <a:ext uri="{9D8B030D-6E8A-4147-A177-3AD203B41FA5}">
                      <a16:colId xmlns:a16="http://schemas.microsoft.com/office/drawing/2014/main" val="2640647386"/>
                    </a:ext>
                  </a:extLst>
                </a:gridCol>
                <a:gridCol w="2742083">
                  <a:extLst>
                    <a:ext uri="{9D8B030D-6E8A-4147-A177-3AD203B41FA5}">
                      <a16:colId xmlns:a16="http://schemas.microsoft.com/office/drawing/2014/main" val="1910499409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1663069119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3231490352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2620289139"/>
                    </a:ext>
                  </a:extLst>
                </a:gridCol>
                <a:gridCol w="819262">
                  <a:extLst>
                    <a:ext uri="{9D8B030D-6E8A-4147-A177-3AD203B41FA5}">
                      <a16:colId xmlns:a16="http://schemas.microsoft.com/office/drawing/2014/main" val="334566161"/>
                    </a:ext>
                  </a:extLst>
                </a:gridCol>
                <a:gridCol w="733668">
                  <a:extLst>
                    <a:ext uri="{9D8B030D-6E8A-4147-A177-3AD203B41FA5}">
                      <a16:colId xmlns:a16="http://schemas.microsoft.com/office/drawing/2014/main" val="4179211779"/>
                    </a:ext>
                  </a:extLst>
                </a:gridCol>
              </a:tblGrid>
              <a:tr h="2526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630420"/>
                  </a:ext>
                </a:extLst>
              </a:tr>
              <a:tr h="7736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635605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666059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3.077.518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2.347.256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295419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354282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04259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665271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27997"/>
                  </a:ext>
                </a:extLst>
              </a:tr>
              <a:tr h="252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853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0220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332" y="23236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592" y="154092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C1F2FE-81A3-4A51-8554-7C6A42152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06814"/>
              </p:ext>
            </p:extLst>
          </p:nvPr>
        </p:nvGraphicFramePr>
        <p:xfrm>
          <a:off x="516592" y="2804281"/>
          <a:ext cx="8167934" cy="251279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3870866717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3120631816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180734149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3926774712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60416375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818154852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584509299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548632579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1973547853"/>
                    </a:ext>
                  </a:extLst>
                </a:gridCol>
              </a:tblGrid>
              <a:tr h="2209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189748"/>
                  </a:ext>
                </a:extLst>
              </a:tr>
              <a:tr h="676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70240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3.614.014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32220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3.178.447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438464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51054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634687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03086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62802"/>
                  </a:ext>
                </a:extLst>
              </a:tr>
              <a:tr h="220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34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110" y="14254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400646"/>
              </p:ext>
            </p:extLst>
          </p:nvPr>
        </p:nvGraphicFramePr>
        <p:xfrm>
          <a:off x="395625" y="225987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9855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339767"/>
              </p:ext>
            </p:extLst>
          </p:nvPr>
        </p:nvGraphicFramePr>
        <p:xfrm>
          <a:off x="476002" y="2245890"/>
          <a:ext cx="8210798" cy="3954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7" y="13535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26511"/>
              </p:ext>
            </p:extLst>
          </p:nvPr>
        </p:nvGraphicFramePr>
        <p:xfrm>
          <a:off x="457197" y="2060848"/>
          <a:ext cx="821079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48" y="1445198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4244" y="2439884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34ED409-B36E-4829-89D4-9E46BF305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28925"/>
              </p:ext>
            </p:extLst>
          </p:nvPr>
        </p:nvGraphicFramePr>
        <p:xfrm>
          <a:off x="564548" y="2775093"/>
          <a:ext cx="7632849" cy="2952259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3827290413"/>
                    </a:ext>
                  </a:extLst>
                </a:gridCol>
                <a:gridCol w="2376138">
                  <a:extLst>
                    <a:ext uri="{9D8B030D-6E8A-4147-A177-3AD203B41FA5}">
                      <a16:colId xmlns:a16="http://schemas.microsoft.com/office/drawing/2014/main" val="4229815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367926513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84670839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3983397136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234619451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3229271133"/>
                    </a:ext>
                  </a:extLst>
                </a:gridCol>
              </a:tblGrid>
              <a:tr h="2249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262133"/>
                  </a:ext>
                </a:extLst>
              </a:tr>
              <a:tr h="68886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294373"/>
                  </a:ext>
                </a:extLst>
              </a:tr>
              <a:tr h="238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50.428.791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32.534.387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1656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23.614.102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17.952.513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640229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6.363.555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39190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200595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29484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49166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35299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28367"/>
                  </a:ext>
                </a:extLst>
              </a:tr>
              <a:tr h="22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47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00407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12334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050" y="217518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BA7446-ED11-4423-A9D6-5BE25C3D3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15519"/>
              </p:ext>
            </p:extLst>
          </p:nvPr>
        </p:nvGraphicFramePr>
        <p:xfrm>
          <a:off x="591514" y="2476030"/>
          <a:ext cx="7817730" cy="3329279"/>
        </p:xfrm>
        <a:graphic>
          <a:graphicData uri="http://schemas.openxmlformats.org/drawingml/2006/table">
            <a:tbl>
              <a:tblPr/>
              <a:tblGrid>
                <a:gridCol w="324521">
                  <a:extLst>
                    <a:ext uri="{9D8B030D-6E8A-4147-A177-3AD203B41FA5}">
                      <a16:colId xmlns:a16="http://schemas.microsoft.com/office/drawing/2014/main" val="1490562283"/>
                    </a:ext>
                  </a:extLst>
                </a:gridCol>
                <a:gridCol w="324521">
                  <a:extLst>
                    <a:ext uri="{9D8B030D-6E8A-4147-A177-3AD203B41FA5}">
                      <a16:colId xmlns:a16="http://schemas.microsoft.com/office/drawing/2014/main" val="2025990722"/>
                    </a:ext>
                  </a:extLst>
                </a:gridCol>
                <a:gridCol w="2910960">
                  <a:extLst>
                    <a:ext uri="{9D8B030D-6E8A-4147-A177-3AD203B41FA5}">
                      <a16:colId xmlns:a16="http://schemas.microsoft.com/office/drawing/2014/main" val="335836887"/>
                    </a:ext>
                  </a:extLst>
                </a:gridCol>
                <a:gridCol w="869719">
                  <a:extLst>
                    <a:ext uri="{9D8B030D-6E8A-4147-A177-3AD203B41FA5}">
                      <a16:colId xmlns:a16="http://schemas.microsoft.com/office/drawing/2014/main" val="3775493891"/>
                    </a:ext>
                  </a:extLst>
                </a:gridCol>
                <a:gridCol w="869719">
                  <a:extLst>
                    <a:ext uri="{9D8B030D-6E8A-4147-A177-3AD203B41FA5}">
                      <a16:colId xmlns:a16="http://schemas.microsoft.com/office/drawing/2014/main" val="3679069801"/>
                    </a:ext>
                  </a:extLst>
                </a:gridCol>
                <a:gridCol w="869719">
                  <a:extLst>
                    <a:ext uri="{9D8B030D-6E8A-4147-A177-3AD203B41FA5}">
                      <a16:colId xmlns:a16="http://schemas.microsoft.com/office/drawing/2014/main" val="403737974"/>
                    </a:ext>
                  </a:extLst>
                </a:gridCol>
                <a:gridCol w="869719">
                  <a:extLst>
                    <a:ext uri="{9D8B030D-6E8A-4147-A177-3AD203B41FA5}">
                      <a16:colId xmlns:a16="http://schemas.microsoft.com/office/drawing/2014/main" val="473893732"/>
                    </a:ext>
                  </a:extLst>
                </a:gridCol>
                <a:gridCol w="778852">
                  <a:extLst>
                    <a:ext uri="{9D8B030D-6E8A-4147-A177-3AD203B41FA5}">
                      <a16:colId xmlns:a16="http://schemas.microsoft.com/office/drawing/2014/main" val="2906595689"/>
                    </a:ext>
                  </a:extLst>
                </a:gridCol>
              </a:tblGrid>
              <a:tr h="2489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78795"/>
                  </a:ext>
                </a:extLst>
              </a:tr>
              <a:tr h="762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551650"/>
                  </a:ext>
                </a:extLst>
              </a:tr>
              <a:tr h="326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16.576.993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788177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5.207.410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580823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9.430.768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266105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122530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488400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09558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103192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168149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23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664" y="1880679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7052" y="128489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2F913EB-E371-47CF-9233-594CCA452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53222"/>
              </p:ext>
            </p:extLst>
          </p:nvPr>
        </p:nvGraphicFramePr>
        <p:xfrm>
          <a:off x="397052" y="2337229"/>
          <a:ext cx="8210796" cy="379825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601143154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52257902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283360130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77204466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3749294189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8398452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693423237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569574236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1384105951"/>
                    </a:ext>
                  </a:extLst>
                </a:gridCol>
              </a:tblGrid>
              <a:tr h="1561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384343"/>
                  </a:ext>
                </a:extLst>
              </a:tr>
              <a:tr h="468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62989"/>
                  </a:ext>
                </a:extLst>
              </a:tr>
              <a:tr h="200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7.146.225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5.207.410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586467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3.441.383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63493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45608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892558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44190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091322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043414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36231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598836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78398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74643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99270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89599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4661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7020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279025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826785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890801"/>
                  </a:ext>
                </a:extLst>
              </a:tr>
              <a:tr h="162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06901"/>
                  </a:ext>
                </a:extLst>
              </a:tr>
              <a:tr h="156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115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786" y="6419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558" y="224392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0773" y="1379453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2528F0-166C-4C61-8989-95B565979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21154"/>
              </p:ext>
            </p:extLst>
          </p:nvPr>
        </p:nvGraphicFramePr>
        <p:xfrm>
          <a:off x="561323" y="2509890"/>
          <a:ext cx="8125477" cy="3539581"/>
        </p:xfrm>
        <a:graphic>
          <a:graphicData uri="http://schemas.openxmlformats.org/drawingml/2006/table">
            <a:tbl>
              <a:tblPr/>
              <a:tblGrid>
                <a:gridCol w="814066">
                  <a:extLst>
                    <a:ext uri="{9D8B030D-6E8A-4147-A177-3AD203B41FA5}">
                      <a16:colId xmlns:a16="http://schemas.microsoft.com/office/drawing/2014/main" val="526193758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3346293676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1429653688"/>
                    </a:ext>
                  </a:extLst>
                </a:gridCol>
                <a:gridCol w="2724694">
                  <a:extLst>
                    <a:ext uri="{9D8B030D-6E8A-4147-A177-3AD203B41FA5}">
                      <a16:colId xmlns:a16="http://schemas.microsoft.com/office/drawing/2014/main" val="3426182493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3077608632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3828830908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4175047286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157295049"/>
                    </a:ext>
                  </a:extLst>
                </a:gridCol>
                <a:gridCol w="729015">
                  <a:extLst>
                    <a:ext uri="{9D8B030D-6E8A-4147-A177-3AD203B41FA5}">
                      <a16:colId xmlns:a16="http://schemas.microsoft.com/office/drawing/2014/main" val="2062674808"/>
                    </a:ext>
                  </a:extLst>
                </a:gridCol>
              </a:tblGrid>
              <a:tr h="1737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184859"/>
                  </a:ext>
                </a:extLst>
              </a:tr>
              <a:tr h="5320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75084"/>
                  </a:ext>
                </a:extLst>
              </a:tr>
              <a:tr h="228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9.430.768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62114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52078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36173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75802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861157"/>
                  </a:ext>
                </a:extLst>
              </a:tr>
              <a:tr h="347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41814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62928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31167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072315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488093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13231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93748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77060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712722"/>
                  </a:ext>
                </a:extLst>
              </a:tr>
              <a:tr h="173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48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482343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11" y="233682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5043" y="1427727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F5D62C-6BA3-4E3E-A353-AD490510B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07645"/>
              </p:ext>
            </p:extLst>
          </p:nvPr>
        </p:nvGraphicFramePr>
        <p:xfrm>
          <a:off x="505043" y="2654826"/>
          <a:ext cx="8212561" cy="2775227"/>
        </p:xfrm>
        <a:graphic>
          <a:graphicData uri="http://schemas.openxmlformats.org/drawingml/2006/table">
            <a:tbl>
              <a:tblPr/>
              <a:tblGrid>
                <a:gridCol w="822791">
                  <a:extLst>
                    <a:ext uri="{9D8B030D-6E8A-4147-A177-3AD203B41FA5}">
                      <a16:colId xmlns:a16="http://schemas.microsoft.com/office/drawing/2014/main" val="764799463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1673069519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4269773271"/>
                    </a:ext>
                  </a:extLst>
                </a:gridCol>
                <a:gridCol w="2753894">
                  <a:extLst>
                    <a:ext uri="{9D8B030D-6E8A-4147-A177-3AD203B41FA5}">
                      <a16:colId xmlns:a16="http://schemas.microsoft.com/office/drawing/2014/main" val="1961023310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1338752111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2472852369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4285025936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117055503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2092710096"/>
                    </a:ext>
                  </a:extLst>
                </a:gridCol>
              </a:tblGrid>
              <a:tr h="2439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84225"/>
                  </a:ext>
                </a:extLst>
              </a:tr>
              <a:tr h="7471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48960"/>
                  </a:ext>
                </a:extLst>
              </a:tr>
              <a:tr h="320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3.753.894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04437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3.233.040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93546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9322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64677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54706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66671"/>
                  </a:ext>
                </a:extLst>
              </a:tr>
              <a:tr h="243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2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1841</Words>
  <Application>Microsoft Office PowerPoint</Application>
  <PresentationFormat>Presentación en pantalla (4:3)</PresentationFormat>
  <Paragraphs>988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SEPTIEMBRE DE 2021 PARTIDA 17: MINISTERIO DE MINERÍA</vt:lpstr>
      <vt:lpstr>EJECUCIÓN ACUMULADA DE GASTOS A SEPTIEMBRE DE 2021  PARTIDA 17 MINISTERIO DE MINERÍA</vt:lpstr>
      <vt:lpstr>EJECUCIÓN ACUMULADA DE GASTOS A SEPTIEMBRE DE 2021  PARTIDA 17 MINISTERIO DE MINERÍA</vt:lpstr>
      <vt:lpstr>EJECUCIÓN ACUMULADA DE GASTOS A SEPTIEMBRE DE 2021  PARTIDA 17 MINISTERIO DE MINERÍA</vt:lpstr>
      <vt:lpstr>EJECUCIÓN ACUMULADA DE GASTOS A SEPTIEMBRE DE 2021 PARTIDA 17 MINISTERIO DE MINERÍA</vt:lpstr>
      <vt:lpstr>EJECUCIÓN ACUMULADA DE GASTOS A SEPTIEMBRE DE 2021  PARTIDA 17 MINISTERIO DE MINERÍA RESUMEN POR CAPÍTULOS</vt:lpstr>
      <vt:lpstr>EJECUCIÓN ACUMULADA DE GASTOS A SEPTIEMBRE DE 2021  PARTIDA 17. CAPÍTULO 01. PROGRAMA 01: SECRETARÍA Y ADMINISTRACIÓN GENERAL</vt:lpstr>
      <vt:lpstr>EJECUCIÓN ACUMULADA DE GASTOS A SEPTIEMBRE DE 2021 PARTIDA 17. CAPÍTULO 01. PROGRAMA 02:  FOMENTO DE LA PEQUEÑA Y MEDIANA MINERÍA</vt:lpstr>
      <vt:lpstr>EJECUCIÓN ACUMULADA DE GASTOS A SEPTIEMBRE DE 2021  PARTIDA 17. CAPÍTULO 02. PROGRAMA 01:  COMISIÓN CHILENA DEL COBRE</vt:lpstr>
      <vt:lpstr>EJECUCIÓN ACUMULADA DE GASTOS A SEPTIEMBRE DE 2021 PARTIDA 17. CAPÍTULO 03. PROGRAMA 01:  SERVICIO NACIONAL DE GEOLOGÍA Y MINERÍA</vt:lpstr>
      <vt:lpstr>EJECUCIÓN ACUMULADA DE GASTOS A SEPTIEMBRE DE 2021 PARTIDA 17. CAPÍTULO 03. PROGRAMA 02:  RED NACIONAL DE VIGILANCIA VOLCÁNICA</vt:lpstr>
      <vt:lpstr>EJECUCIÓN ACUMULADA DE GASTOS A SEPTIEMBRE DE 2021 PARTIDA 17. CAPÍTULO 03. PROGRAMA 03:  PLAN NACIONAL DE GEOLOGÍA</vt:lpstr>
      <vt:lpstr>EJECUCIÓN ACUMULADA DE GASTOS A SEPTIEMBRE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334</cp:revision>
  <cp:lastPrinted>2019-06-03T14:10:49Z</cp:lastPrinted>
  <dcterms:created xsi:type="dcterms:W3CDTF">2016-06-23T13:38:47Z</dcterms:created>
  <dcterms:modified xsi:type="dcterms:W3CDTF">2021-11-03T15:35:47Z</dcterms:modified>
</cp:coreProperties>
</file>