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7"/>
  </p:notesMasterIdLst>
  <p:handoutMasterIdLst>
    <p:handoutMasterId r:id="rId28"/>
  </p:handoutMasterIdLst>
  <p:sldIdLst>
    <p:sldId id="257" r:id="rId2"/>
    <p:sldId id="260" r:id="rId3"/>
    <p:sldId id="284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82" r:id="rId15"/>
    <p:sldId id="271" r:id="rId16"/>
    <p:sldId id="272" r:id="rId17"/>
    <p:sldId id="273" r:id="rId18"/>
    <p:sldId id="274" r:id="rId19"/>
    <p:sldId id="283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Subtítulo de gasto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8A5-4E3F-A546-B31150B5B81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8A5-4E3F-A546-B31150B5B81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8A5-4E3F-A546-B31150B5B81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8A5-4E3F-A546-B31150B5B81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A8A5-4E3F-A546-B31150B5B81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A8A5-4E3F-A546-B31150B5B81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A8A5-4E3F-A546-B31150B5B81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A8A5-4E3F-A546-B31150B5B81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A8A5-4E3F-A546-B31150B5B81B}"/>
              </c:ext>
            </c:extLst>
          </c:dPt>
          <c:dLbls>
            <c:dLbl>
              <c:idx val="3"/>
              <c:layout>
                <c:manualLayout>
                  <c:x val="7.5937954566531775E-3"/>
                  <c:y val="4.90820168917401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A5-4E3F-A546-B31150B5B81B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'Partida 15'!$B$56:$C$62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ADQUISICIÓN DE ACTIVOS FINANCIEROS</c:v>
                  </c:pt>
                  <c:pt idx="5">
                    <c:v>PRÉSTAMOS</c:v>
                  </c:pt>
                  <c:pt idx="6">
                    <c:v>OTROS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30</c:v>
                  </c:pt>
                  <c:pt idx="5">
                    <c:v>32</c:v>
                  </c:pt>
                </c:lvl>
              </c:multiLvlStrCache>
            </c:multiLvlStrRef>
          </c:cat>
          <c:val>
            <c:numRef>
              <c:f>'Partida 15'!$D$56:$D$62</c:f>
              <c:numCache>
                <c:formatCode>0.0%</c:formatCode>
                <c:ptCount val="7"/>
                <c:pt idx="0">
                  <c:v>1.9502202143094709E-2</c:v>
                </c:pt>
                <c:pt idx="1">
                  <c:v>1.1056712310629352E-2</c:v>
                </c:pt>
                <c:pt idx="2">
                  <c:v>0.64886612963622636</c:v>
                </c:pt>
                <c:pt idx="3">
                  <c:v>0.14146378968966672</c:v>
                </c:pt>
                <c:pt idx="4">
                  <c:v>0.16778935500687461</c:v>
                </c:pt>
                <c:pt idx="5">
                  <c:v>9.9153730530249316E-3</c:v>
                </c:pt>
                <c:pt idx="6" formatCode="0%">
                  <c:v>1.4064381604833678E-3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8A5-4E3F-A546-B31150B5B8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409986235558904"/>
          <c:y val="0.18773289575459531"/>
          <c:w val="0.31278949433453501"/>
          <c:h val="0.7732364815238778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de Ejecución Mensual 2019 - 2020 - 2021 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15'!$C$27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</c:spPr>
          <c:invertIfNegative val="0"/>
          <c:dLbls>
            <c:dLbl>
              <c:idx val="0"/>
              <c:layout>
                <c:manualLayout>
                  <c:x val="-8.295313148071352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44A-4118-8425-DE091E81219B}"/>
                </c:ext>
              </c:extLst>
            </c:dLbl>
            <c:dLbl>
              <c:idx val="3"/>
              <c:layout>
                <c:manualLayout>
                  <c:x val="0"/>
                  <c:y val="-5.09259259259259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44A-4118-8425-DE091E8121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 wrap="square" lIns="38100" tIns="19050" rIns="38100" bIns="19050" anchor="ctr">
                <a:spAutoFit/>
              </a:bodyPr>
              <a:lstStyle/>
              <a:p>
                <a:pPr>
                  <a:defRPr sz="700">
                    <a:solidFill>
                      <a:srgbClr val="FF0000"/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15'!$D$27:$L$27</c:f>
              <c:numCache>
                <c:formatCode>0.0%</c:formatCode>
                <c:ptCount val="9"/>
                <c:pt idx="0">
                  <c:v>9.1491001444680878E-2</c:v>
                </c:pt>
                <c:pt idx="1">
                  <c:v>8.0550601234816777E-2</c:v>
                </c:pt>
                <c:pt idx="2">
                  <c:v>0.13842955397608928</c:v>
                </c:pt>
                <c:pt idx="3">
                  <c:v>0.10254462133974211</c:v>
                </c:pt>
                <c:pt idx="4">
                  <c:v>0.14073846594664385</c:v>
                </c:pt>
                <c:pt idx="5">
                  <c:v>0.16719968496293178</c:v>
                </c:pt>
                <c:pt idx="6">
                  <c:v>0.21697764265203415</c:v>
                </c:pt>
                <c:pt idx="7">
                  <c:v>0.20117719283835342</c:v>
                </c:pt>
                <c:pt idx="8">
                  <c:v>0.16678616412843464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4A-4118-8425-DE091E81219B}"/>
            </c:ext>
          </c:extLst>
        </c:ser>
        <c:ser>
          <c:idx val="1"/>
          <c:order val="1"/>
          <c:tx>
            <c:strRef>
              <c:f>'Partida 15'!$C$28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15'!$D$28:$O$28</c:f>
              <c:numCache>
                <c:formatCode>0.0%</c:formatCode>
                <c:ptCount val="12"/>
                <c:pt idx="0">
                  <c:v>8.0071807007647516E-2</c:v>
                </c:pt>
                <c:pt idx="1">
                  <c:v>8.7001446749213271E-2</c:v>
                </c:pt>
                <c:pt idx="2">
                  <c:v>9.2947591987014577E-2</c:v>
                </c:pt>
                <c:pt idx="3">
                  <c:v>9.657250002028854E-2</c:v>
                </c:pt>
                <c:pt idx="4">
                  <c:v>8.9770029510656921E-2</c:v>
                </c:pt>
                <c:pt idx="5">
                  <c:v>8.0662320861589518E-2</c:v>
                </c:pt>
                <c:pt idx="6">
                  <c:v>7.9807179738724379E-2</c:v>
                </c:pt>
                <c:pt idx="7">
                  <c:v>9.11039737089792E-2</c:v>
                </c:pt>
                <c:pt idx="8">
                  <c:v>8.7063294098505675E-2</c:v>
                </c:pt>
                <c:pt idx="9">
                  <c:v>7.8261542476379467E-2</c:v>
                </c:pt>
                <c:pt idx="10">
                  <c:v>8.1497084544720461E-2</c:v>
                </c:pt>
                <c:pt idx="11">
                  <c:v>9.9537516012179791E-2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44A-4118-8425-DE091E81219B}"/>
            </c:ext>
          </c:extLst>
        </c:ser>
        <c:ser>
          <c:idx val="2"/>
          <c:order val="2"/>
          <c:tx>
            <c:strRef>
              <c:f>'Partida 15'!$C$29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15'!$D$26:$O$26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15'!$D$29:$O$29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8.2650430080738579E-2</c:v>
                </c:pt>
                <c:pt idx="2">
                  <c:v>9.1285689290615105E-2</c:v>
                </c:pt>
                <c:pt idx="3">
                  <c:v>7.8521643894309837E-2</c:v>
                </c:pt>
                <c:pt idx="4">
                  <c:v>8.8293065638009427E-2</c:v>
                </c:pt>
                <c:pt idx="5">
                  <c:v>8.0370643042380605E-2</c:v>
                </c:pt>
                <c:pt idx="6">
                  <c:v>7.9066923465858988E-2</c:v>
                </c:pt>
                <c:pt idx="7">
                  <c:v>9.0644318280493741E-2</c:v>
                </c:pt>
                <c:pt idx="8">
                  <c:v>8.4702666686255534E-2</c:v>
                </c:pt>
                <c:pt idx="9">
                  <c:v>7.8809370234264667E-2</c:v>
                </c:pt>
                <c:pt idx="10">
                  <c:v>7.8818035976230161E-2</c:v>
                </c:pt>
                <c:pt idx="11">
                  <c:v>0.12375627577781001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44A-4118-8425-DE091E8121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100"/>
        <c:axId val="425263648"/>
        <c:axId val="425269920"/>
      </c:barChart>
      <c:catAx>
        <c:axId val="425263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69920"/>
        <c:crosses val="autoZero"/>
        <c:auto val="1"/>
        <c:lblAlgn val="ctr"/>
        <c:lblOffset val="100"/>
        <c:noMultiLvlLbl val="0"/>
      </c:catAx>
      <c:valAx>
        <c:axId val="425269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6364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>
      <a:softEdge rad="0"/>
    </a:effectLst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s-CL" sz="1200" b="1">
                <a:latin typeface="Calibri" panose="020F0502020204030204" pitchFamily="34" charset="0"/>
                <a:cs typeface="Calibri" panose="020F0502020204030204" pitchFamily="34" charset="0"/>
              </a:rPr>
              <a:t>% de Ejecución</a:t>
            </a:r>
            <a:r>
              <a:rPr lang="es-CL" sz="1200" b="1" baseline="0">
                <a:latin typeface="Calibri" panose="020F0502020204030204" pitchFamily="34" charset="0"/>
                <a:cs typeface="Calibri" panose="020F0502020204030204" pitchFamily="34" charset="0"/>
              </a:rPr>
              <a:t> Acumulada 2019 - 2020 - 2021 </a:t>
            </a:r>
            <a:endParaRPr lang="es-CL" sz="1200" b="1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0830395587806427"/>
          <c:y val="0.17171296296296298"/>
          <c:w val="0.85629299401300329"/>
          <c:h val="0.61498432487605714"/>
        </c:manualLayout>
      </c:layout>
      <c:lineChart>
        <c:grouping val="standard"/>
        <c:varyColors val="0"/>
        <c:ser>
          <c:idx val="0"/>
          <c:order val="0"/>
          <c:tx>
            <c:strRef>
              <c:f>'Partida 15'!$C$20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6.535947712418302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17F-43AF-A2D2-602359BFFB73}"/>
                </c:ext>
              </c:extLst>
            </c:dLbl>
            <c:dLbl>
              <c:idx val="1"/>
              <c:layout>
                <c:manualLayout>
                  <c:x val="-7.0806100217864917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17F-43AF-A2D2-602359BFFB73}"/>
                </c:ext>
              </c:extLst>
            </c:dLbl>
            <c:dLbl>
              <c:idx val="2"/>
              <c:layout>
                <c:manualLayout>
                  <c:x val="-7.3529411764705885E-2"/>
                  <c:y val="-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17F-43AF-A2D2-602359BFFB73}"/>
                </c:ext>
              </c:extLst>
            </c:dLbl>
            <c:dLbl>
              <c:idx val="3"/>
              <c:layout>
                <c:manualLayout>
                  <c:x val="-5.9912854030501089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17F-43AF-A2D2-602359BFFB73}"/>
                </c:ext>
              </c:extLst>
            </c:dLbl>
            <c:dLbl>
              <c:idx val="4"/>
              <c:layout>
                <c:manualLayout>
                  <c:x val="-7.3529411764705885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17F-43AF-A2D2-602359BFFB73}"/>
                </c:ext>
              </c:extLst>
            </c:dLbl>
            <c:dLbl>
              <c:idx val="5"/>
              <c:layout>
                <c:manualLayout>
                  <c:x val="-7.6252723311546894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17F-43AF-A2D2-602359BFFB73}"/>
                </c:ext>
              </c:extLst>
            </c:dLbl>
            <c:dLbl>
              <c:idx val="6"/>
              <c:layout>
                <c:manualLayout>
                  <c:x val="-3.2679738562091602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17F-43AF-A2D2-602359BFFB73}"/>
                </c:ext>
              </c:extLst>
            </c:dLbl>
            <c:dLbl>
              <c:idx val="7"/>
              <c:layout>
                <c:manualLayout>
                  <c:x val="-4.6296296296296398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17F-43AF-A2D2-602359BFFB73}"/>
                </c:ext>
              </c:extLst>
            </c:dLbl>
            <c:dLbl>
              <c:idx val="8"/>
              <c:layout>
                <c:manualLayout>
                  <c:x val="-4.084967320261438E-2"/>
                  <c:y val="-1.388888888888888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700" b="1">
                      <a:solidFill>
                        <a:sysClr val="windowText" lastClr="000000"/>
                      </a:solidFill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161220043572983E-2"/>
                      <c:h val="5.80788859725867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917F-43AF-A2D2-602359BFFB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ysClr val="windowText" lastClr="000000"/>
                    </a:solidFill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15'!$D$20:$L$20</c:f>
              <c:numCache>
                <c:formatCode>0.0%</c:formatCode>
                <c:ptCount val="9"/>
                <c:pt idx="0">
                  <c:v>9.1491001444680878E-2</c:v>
                </c:pt>
                <c:pt idx="1">
                  <c:v>0.1717751114617794</c:v>
                </c:pt>
                <c:pt idx="2">
                  <c:v>0.31016667949884208</c:v>
                </c:pt>
                <c:pt idx="3">
                  <c:v>0.41158799626364473</c:v>
                </c:pt>
                <c:pt idx="4">
                  <c:v>0.49458851356766487</c:v>
                </c:pt>
                <c:pt idx="5">
                  <c:v>0.66024387536781892</c:v>
                </c:pt>
                <c:pt idx="6">
                  <c:v>0.81170283508570529</c:v>
                </c:pt>
                <c:pt idx="7">
                  <c:v>0.9080629497189453</c:v>
                </c:pt>
                <c:pt idx="8">
                  <c:v>0.95546122127211186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917F-43AF-A2D2-602359BFFB73}"/>
            </c:ext>
          </c:extLst>
        </c:ser>
        <c:ser>
          <c:idx val="1"/>
          <c:order val="1"/>
          <c:tx>
            <c:strRef>
              <c:f>'Partida 15'!$C$21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15'!$D$21:$O$21</c:f>
              <c:numCache>
                <c:formatCode>0.0%</c:formatCode>
                <c:ptCount val="12"/>
                <c:pt idx="0">
                  <c:v>8.0071807007647516E-2</c:v>
                </c:pt>
                <c:pt idx="1">
                  <c:v>0.16695667431686415</c:v>
                </c:pt>
                <c:pt idx="2">
                  <c:v>0.25984524780400037</c:v>
                </c:pt>
                <c:pt idx="3">
                  <c:v>0.35177601071528464</c:v>
                </c:pt>
                <c:pt idx="4">
                  <c:v>0.44223056309923758</c:v>
                </c:pt>
                <c:pt idx="5">
                  <c:v>0.52287086618824841</c:v>
                </c:pt>
                <c:pt idx="6">
                  <c:v>0.60170541642836894</c:v>
                </c:pt>
                <c:pt idx="7">
                  <c:v>0.69228558411223184</c:v>
                </c:pt>
                <c:pt idx="8">
                  <c:v>0.77926821593443296</c:v>
                </c:pt>
                <c:pt idx="9">
                  <c:v>0.83429796539159906</c:v>
                </c:pt>
                <c:pt idx="10">
                  <c:v>0.91544098971450327</c:v>
                </c:pt>
                <c:pt idx="11">
                  <c:v>0.98948465778352435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917F-43AF-A2D2-602359BFFB73}"/>
            </c:ext>
          </c:extLst>
        </c:ser>
        <c:ser>
          <c:idx val="2"/>
          <c:order val="2"/>
          <c:tx>
            <c:strRef>
              <c:f>'Partida 15'!$C$22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'Partida 15'!$D$19:$O$19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15'!$D$22:$O$22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0.16078050897129081</c:v>
                </c:pt>
                <c:pt idx="2">
                  <c:v>0.25193486281034483</c:v>
                </c:pt>
                <c:pt idx="3">
                  <c:v>0.33044208331804903</c:v>
                </c:pt>
                <c:pt idx="4">
                  <c:v>0.41858713731120833</c:v>
                </c:pt>
                <c:pt idx="5">
                  <c:v>0.4984707902827844</c:v>
                </c:pt>
                <c:pt idx="6">
                  <c:v>0.56381297681070963</c:v>
                </c:pt>
                <c:pt idx="7">
                  <c:v>0.65377578414949189</c:v>
                </c:pt>
                <c:pt idx="8">
                  <c:v>0.73798561005411956</c:v>
                </c:pt>
                <c:pt idx="9">
                  <c:v>0.81679498028838426</c:v>
                </c:pt>
                <c:pt idx="10">
                  <c:v>0.89557673270365101</c:v>
                </c:pt>
                <c:pt idx="11">
                  <c:v>0.99116982920401264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917F-43AF-A2D2-602359BFFB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5269136"/>
        <c:axId val="425270704"/>
      </c:lineChart>
      <c:catAx>
        <c:axId val="425269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70704"/>
        <c:crosses val="autoZero"/>
        <c:auto val="1"/>
        <c:lblAlgn val="ctr"/>
        <c:lblOffset val="100"/>
        <c:noMultiLvlLbl val="0"/>
      </c:catAx>
      <c:valAx>
        <c:axId val="425270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2526913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BB9CC54-4097-4C7C-9F64-A9A2BDEC5F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BB40507-D780-492A-85AA-DBB103D43D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0B781-31D1-411F-9B62-111AD774178D}" type="datetimeFigureOut">
              <a:rPr lang="es-CL" smtClean="0"/>
              <a:t>05-11-2021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CC17430-3C7F-4868-BF5E-3878120F98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D275BB8-619F-48CF-9F7F-D8FFDE3A5A8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A4660-25A4-4FBC-AF30-E0BD3CE66CF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1766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05-11-2021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205563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05-11-2021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05-11-2021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Cuadro de texto 2">
            <a:extLst>
              <a:ext uri="{FF2B5EF4-FFF2-40B4-BE49-F238E27FC236}">
                <a16:creationId xmlns:a16="http://schemas.microsoft.com/office/drawing/2014/main" id="{25262880-C560-465B-839B-3A5EC8FE067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12">
            <a:extLst>
              <a:ext uri="{FF2B5EF4-FFF2-40B4-BE49-F238E27FC236}">
                <a16:creationId xmlns:a16="http://schemas.microsoft.com/office/drawing/2014/main" id="{DB97F69F-8DA6-4BF0-B396-F1C0FE3BC37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60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SEPTIEMBRE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15: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DEL TRABAJO Y PREVISIÓN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octubre 2021</a:t>
            </a:r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43" y="1098358"/>
            <a:ext cx="806491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03. PROGRAMA 01: SUBSECRETARÍA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43" y="1671750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4DBB037-89E6-4434-9958-884B2DA1AD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498829"/>
              </p:ext>
            </p:extLst>
          </p:nvPr>
        </p:nvGraphicFramePr>
        <p:xfrm>
          <a:off x="539542" y="2060848"/>
          <a:ext cx="8064913" cy="3307930"/>
        </p:xfrm>
        <a:graphic>
          <a:graphicData uri="http://schemas.openxmlformats.org/drawingml/2006/table">
            <a:tbl>
              <a:tblPr/>
              <a:tblGrid>
                <a:gridCol w="288042">
                  <a:extLst>
                    <a:ext uri="{9D8B030D-6E8A-4147-A177-3AD203B41FA5}">
                      <a16:colId xmlns:a16="http://schemas.microsoft.com/office/drawing/2014/main" val="2286940521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038961069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14119709"/>
                    </a:ext>
                  </a:extLst>
                </a:gridCol>
                <a:gridCol w="2859321">
                  <a:extLst>
                    <a:ext uri="{9D8B030D-6E8A-4147-A177-3AD203B41FA5}">
                      <a16:colId xmlns:a16="http://schemas.microsoft.com/office/drawing/2014/main" val="4157556955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178133338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2292814320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1689591154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3098484804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2747579103"/>
                    </a:ext>
                  </a:extLst>
                </a:gridCol>
                <a:gridCol w="723581">
                  <a:extLst>
                    <a:ext uri="{9D8B030D-6E8A-4147-A177-3AD203B41FA5}">
                      <a16:colId xmlns:a16="http://schemas.microsoft.com/office/drawing/2014/main" val="3544502668"/>
                    </a:ext>
                  </a:extLst>
                </a:gridCol>
              </a:tblGrid>
              <a:tr h="1495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615082"/>
                  </a:ext>
                </a:extLst>
              </a:tr>
              <a:tr h="4578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129661"/>
                  </a:ext>
                </a:extLst>
              </a:tr>
              <a:tr h="158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6.353.784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6.763.514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409.730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4.460.279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6366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3.369.996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3.361.035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-8.961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2.616.285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315255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1.133.495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1.122.836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-10.659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549.973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840770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1.709.251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1.709.251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841.155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875269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1.585.107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103.704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834.546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051315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1.481.403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1.585.107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103.704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834.546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558178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99.032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-105.468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233700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99.032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-105.468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93707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25.112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52951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25.112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787788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139.542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371572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26,7%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267670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10.659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178112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70.537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70.537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15.952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524797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58.269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58.269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3053579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419.191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418.691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418.830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83766,0%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298391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419.191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418.691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418.830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83766,0%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842206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133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4609" y="1094945"/>
            <a:ext cx="799998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04. PROGRAMA 01: DIRECCIÓN DE CRÉDITO PRENDARIO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177" y="1710185"/>
            <a:ext cx="8037205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2AD7419-63A1-402D-BC81-16211E1DE5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596118"/>
              </p:ext>
            </p:extLst>
          </p:nvPr>
        </p:nvGraphicFramePr>
        <p:xfrm>
          <a:off x="564609" y="2005012"/>
          <a:ext cx="7999989" cy="4217362"/>
        </p:xfrm>
        <a:graphic>
          <a:graphicData uri="http://schemas.openxmlformats.org/drawingml/2006/table">
            <a:tbl>
              <a:tblPr/>
              <a:tblGrid>
                <a:gridCol w="334983">
                  <a:extLst>
                    <a:ext uri="{9D8B030D-6E8A-4147-A177-3AD203B41FA5}">
                      <a16:colId xmlns:a16="http://schemas.microsoft.com/office/drawing/2014/main" val="3443922198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59146932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709250020"/>
                    </a:ext>
                  </a:extLst>
                </a:gridCol>
                <a:gridCol w="2578311">
                  <a:extLst>
                    <a:ext uri="{9D8B030D-6E8A-4147-A177-3AD203B41FA5}">
                      <a16:colId xmlns:a16="http://schemas.microsoft.com/office/drawing/2014/main" val="922632499"/>
                    </a:ext>
                  </a:extLst>
                </a:gridCol>
                <a:gridCol w="765956">
                  <a:extLst>
                    <a:ext uri="{9D8B030D-6E8A-4147-A177-3AD203B41FA5}">
                      <a16:colId xmlns:a16="http://schemas.microsoft.com/office/drawing/2014/main" val="1794489267"/>
                    </a:ext>
                  </a:extLst>
                </a:gridCol>
                <a:gridCol w="765956">
                  <a:extLst>
                    <a:ext uri="{9D8B030D-6E8A-4147-A177-3AD203B41FA5}">
                      <a16:colId xmlns:a16="http://schemas.microsoft.com/office/drawing/2014/main" val="1186741252"/>
                    </a:ext>
                  </a:extLst>
                </a:gridCol>
                <a:gridCol w="765956">
                  <a:extLst>
                    <a:ext uri="{9D8B030D-6E8A-4147-A177-3AD203B41FA5}">
                      <a16:colId xmlns:a16="http://schemas.microsoft.com/office/drawing/2014/main" val="1790330968"/>
                    </a:ext>
                  </a:extLst>
                </a:gridCol>
                <a:gridCol w="741640">
                  <a:extLst>
                    <a:ext uri="{9D8B030D-6E8A-4147-A177-3AD203B41FA5}">
                      <a16:colId xmlns:a16="http://schemas.microsoft.com/office/drawing/2014/main" val="54480293"/>
                    </a:ext>
                  </a:extLst>
                </a:gridCol>
                <a:gridCol w="741640">
                  <a:extLst>
                    <a:ext uri="{9D8B030D-6E8A-4147-A177-3AD203B41FA5}">
                      <a16:colId xmlns:a16="http://schemas.microsoft.com/office/drawing/2014/main" val="2937612217"/>
                    </a:ext>
                  </a:extLst>
                </a:gridCol>
                <a:gridCol w="729483">
                  <a:extLst>
                    <a:ext uri="{9D8B030D-6E8A-4147-A177-3AD203B41FA5}">
                      <a16:colId xmlns:a16="http://schemas.microsoft.com/office/drawing/2014/main" val="2653685183"/>
                    </a:ext>
                  </a:extLst>
                </a:gridCol>
              </a:tblGrid>
              <a:tr h="1398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2826964"/>
                  </a:ext>
                </a:extLst>
              </a:tr>
              <a:tr h="4281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697927"/>
                  </a:ext>
                </a:extLst>
              </a:tr>
              <a:tr h="148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43.309.385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44.137.496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828.111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19.916.553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649310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8.025.565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8.003.008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-22.557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5.934.265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681986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3.900.401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4.200.401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2.586.390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472592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262284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231177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170.976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170.976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727249"/>
                  </a:ext>
                </a:extLst>
              </a:tr>
              <a:tr h="1456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103.172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103.172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334348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877743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645838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557203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86619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153.855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709656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961354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1649730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255.642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274.642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120.546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847749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26294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66.109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66.109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83891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92.611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92.611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511567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96.922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96.922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45.946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74939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098109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511.250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750904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30.315.496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30.296.496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11.004.092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472855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Pignoraticios 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30.315.496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30.296.496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11.004.092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266848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272.135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267.130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13356,5%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040443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272.135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267.130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13356,5%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103622"/>
                  </a:ext>
                </a:extLst>
              </a:tr>
              <a:tr h="139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927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6113" y="1070710"/>
            <a:ext cx="7996323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6113" y="1675140"/>
            <a:ext cx="7996323" cy="2099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02D8C72-D58F-4A6D-A9D3-C42D7DBDF3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744068"/>
              </p:ext>
            </p:extLst>
          </p:nvPr>
        </p:nvGraphicFramePr>
        <p:xfrm>
          <a:off x="536115" y="2005006"/>
          <a:ext cx="7996321" cy="4351344"/>
        </p:xfrm>
        <a:graphic>
          <a:graphicData uri="http://schemas.openxmlformats.org/drawingml/2006/table">
            <a:tbl>
              <a:tblPr/>
              <a:tblGrid>
                <a:gridCol w="664744">
                  <a:extLst>
                    <a:ext uri="{9D8B030D-6E8A-4147-A177-3AD203B41FA5}">
                      <a16:colId xmlns:a16="http://schemas.microsoft.com/office/drawing/2014/main" val="2511776899"/>
                    </a:ext>
                  </a:extLst>
                </a:gridCol>
                <a:gridCol w="249279">
                  <a:extLst>
                    <a:ext uri="{9D8B030D-6E8A-4147-A177-3AD203B41FA5}">
                      <a16:colId xmlns:a16="http://schemas.microsoft.com/office/drawing/2014/main" val="795631158"/>
                    </a:ext>
                  </a:extLst>
                </a:gridCol>
                <a:gridCol w="257588">
                  <a:extLst>
                    <a:ext uri="{9D8B030D-6E8A-4147-A177-3AD203B41FA5}">
                      <a16:colId xmlns:a16="http://schemas.microsoft.com/office/drawing/2014/main" val="3204362932"/>
                    </a:ext>
                  </a:extLst>
                </a:gridCol>
                <a:gridCol w="2647899">
                  <a:extLst>
                    <a:ext uri="{9D8B030D-6E8A-4147-A177-3AD203B41FA5}">
                      <a16:colId xmlns:a16="http://schemas.microsoft.com/office/drawing/2014/main" val="2161753618"/>
                    </a:ext>
                  </a:extLst>
                </a:gridCol>
                <a:gridCol w="664744">
                  <a:extLst>
                    <a:ext uri="{9D8B030D-6E8A-4147-A177-3AD203B41FA5}">
                      <a16:colId xmlns:a16="http://schemas.microsoft.com/office/drawing/2014/main" val="3433371983"/>
                    </a:ext>
                  </a:extLst>
                </a:gridCol>
                <a:gridCol w="686903">
                  <a:extLst>
                    <a:ext uri="{9D8B030D-6E8A-4147-A177-3AD203B41FA5}">
                      <a16:colId xmlns:a16="http://schemas.microsoft.com/office/drawing/2014/main" val="547333766"/>
                    </a:ext>
                  </a:extLst>
                </a:gridCol>
                <a:gridCol w="742298">
                  <a:extLst>
                    <a:ext uri="{9D8B030D-6E8A-4147-A177-3AD203B41FA5}">
                      <a16:colId xmlns:a16="http://schemas.microsoft.com/office/drawing/2014/main" val="55348430"/>
                    </a:ext>
                  </a:extLst>
                </a:gridCol>
                <a:gridCol w="742298">
                  <a:extLst>
                    <a:ext uri="{9D8B030D-6E8A-4147-A177-3AD203B41FA5}">
                      <a16:colId xmlns:a16="http://schemas.microsoft.com/office/drawing/2014/main" val="291882044"/>
                    </a:ext>
                  </a:extLst>
                </a:gridCol>
                <a:gridCol w="675824">
                  <a:extLst>
                    <a:ext uri="{9D8B030D-6E8A-4147-A177-3AD203B41FA5}">
                      <a16:colId xmlns:a16="http://schemas.microsoft.com/office/drawing/2014/main" val="109069386"/>
                    </a:ext>
                  </a:extLst>
                </a:gridCol>
                <a:gridCol w="664744">
                  <a:extLst>
                    <a:ext uri="{9D8B030D-6E8A-4147-A177-3AD203B41FA5}">
                      <a16:colId xmlns:a16="http://schemas.microsoft.com/office/drawing/2014/main" val="2984546130"/>
                    </a:ext>
                  </a:extLst>
                </a:gridCol>
              </a:tblGrid>
              <a:tr h="1176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236420"/>
                  </a:ext>
                </a:extLst>
              </a:tr>
              <a:tr h="35281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1112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1.870.019.383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196.234.911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-1.673.784.472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142.487.341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385133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18.273.504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18.329.328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55.824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14.609.635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07644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8.434.325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8.434.325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4.582.125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415897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309790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302466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063602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169.837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169.837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169.836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602253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154.252.863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160.993.677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6.740.814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115.853.070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931462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151.485.772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158.226.586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6.740.814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113.931.279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393802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1.299.326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1.299.326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432.428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301557"/>
                  </a:ext>
                </a:extLst>
              </a:tr>
              <a:tr h="235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Capacitación para Micro y Pequeños Empresarios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3.111.349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3.111.349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1.805.261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344536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Más Capaz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62.508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62.508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57.253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67982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Capacitación en Oficios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34.800.788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29.815.408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-4.985.380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8.048.941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627032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en el Puesto de Trabajo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1.662.428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1.662.428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825.869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25815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9.410.068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8.975.068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-435.000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6.946.695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73,8%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640175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Competencias Laborales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1.863.868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1.863.868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1.217.482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148331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193.814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193.814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84.135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0108161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Empleo, Ley N° 20.338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45.067.526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45.067.526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37.800.117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0088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44.906.400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57.586.186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12.679.786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53.444.770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870026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Reconversión Laboral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7.022.955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6.441.855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-581.100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1.226.129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89776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Laboral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2.147.250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2.147.250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2.042.199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588051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2.755.091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2.755.091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1.913.393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6326119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Becas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2.392.565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2.392.565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1.550.867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500867"/>
                  </a:ext>
                </a:extLst>
              </a:tr>
              <a:tr h="235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362.526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362.526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362.526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421611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663431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8.398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907472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3.409.810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3.409.810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3.409.810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872298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3.409.810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3.409.810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3.409.810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84718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42.987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42.987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42.986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5890292"/>
                  </a:ext>
                </a:extLst>
              </a:tr>
              <a:tr h="235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42.987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42.987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42.986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523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3976" y="1140388"/>
            <a:ext cx="8003074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00209" y="2015059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F9AA820-0A35-4299-90B7-DBF470F82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266905"/>
              </p:ext>
            </p:extLst>
          </p:nvPr>
        </p:nvGraphicFramePr>
        <p:xfrm>
          <a:off x="529368" y="2362979"/>
          <a:ext cx="7999626" cy="2132041"/>
        </p:xfrm>
        <a:graphic>
          <a:graphicData uri="http://schemas.openxmlformats.org/drawingml/2006/table">
            <a:tbl>
              <a:tblPr/>
              <a:tblGrid>
                <a:gridCol w="298216">
                  <a:extLst>
                    <a:ext uri="{9D8B030D-6E8A-4147-A177-3AD203B41FA5}">
                      <a16:colId xmlns:a16="http://schemas.microsoft.com/office/drawing/2014/main" val="222213798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976038084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3959342771"/>
                    </a:ext>
                  </a:extLst>
                </a:gridCol>
                <a:gridCol w="3018817">
                  <a:extLst>
                    <a:ext uri="{9D8B030D-6E8A-4147-A177-3AD203B41FA5}">
                      <a16:colId xmlns:a16="http://schemas.microsoft.com/office/drawing/2014/main" val="1015928682"/>
                    </a:ext>
                  </a:extLst>
                </a:gridCol>
                <a:gridCol w="665019">
                  <a:extLst>
                    <a:ext uri="{9D8B030D-6E8A-4147-A177-3AD203B41FA5}">
                      <a16:colId xmlns:a16="http://schemas.microsoft.com/office/drawing/2014/main" val="3568213720"/>
                    </a:ext>
                  </a:extLst>
                </a:gridCol>
                <a:gridCol w="687186">
                  <a:extLst>
                    <a:ext uri="{9D8B030D-6E8A-4147-A177-3AD203B41FA5}">
                      <a16:colId xmlns:a16="http://schemas.microsoft.com/office/drawing/2014/main" val="157759283"/>
                    </a:ext>
                  </a:extLst>
                </a:gridCol>
                <a:gridCol w="742605">
                  <a:extLst>
                    <a:ext uri="{9D8B030D-6E8A-4147-A177-3AD203B41FA5}">
                      <a16:colId xmlns:a16="http://schemas.microsoft.com/office/drawing/2014/main" val="2932824913"/>
                    </a:ext>
                  </a:extLst>
                </a:gridCol>
                <a:gridCol w="742605">
                  <a:extLst>
                    <a:ext uri="{9D8B030D-6E8A-4147-A177-3AD203B41FA5}">
                      <a16:colId xmlns:a16="http://schemas.microsoft.com/office/drawing/2014/main" val="4070554307"/>
                    </a:ext>
                  </a:extLst>
                </a:gridCol>
                <a:gridCol w="676103">
                  <a:extLst>
                    <a:ext uri="{9D8B030D-6E8A-4147-A177-3AD203B41FA5}">
                      <a16:colId xmlns:a16="http://schemas.microsoft.com/office/drawing/2014/main" val="3292237200"/>
                    </a:ext>
                  </a:extLst>
                </a:gridCol>
                <a:gridCol w="665019">
                  <a:extLst>
                    <a:ext uri="{9D8B030D-6E8A-4147-A177-3AD203B41FA5}">
                      <a16:colId xmlns:a16="http://schemas.microsoft.com/office/drawing/2014/main" val="3267715203"/>
                    </a:ext>
                  </a:extLst>
                </a:gridCol>
              </a:tblGrid>
              <a:tr h="1421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430068"/>
                  </a:ext>
                </a:extLst>
              </a:tr>
              <a:tr h="28427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239328"/>
                  </a:ext>
                </a:extLst>
              </a:tr>
              <a:tr h="142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1.260.450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1.260.450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255.080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461094"/>
                  </a:ext>
                </a:extLst>
              </a:tr>
              <a:tr h="142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0432156"/>
                  </a:ext>
                </a:extLst>
              </a:tr>
              <a:tr h="142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306.038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306.038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42.517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10452"/>
                  </a:ext>
                </a:extLst>
              </a:tr>
              <a:tr h="142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261.445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261.445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172301"/>
                  </a:ext>
                </a:extLst>
              </a:tr>
              <a:tr h="142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675.526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675.526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212.563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734038"/>
                  </a:ext>
                </a:extLst>
              </a:tr>
              <a:tr h="142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787218"/>
                  </a:ext>
                </a:extLst>
              </a:tr>
              <a:tr h="142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-1.686.855.060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106795"/>
                  </a:ext>
                </a:extLst>
              </a:tr>
              <a:tr h="142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933.181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3.580.216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2.647.035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3.560.518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381,5%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200138"/>
                  </a:ext>
                </a:extLst>
              </a:tr>
              <a:tr h="142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755.282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-172.040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755.281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843912"/>
                  </a:ext>
                </a:extLst>
              </a:tr>
              <a:tr h="142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461538"/>
                  </a:ext>
                </a:extLst>
              </a:tr>
              <a:tr h="142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2.820.378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2.818.378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2.800.681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140034,1%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906527"/>
                  </a:ext>
                </a:extLst>
              </a:tr>
              <a:tr h="1421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250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375" y="1196752"/>
            <a:ext cx="8014558" cy="1095501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36" y="2298258"/>
            <a:ext cx="8006597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0754778-BE12-43F7-AF86-ED483B5746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312627"/>
              </p:ext>
            </p:extLst>
          </p:nvPr>
        </p:nvGraphicFramePr>
        <p:xfrm>
          <a:off x="521375" y="2620744"/>
          <a:ext cx="8014558" cy="1814539"/>
        </p:xfrm>
        <a:graphic>
          <a:graphicData uri="http://schemas.openxmlformats.org/drawingml/2006/table">
            <a:tbl>
              <a:tblPr/>
              <a:tblGrid>
                <a:gridCol w="234201">
                  <a:extLst>
                    <a:ext uri="{9D8B030D-6E8A-4147-A177-3AD203B41FA5}">
                      <a16:colId xmlns:a16="http://schemas.microsoft.com/office/drawing/2014/main" val="3374041846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178309177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1858429873"/>
                    </a:ext>
                  </a:extLst>
                </a:gridCol>
                <a:gridCol w="3161973">
                  <a:extLst>
                    <a:ext uri="{9D8B030D-6E8A-4147-A177-3AD203B41FA5}">
                      <a16:colId xmlns:a16="http://schemas.microsoft.com/office/drawing/2014/main" val="1585013585"/>
                    </a:ext>
                  </a:extLst>
                </a:gridCol>
                <a:gridCol w="666260">
                  <a:extLst>
                    <a:ext uri="{9D8B030D-6E8A-4147-A177-3AD203B41FA5}">
                      <a16:colId xmlns:a16="http://schemas.microsoft.com/office/drawing/2014/main" val="3908797689"/>
                    </a:ext>
                  </a:extLst>
                </a:gridCol>
                <a:gridCol w="688469">
                  <a:extLst>
                    <a:ext uri="{9D8B030D-6E8A-4147-A177-3AD203B41FA5}">
                      <a16:colId xmlns:a16="http://schemas.microsoft.com/office/drawing/2014/main" val="2039368532"/>
                    </a:ext>
                  </a:extLst>
                </a:gridCol>
                <a:gridCol w="743991">
                  <a:extLst>
                    <a:ext uri="{9D8B030D-6E8A-4147-A177-3AD203B41FA5}">
                      <a16:colId xmlns:a16="http://schemas.microsoft.com/office/drawing/2014/main" val="1604332486"/>
                    </a:ext>
                  </a:extLst>
                </a:gridCol>
                <a:gridCol w="743991">
                  <a:extLst>
                    <a:ext uri="{9D8B030D-6E8A-4147-A177-3AD203B41FA5}">
                      <a16:colId xmlns:a16="http://schemas.microsoft.com/office/drawing/2014/main" val="1053762631"/>
                    </a:ext>
                  </a:extLst>
                </a:gridCol>
                <a:gridCol w="677365">
                  <a:extLst>
                    <a:ext uri="{9D8B030D-6E8A-4147-A177-3AD203B41FA5}">
                      <a16:colId xmlns:a16="http://schemas.microsoft.com/office/drawing/2014/main" val="3462730441"/>
                    </a:ext>
                  </a:extLst>
                </a:gridCol>
                <a:gridCol w="666260">
                  <a:extLst>
                    <a:ext uri="{9D8B030D-6E8A-4147-A177-3AD203B41FA5}">
                      <a16:colId xmlns:a16="http://schemas.microsoft.com/office/drawing/2014/main" val="4167601377"/>
                    </a:ext>
                  </a:extLst>
                </a:gridCol>
              </a:tblGrid>
              <a:tr h="1395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7" marR="8737" marT="87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3603596"/>
                  </a:ext>
                </a:extLst>
              </a:tr>
              <a:tr h="4187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885444"/>
                  </a:ext>
                </a:extLst>
              </a:tr>
              <a:tr h="13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1.683.831.060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1.683.831.060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555.049.725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187284"/>
                  </a:ext>
                </a:extLst>
              </a:tr>
              <a:tr h="13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203.640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203.640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48.750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72896"/>
                  </a:ext>
                </a:extLst>
              </a:tr>
              <a:tr h="13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1.638.000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633.795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572041"/>
                  </a:ext>
                </a:extLst>
              </a:tr>
              <a:tr h="13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1.681.914.420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1.681.914.420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554.367.180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172083"/>
                  </a:ext>
                </a:extLst>
              </a:tr>
              <a:tr h="13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1.681.914.420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1.681.914.420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554.367.180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022883"/>
                  </a:ext>
                </a:extLst>
              </a:tr>
              <a:tr h="279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Subsidio al Empleo, decreto N° 28 y sus modificaciones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1.681.914.420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1.681.914.420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554.367.180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655864"/>
                  </a:ext>
                </a:extLst>
              </a:tr>
              <a:tr h="13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955727"/>
                  </a:ext>
                </a:extLst>
              </a:tr>
              <a:tr h="139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37" marR="8737" marT="873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7" marR="8737" marT="873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16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316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2433" y="1170032"/>
            <a:ext cx="798542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06. PROGRAMA 01: SUPERINTENDENCIA DE SEGURIDAD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3031" y="1844824"/>
            <a:ext cx="7985426" cy="2646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509C391-D9CF-435F-8F00-0C7CE9B997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238193"/>
              </p:ext>
            </p:extLst>
          </p:nvPr>
        </p:nvGraphicFramePr>
        <p:xfrm>
          <a:off x="547014" y="2179946"/>
          <a:ext cx="7985426" cy="2552700"/>
        </p:xfrm>
        <a:graphic>
          <a:graphicData uri="http://schemas.openxmlformats.org/drawingml/2006/table">
            <a:tbl>
              <a:tblPr/>
              <a:tblGrid>
                <a:gridCol w="724302">
                  <a:extLst>
                    <a:ext uri="{9D8B030D-6E8A-4147-A177-3AD203B41FA5}">
                      <a16:colId xmlns:a16="http://schemas.microsoft.com/office/drawing/2014/main" val="1825614699"/>
                    </a:ext>
                  </a:extLst>
                </a:gridCol>
                <a:gridCol w="262559">
                  <a:extLst>
                    <a:ext uri="{9D8B030D-6E8A-4147-A177-3AD203B41FA5}">
                      <a16:colId xmlns:a16="http://schemas.microsoft.com/office/drawing/2014/main" val="3563623964"/>
                    </a:ext>
                  </a:extLst>
                </a:gridCol>
                <a:gridCol w="262559">
                  <a:extLst>
                    <a:ext uri="{9D8B030D-6E8A-4147-A177-3AD203B41FA5}">
                      <a16:colId xmlns:a16="http://schemas.microsoft.com/office/drawing/2014/main" val="3763342205"/>
                    </a:ext>
                  </a:extLst>
                </a:gridCol>
                <a:gridCol w="2281551">
                  <a:extLst>
                    <a:ext uri="{9D8B030D-6E8A-4147-A177-3AD203B41FA5}">
                      <a16:colId xmlns:a16="http://schemas.microsoft.com/office/drawing/2014/main" val="4265490022"/>
                    </a:ext>
                  </a:extLst>
                </a:gridCol>
                <a:gridCol w="760517">
                  <a:extLst>
                    <a:ext uri="{9D8B030D-6E8A-4147-A177-3AD203B41FA5}">
                      <a16:colId xmlns:a16="http://schemas.microsoft.com/office/drawing/2014/main" val="3303199366"/>
                    </a:ext>
                  </a:extLst>
                </a:gridCol>
                <a:gridCol w="760517">
                  <a:extLst>
                    <a:ext uri="{9D8B030D-6E8A-4147-A177-3AD203B41FA5}">
                      <a16:colId xmlns:a16="http://schemas.microsoft.com/office/drawing/2014/main" val="2951402576"/>
                    </a:ext>
                  </a:extLst>
                </a:gridCol>
                <a:gridCol w="736373">
                  <a:extLst>
                    <a:ext uri="{9D8B030D-6E8A-4147-A177-3AD203B41FA5}">
                      <a16:colId xmlns:a16="http://schemas.microsoft.com/office/drawing/2014/main" val="28816294"/>
                    </a:ext>
                  </a:extLst>
                </a:gridCol>
                <a:gridCol w="736373">
                  <a:extLst>
                    <a:ext uri="{9D8B030D-6E8A-4147-A177-3AD203B41FA5}">
                      <a16:colId xmlns:a16="http://schemas.microsoft.com/office/drawing/2014/main" val="4292084002"/>
                    </a:ext>
                  </a:extLst>
                </a:gridCol>
                <a:gridCol w="736373">
                  <a:extLst>
                    <a:ext uri="{9D8B030D-6E8A-4147-A177-3AD203B41FA5}">
                      <a16:colId xmlns:a16="http://schemas.microsoft.com/office/drawing/2014/main" val="3156951375"/>
                    </a:ext>
                  </a:extLst>
                </a:gridCol>
                <a:gridCol w="724302">
                  <a:extLst>
                    <a:ext uri="{9D8B030D-6E8A-4147-A177-3AD203B41FA5}">
                      <a16:colId xmlns:a16="http://schemas.microsoft.com/office/drawing/2014/main" val="700128442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05197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94075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14.150.496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15.431.736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1.281.240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11.197.540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47165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11.683.943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11.460.392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8.743.143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66851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2.357.644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2.966.437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1.540.183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86032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23272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2634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21872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25423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3614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34181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178417,4%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09539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892.898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892.087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178417,4%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28045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654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6108" y="1117912"/>
            <a:ext cx="80470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07. PROGRAMA 01: SUPERINTENDENCIA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6108" y="1689307"/>
            <a:ext cx="8017302" cy="2747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641CE7F-6307-43E3-A814-28459CB168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955181"/>
              </p:ext>
            </p:extLst>
          </p:nvPr>
        </p:nvGraphicFramePr>
        <p:xfrm>
          <a:off x="516108" y="1964007"/>
          <a:ext cx="8017303" cy="4393045"/>
        </p:xfrm>
        <a:graphic>
          <a:graphicData uri="http://schemas.openxmlformats.org/drawingml/2006/table">
            <a:tbl>
              <a:tblPr/>
              <a:tblGrid>
                <a:gridCol w="383484">
                  <a:extLst>
                    <a:ext uri="{9D8B030D-6E8A-4147-A177-3AD203B41FA5}">
                      <a16:colId xmlns:a16="http://schemas.microsoft.com/office/drawing/2014/main" val="219934024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105427611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8545612"/>
                    </a:ext>
                  </a:extLst>
                </a:gridCol>
                <a:gridCol w="2760189">
                  <a:extLst>
                    <a:ext uri="{9D8B030D-6E8A-4147-A177-3AD203B41FA5}">
                      <a16:colId xmlns:a16="http://schemas.microsoft.com/office/drawing/2014/main" val="1640287767"/>
                    </a:ext>
                  </a:extLst>
                </a:gridCol>
                <a:gridCol w="722280">
                  <a:extLst>
                    <a:ext uri="{9D8B030D-6E8A-4147-A177-3AD203B41FA5}">
                      <a16:colId xmlns:a16="http://schemas.microsoft.com/office/drawing/2014/main" val="2464581901"/>
                    </a:ext>
                  </a:extLst>
                </a:gridCol>
                <a:gridCol w="686166">
                  <a:extLst>
                    <a:ext uri="{9D8B030D-6E8A-4147-A177-3AD203B41FA5}">
                      <a16:colId xmlns:a16="http://schemas.microsoft.com/office/drawing/2014/main" val="2404124169"/>
                    </a:ext>
                  </a:extLst>
                </a:gridCol>
                <a:gridCol w="722280">
                  <a:extLst>
                    <a:ext uri="{9D8B030D-6E8A-4147-A177-3AD203B41FA5}">
                      <a16:colId xmlns:a16="http://schemas.microsoft.com/office/drawing/2014/main" val="1746182471"/>
                    </a:ext>
                  </a:extLst>
                </a:gridCol>
                <a:gridCol w="722280">
                  <a:extLst>
                    <a:ext uri="{9D8B030D-6E8A-4147-A177-3AD203B41FA5}">
                      <a16:colId xmlns:a16="http://schemas.microsoft.com/office/drawing/2014/main" val="1444882348"/>
                    </a:ext>
                  </a:extLst>
                </a:gridCol>
                <a:gridCol w="722280">
                  <a:extLst>
                    <a:ext uri="{9D8B030D-6E8A-4147-A177-3AD203B41FA5}">
                      <a16:colId xmlns:a16="http://schemas.microsoft.com/office/drawing/2014/main" val="3517174898"/>
                    </a:ext>
                  </a:extLst>
                </a:gridCol>
                <a:gridCol w="722280">
                  <a:extLst>
                    <a:ext uri="{9D8B030D-6E8A-4147-A177-3AD203B41FA5}">
                      <a16:colId xmlns:a16="http://schemas.microsoft.com/office/drawing/2014/main" val="2336425608"/>
                    </a:ext>
                  </a:extLst>
                </a:gridCol>
              </a:tblGrid>
              <a:tr h="1461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28" marR="9028" marT="90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8376226"/>
                  </a:ext>
                </a:extLst>
              </a:tr>
              <a:tr h="44226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170733"/>
                  </a:ext>
                </a:extLst>
              </a:tr>
              <a:tr h="153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16.937.556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18.411.115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1.473.559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12.817.556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842957"/>
                  </a:ext>
                </a:extLst>
              </a:tr>
              <a:tr h="14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10.353.275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10.517.903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164.628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7.829.867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80762"/>
                  </a:ext>
                </a:extLst>
              </a:tr>
              <a:tr h="14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1.592.189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1.804.130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211.941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1.109.407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698760"/>
                  </a:ext>
                </a:extLst>
              </a:tr>
              <a:tr h="14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220.577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220.577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220.571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46674"/>
                  </a:ext>
                </a:extLst>
              </a:tr>
              <a:tr h="14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220.577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220.577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220.571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153886"/>
                  </a:ext>
                </a:extLst>
              </a:tr>
              <a:tr h="14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165.414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165.414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165.410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420619"/>
                  </a:ext>
                </a:extLst>
              </a:tr>
              <a:tr h="288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55.163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55.163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55.161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345969"/>
                  </a:ext>
                </a:extLst>
              </a:tr>
              <a:tr h="14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4.815.358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4.855.603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40.245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2.891.333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464543"/>
                  </a:ext>
                </a:extLst>
              </a:tr>
              <a:tr h="14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775707"/>
                  </a:ext>
                </a:extLst>
              </a:tr>
              <a:tr h="14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Peritajes Ley N° 19.404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409153"/>
                  </a:ext>
                </a:extLst>
              </a:tr>
              <a:tr h="14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4.790.587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4.830.832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40.245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2.872.145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404689"/>
                  </a:ext>
                </a:extLst>
              </a:tr>
              <a:tr h="14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4.790.587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4.443.112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-347.475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2.762.245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961936"/>
                  </a:ext>
                </a:extLst>
              </a:tr>
              <a:tr h="14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Consejos Médicos Ley N° 21.309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387.720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109.900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000503"/>
                  </a:ext>
                </a:extLst>
              </a:tr>
              <a:tr h="14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859666"/>
                  </a:ext>
                </a:extLst>
              </a:tr>
              <a:tr h="14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19.658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17.991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243150"/>
                  </a:ext>
                </a:extLst>
              </a:tr>
              <a:tr h="14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217797"/>
                  </a:ext>
                </a:extLst>
              </a:tr>
              <a:tr h="14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093397"/>
                  </a:ext>
                </a:extLst>
              </a:tr>
              <a:tr h="14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175.212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336.286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161.074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83.506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213420"/>
                  </a:ext>
                </a:extLst>
              </a:tr>
              <a:tr h="14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130,5%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249900"/>
                  </a:ext>
                </a:extLst>
              </a:tr>
              <a:tr h="14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4.167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9.291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3.326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895983"/>
                  </a:ext>
                </a:extLst>
              </a:tr>
              <a:tr h="14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97.342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89.580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823279"/>
                  </a:ext>
                </a:extLst>
              </a:tr>
              <a:tr h="14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161.829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223.352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61.523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78.283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851014"/>
                  </a:ext>
                </a:extLst>
              </a:tr>
              <a:tr h="14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675.594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675.094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682.863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136572,6%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929406"/>
                  </a:ext>
                </a:extLst>
              </a:tr>
              <a:tr h="14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675.594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675.094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682.863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136572,6%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101,1%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965491"/>
                  </a:ext>
                </a:extLst>
              </a:tr>
              <a:tr h="146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028" marR="9028" marT="90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28" marR="9028" marT="90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16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8703" y="1117424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8703" y="1725394"/>
            <a:ext cx="8064896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A433457-8FE8-4703-BA9F-63CFE8241C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54304"/>
              </p:ext>
            </p:extLst>
          </p:nvPr>
        </p:nvGraphicFramePr>
        <p:xfrm>
          <a:off x="508702" y="2097080"/>
          <a:ext cx="8064897" cy="3659090"/>
        </p:xfrm>
        <a:graphic>
          <a:graphicData uri="http://schemas.openxmlformats.org/drawingml/2006/table">
            <a:tbl>
              <a:tblPr/>
              <a:tblGrid>
                <a:gridCol w="277064">
                  <a:extLst>
                    <a:ext uri="{9D8B030D-6E8A-4147-A177-3AD203B41FA5}">
                      <a16:colId xmlns:a16="http://schemas.microsoft.com/office/drawing/2014/main" val="3199154517"/>
                    </a:ext>
                  </a:extLst>
                </a:gridCol>
                <a:gridCol w="220905">
                  <a:extLst>
                    <a:ext uri="{9D8B030D-6E8A-4147-A177-3AD203B41FA5}">
                      <a16:colId xmlns:a16="http://schemas.microsoft.com/office/drawing/2014/main" val="3062110319"/>
                    </a:ext>
                  </a:extLst>
                </a:gridCol>
                <a:gridCol w="294540">
                  <a:extLst>
                    <a:ext uri="{9D8B030D-6E8A-4147-A177-3AD203B41FA5}">
                      <a16:colId xmlns:a16="http://schemas.microsoft.com/office/drawing/2014/main" val="2150298803"/>
                    </a:ext>
                  </a:extLst>
                </a:gridCol>
                <a:gridCol w="3113496">
                  <a:extLst>
                    <a:ext uri="{9D8B030D-6E8A-4147-A177-3AD203B41FA5}">
                      <a16:colId xmlns:a16="http://schemas.microsoft.com/office/drawing/2014/main" val="1240837790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4285332491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1904903961"/>
                    </a:ext>
                  </a:extLst>
                </a:gridCol>
                <a:gridCol w="751154">
                  <a:extLst>
                    <a:ext uri="{9D8B030D-6E8A-4147-A177-3AD203B41FA5}">
                      <a16:colId xmlns:a16="http://schemas.microsoft.com/office/drawing/2014/main" val="872464722"/>
                    </a:ext>
                  </a:extLst>
                </a:gridCol>
                <a:gridCol w="681047">
                  <a:extLst>
                    <a:ext uri="{9D8B030D-6E8A-4147-A177-3AD203B41FA5}">
                      <a16:colId xmlns:a16="http://schemas.microsoft.com/office/drawing/2014/main" val="2511602026"/>
                    </a:ext>
                  </a:extLst>
                </a:gridCol>
                <a:gridCol w="623459">
                  <a:extLst>
                    <a:ext uri="{9D8B030D-6E8A-4147-A177-3AD203B41FA5}">
                      <a16:colId xmlns:a16="http://schemas.microsoft.com/office/drawing/2014/main" val="270095108"/>
                    </a:ext>
                  </a:extLst>
                </a:gridCol>
                <a:gridCol w="600924">
                  <a:extLst>
                    <a:ext uri="{9D8B030D-6E8A-4147-A177-3AD203B41FA5}">
                      <a16:colId xmlns:a16="http://schemas.microsoft.com/office/drawing/2014/main" val="472545688"/>
                    </a:ext>
                  </a:extLst>
                </a:gridCol>
              </a:tblGrid>
              <a:tr h="1256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2590127"/>
                  </a:ext>
                </a:extLst>
              </a:tr>
              <a:tr h="38475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061804"/>
                  </a:ext>
                </a:extLst>
              </a:tr>
              <a:tr h="1334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6.006.783.878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6.021.676.380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14.892.502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4.799.884.342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810033"/>
                  </a:ext>
                </a:extLst>
              </a:tr>
              <a:tr h="125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60.369.341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60.603.143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233.802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46.739.645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911736"/>
                  </a:ext>
                </a:extLst>
              </a:tr>
              <a:tr h="125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72.225.834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72.225.834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57.316.770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43963"/>
                  </a:ext>
                </a:extLst>
              </a:tr>
              <a:tr h="125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4.699.827.495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4.713.528.596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13.701.101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3.735.810.659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290736"/>
                  </a:ext>
                </a:extLst>
              </a:tr>
              <a:tr h="125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3.015.060.429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3.028.761.530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13.701.101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2.331.999.586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077448"/>
                  </a:ext>
                </a:extLst>
              </a:tr>
              <a:tr h="125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2.502.378.615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2.516.079.716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13.701.101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1.934.926.191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396634"/>
                  </a:ext>
                </a:extLst>
              </a:tr>
              <a:tr h="125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142.216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186248"/>
                  </a:ext>
                </a:extLst>
              </a:tr>
              <a:tr h="125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324.662.240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324.662.240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239.895.068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611884"/>
                  </a:ext>
                </a:extLst>
              </a:tr>
              <a:tr h="125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23.993.928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23.993.928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17.161.856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9053864"/>
                  </a:ext>
                </a:extLst>
              </a:tr>
              <a:tr h="125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28.642.412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28.642.412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26.615.112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562632"/>
                  </a:ext>
                </a:extLst>
              </a:tr>
              <a:tr h="125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 de Vida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23.851.653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23.851.653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18.032.772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121027"/>
                  </a:ext>
                </a:extLst>
              </a:tr>
              <a:tr h="125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086062"/>
                  </a:ext>
                </a:extLst>
              </a:tr>
              <a:tr h="125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Hijo para las Mujeres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111.040.781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111.040.781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95.204.359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2055904"/>
                  </a:ext>
                </a:extLst>
              </a:tr>
              <a:tr h="125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1.684.767.066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1.684.767.066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1.400.096.661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5211663"/>
                  </a:ext>
                </a:extLst>
              </a:tr>
              <a:tr h="125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26.981.670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26.981.670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22.466.567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729309"/>
                  </a:ext>
                </a:extLst>
              </a:tr>
              <a:tr h="125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Cesantía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4.818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074802"/>
                  </a:ext>
                </a:extLst>
              </a:tr>
              <a:tr h="125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Vejez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790.907.348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790.907.348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653.736.499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246013"/>
                  </a:ext>
                </a:extLst>
              </a:tr>
              <a:tr h="125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Invalidez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344.897.181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344.897.181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271.937.271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718353"/>
                  </a:ext>
                </a:extLst>
              </a:tr>
              <a:tr h="125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Discapacidad Mental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17.266.366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17.266.366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12.799.033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955573"/>
                  </a:ext>
                </a:extLst>
              </a:tr>
              <a:tr h="125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para Cónyuges que cumplan cincuenta años de matrimonio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7.711.079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7.711.079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5.355.904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430234"/>
                  </a:ext>
                </a:extLst>
              </a:tr>
              <a:tr h="125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Ley N° 20.531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333.639.559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333.639.559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267.358.115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355409"/>
                  </a:ext>
                </a:extLst>
              </a:tr>
              <a:tr h="125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Familiar Permanente de Marzo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157.747.195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157.747.195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162.268.929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463610"/>
                  </a:ext>
                </a:extLst>
              </a:tr>
              <a:tr h="125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Artículo 82 D.L. N° 3.500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5.611.850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5.611.850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4.172.824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722081"/>
                  </a:ext>
                </a:extLst>
              </a:tr>
              <a:tr h="125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3.714.412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236846"/>
                  </a:ext>
                </a:extLst>
              </a:tr>
              <a:tr h="1256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3.714.412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07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6919" y="1144587"/>
            <a:ext cx="802552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19" y="1781063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E8616E1-00B9-49F2-A474-014ADFCFBB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348320"/>
              </p:ext>
            </p:extLst>
          </p:nvPr>
        </p:nvGraphicFramePr>
        <p:xfrm>
          <a:off x="506919" y="2133435"/>
          <a:ext cx="8025522" cy="3656378"/>
        </p:xfrm>
        <a:graphic>
          <a:graphicData uri="http://schemas.openxmlformats.org/drawingml/2006/table">
            <a:tbl>
              <a:tblPr/>
              <a:tblGrid>
                <a:gridCol w="326309">
                  <a:extLst>
                    <a:ext uri="{9D8B030D-6E8A-4147-A177-3AD203B41FA5}">
                      <a16:colId xmlns:a16="http://schemas.microsoft.com/office/drawing/2014/main" val="2124505247"/>
                    </a:ext>
                  </a:extLst>
                </a:gridCol>
                <a:gridCol w="219826">
                  <a:extLst>
                    <a:ext uri="{9D8B030D-6E8A-4147-A177-3AD203B41FA5}">
                      <a16:colId xmlns:a16="http://schemas.microsoft.com/office/drawing/2014/main" val="2297237835"/>
                    </a:ext>
                  </a:extLst>
                </a:gridCol>
                <a:gridCol w="293102">
                  <a:extLst>
                    <a:ext uri="{9D8B030D-6E8A-4147-A177-3AD203B41FA5}">
                      <a16:colId xmlns:a16="http://schemas.microsoft.com/office/drawing/2014/main" val="3374479554"/>
                    </a:ext>
                  </a:extLst>
                </a:gridCol>
                <a:gridCol w="3047697">
                  <a:extLst>
                    <a:ext uri="{9D8B030D-6E8A-4147-A177-3AD203B41FA5}">
                      <a16:colId xmlns:a16="http://schemas.microsoft.com/office/drawing/2014/main" val="199729694"/>
                    </a:ext>
                  </a:extLst>
                </a:gridCol>
                <a:gridCol w="747487">
                  <a:extLst>
                    <a:ext uri="{9D8B030D-6E8A-4147-A177-3AD203B41FA5}">
                      <a16:colId xmlns:a16="http://schemas.microsoft.com/office/drawing/2014/main" val="2971716070"/>
                    </a:ext>
                  </a:extLst>
                </a:gridCol>
                <a:gridCol w="747487">
                  <a:extLst>
                    <a:ext uri="{9D8B030D-6E8A-4147-A177-3AD203B41FA5}">
                      <a16:colId xmlns:a16="http://schemas.microsoft.com/office/drawing/2014/main" val="2800890158"/>
                    </a:ext>
                  </a:extLst>
                </a:gridCol>
                <a:gridCol w="747487">
                  <a:extLst>
                    <a:ext uri="{9D8B030D-6E8A-4147-A177-3AD203B41FA5}">
                      <a16:colId xmlns:a16="http://schemas.microsoft.com/office/drawing/2014/main" val="2977758256"/>
                    </a:ext>
                  </a:extLst>
                </a:gridCol>
                <a:gridCol w="677722">
                  <a:extLst>
                    <a:ext uri="{9D8B030D-6E8A-4147-A177-3AD203B41FA5}">
                      <a16:colId xmlns:a16="http://schemas.microsoft.com/office/drawing/2014/main" val="3611797222"/>
                    </a:ext>
                  </a:extLst>
                </a:gridCol>
                <a:gridCol w="620415">
                  <a:extLst>
                    <a:ext uri="{9D8B030D-6E8A-4147-A177-3AD203B41FA5}">
                      <a16:colId xmlns:a16="http://schemas.microsoft.com/office/drawing/2014/main" val="1378252834"/>
                    </a:ext>
                  </a:extLst>
                </a:gridCol>
                <a:gridCol w="597990">
                  <a:extLst>
                    <a:ext uri="{9D8B030D-6E8A-4147-A177-3AD203B41FA5}">
                      <a16:colId xmlns:a16="http://schemas.microsoft.com/office/drawing/2014/main" val="660442833"/>
                    </a:ext>
                  </a:extLst>
                </a:gridCol>
              </a:tblGrid>
              <a:tr h="12608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020403"/>
                  </a:ext>
                </a:extLst>
              </a:tr>
              <a:tr h="25216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100430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1.104.319.372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1.104.319.372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958.862.300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721749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1.094.520.932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1.094.520.932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952.351.327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543113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674.064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061336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Previsional Solidario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1.091.337.004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1.091.337.004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948.648.537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097049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Traslados y Hospedajes Pensiones Básicas Solidarias de Invalidez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159.510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159.510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744615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Previsional a los Trabajadores Jóvenes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2.852.193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2.852.193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2.944.845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178863"/>
                  </a:ext>
                </a:extLst>
              </a:tr>
              <a:tr h="252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Derechos Previsionales y de Seguridad Social para mujeres en territorios rurales de difícil conectividad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19.605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795778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9.793.916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9.793.916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6.510.973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025162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5.821.526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5.821.526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4.050.991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627584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3.972.390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3.972.390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2.459.982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56701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941879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530623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166.602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895593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166.602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607371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282.476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282.476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18.190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11874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567894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33.497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33.497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816634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271177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518963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61.735.157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835217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83387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53458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35818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966.599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10740,0%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021845"/>
                  </a:ext>
                </a:extLst>
              </a:tr>
              <a:tr h="1260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959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4350" y="1163295"/>
            <a:ext cx="808789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– Covid - 19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4719" y="2060848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9FFF8FF-1287-48AA-8C20-8F8219BDD1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93206"/>
              </p:ext>
            </p:extLst>
          </p:nvPr>
        </p:nvGraphicFramePr>
        <p:xfrm>
          <a:off x="504719" y="2405560"/>
          <a:ext cx="8097528" cy="1145351"/>
        </p:xfrm>
        <a:graphic>
          <a:graphicData uri="http://schemas.openxmlformats.org/drawingml/2006/table">
            <a:tbl>
              <a:tblPr/>
              <a:tblGrid>
                <a:gridCol w="278185">
                  <a:extLst>
                    <a:ext uri="{9D8B030D-6E8A-4147-A177-3AD203B41FA5}">
                      <a16:colId xmlns:a16="http://schemas.microsoft.com/office/drawing/2014/main" val="2145377408"/>
                    </a:ext>
                  </a:extLst>
                </a:gridCol>
                <a:gridCol w="221799">
                  <a:extLst>
                    <a:ext uri="{9D8B030D-6E8A-4147-A177-3AD203B41FA5}">
                      <a16:colId xmlns:a16="http://schemas.microsoft.com/office/drawing/2014/main" val="1498166035"/>
                    </a:ext>
                  </a:extLst>
                </a:gridCol>
                <a:gridCol w="221799">
                  <a:extLst>
                    <a:ext uri="{9D8B030D-6E8A-4147-A177-3AD203B41FA5}">
                      <a16:colId xmlns:a16="http://schemas.microsoft.com/office/drawing/2014/main" val="2065284827"/>
                    </a:ext>
                  </a:extLst>
                </a:gridCol>
                <a:gridCol w="3200027">
                  <a:extLst>
                    <a:ext uri="{9D8B030D-6E8A-4147-A177-3AD203B41FA5}">
                      <a16:colId xmlns:a16="http://schemas.microsoft.com/office/drawing/2014/main" val="4234425584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3188862757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3929015331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2794817087"/>
                    </a:ext>
                  </a:extLst>
                </a:gridCol>
                <a:gridCol w="683803">
                  <a:extLst>
                    <a:ext uri="{9D8B030D-6E8A-4147-A177-3AD203B41FA5}">
                      <a16:colId xmlns:a16="http://schemas.microsoft.com/office/drawing/2014/main" val="1019466959"/>
                    </a:ext>
                  </a:extLst>
                </a:gridCol>
                <a:gridCol w="625981">
                  <a:extLst>
                    <a:ext uri="{9D8B030D-6E8A-4147-A177-3AD203B41FA5}">
                      <a16:colId xmlns:a16="http://schemas.microsoft.com/office/drawing/2014/main" val="2568304693"/>
                    </a:ext>
                  </a:extLst>
                </a:gridCol>
                <a:gridCol w="603355">
                  <a:extLst>
                    <a:ext uri="{9D8B030D-6E8A-4147-A177-3AD203B41FA5}">
                      <a16:colId xmlns:a16="http://schemas.microsoft.com/office/drawing/2014/main" val="864617245"/>
                    </a:ext>
                  </a:extLst>
                </a:gridCol>
              </a:tblGrid>
              <a:tr h="1255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603527"/>
                  </a:ext>
                </a:extLst>
              </a:tr>
              <a:tr h="3843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644880"/>
                  </a:ext>
                </a:extLst>
              </a:tr>
              <a:tr h="1333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7.844.118.144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7.844.118.144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10.166.308.849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737059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7.844.118.144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7.844.118.144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10.166.308.849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696578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7.844.118.144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7.844.118.144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10.166.308.849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151954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Familiar de Emergencia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7.841.094.144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7.841.094.144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10.165.057.540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45563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independientes, ley 21.351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3.024.000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3.024.000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1.251.309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564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402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288" y="1087722"/>
            <a:ext cx="79038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E358ACF-9F41-4E0F-8CA1-28A4DAC8A4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6554031"/>
              </p:ext>
            </p:extLst>
          </p:nvPr>
        </p:nvGraphicFramePr>
        <p:xfrm>
          <a:off x="513288" y="1827837"/>
          <a:ext cx="7903821" cy="4230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0344" y="1118704"/>
            <a:ext cx="790008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10. PROGRAMA 01: INSTITUTO  DE SEGURIDAD LABORAL 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9158" y="1703757"/>
            <a:ext cx="8064896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A5C2010-56FA-41A4-BC0B-5F1F246795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026601"/>
              </p:ext>
            </p:extLst>
          </p:nvPr>
        </p:nvGraphicFramePr>
        <p:xfrm>
          <a:off x="557758" y="1952901"/>
          <a:ext cx="7902673" cy="4403438"/>
        </p:xfrm>
        <a:graphic>
          <a:graphicData uri="http://schemas.openxmlformats.org/drawingml/2006/table">
            <a:tbl>
              <a:tblPr/>
              <a:tblGrid>
                <a:gridCol w="359750">
                  <a:extLst>
                    <a:ext uri="{9D8B030D-6E8A-4147-A177-3AD203B41FA5}">
                      <a16:colId xmlns:a16="http://schemas.microsoft.com/office/drawing/2014/main" val="1707047122"/>
                    </a:ext>
                  </a:extLst>
                </a:gridCol>
                <a:gridCol w="269369">
                  <a:extLst>
                    <a:ext uri="{9D8B030D-6E8A-4147-A177-3AD203B41FA5}">
                      <a16:colId xmlns:a16="http://schemas.microsoft.com/office/drawing/2014/main" val="1632362473"/>
                    </a:ext>
                  </a:extLst>
                </a:gridCol>
                <a:gridCol w="359159">
                  <a:extLst>
                    <a:ext uri="{9D8B030D-6E8A-4147-A177-3AD203B41FA5}">
                      <a16:colId xmlns:a16="http://schemas.microsoft.com/office/drawing/2014/main" val="2604490621"/>
                    </a:ext>
                  </a:extLst>
                </a:gridCol>
                <a:gridCol w="2449743">
                  <a:extLst>
                    <a:ext uri="{9D8B030D-6E8A-4147-A177-3AD203B41FA5}">
                      <a16:colId xmlns:a16="http://schemas.microsoft.com/office/drawing/2014/main" val="2186655739"/>
                    </a:ext>
                  </a:extLst>
                </a:gridCol>
                <a:gridCol w="764005">
                  <a:extLst>
                    <a:ext uri="{9D8B030D-6E8A-4147-A177-3AD203B41FA5}">
                      <a16:colId xmlns:a16="http://schemas.microsoft.com/office/drawing/2014/main" val="1881519408"/>
                    </a:ext>
                  </a:extLst>
                </a:gridCol>
                <a:gridCol w="764005">
                  <a:extLst>
                    <a:ext uri="{9D8B030D-6E8A-4147-A177-3AD203B41FA5}">
                      <a16:colId xmlns:a16="http://schemas.microsoft.com/office/drawing/2014/main" val="1676955139"/>
                    </a:ext>
                  </a:extLst>
                </a:gridCol>
                <a:gridCol w="764005">
                  <a:extLst>
                    <a:ext uri="{9D8B030D-6E8A-4147-A177-3AD203B41FA5}">
                      <a16:colId xmlns:a16="http://schemas.microsoft.com/office/drawing/2014/main" val="2225780498"/>
                    </a:ext>
                  </a:extLst>
                </a:gridCol>
                <a:gridCol w="740129">
                  <a:extLst>
                    <a:ext uri="{9D8B030D-6E8A-4147-A177-3AD203B41FA5}">
                      <a16:colId xmlns:a16="http://schemas.microsoft.com/office/drawing/2014/main" val="1324777459"/>
                    </a:ext>
                  </a:extLst>
                </a:gridCol>
                <a:gridCol w="716254">
                  <a:extLst>
                    <a:ext uri="{9D8B030D-6E8A-4147-A177-3AD203B41FA5}">
                      <a16:colId xmlns:a16="http://schemas.microsoft.com/office/drawing/2014/main" val="842302339"/>
                    </a:ext>
                  </a:extLst>
                </a:gridCol>
                <a:gridCol w="716254">
                  <a:extLst>
                    <a:ext uri="{9D8B030D-6E8A-4147-A177-3AD203B41FA5}">
                      <a16:colId xmlns:a16="http://schemas.microsoft.com/office/drawing/2014/main" val="1252698400"/>
                    </a:ext>
                  </a:extLst>
                </a:gridCol>
              </a:tblGrid>
              <a:tr h="1251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48336"/>
                  </a:ext>
                </a:extLst>
              </a:tr>
              <a:tr h="38325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229387"/>
                  </a:ext>
                </a:extLst>
              </a:tr>
              <a:tr h="132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120.921.553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138.826.384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17.904.831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99.664.184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854694"/>
                  </a:ext>
                </a:extLst>
              </a:tr>
              <a:tr h="125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13.667.365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13.898.755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10.284.937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354256"/>
                  </a:ext>
                </a:extLst>
              </a:tr>
              <a:tr h="125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8.278.197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8.165.086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-113.111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5.160.225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875850"/>
                  </a:ext>
                </a:extLst>
              </a:tr>
              <a:tr h="125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83.788.482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96.943.548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13.155.066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72.574.996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064388"/>
                  </a:ext>
                </a:extLst>
              </a:tr>
              <a:tr h="125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83.182.202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96.257.268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13.075.066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72.114.433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213103"/>
                  </a:ext>
                </a:extLst>
              </a:tr>
              <a:tr h="125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25.102.320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25.267.111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164.791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16.628.550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185098"/>
                  </a:ext>
                </a:extLst>
              </a:tr>
              <a:tr h="125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781.910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781.910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772.074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436349"/>
                  </a:ext>
                </a:extLst>
              </a:tr>
              <a:tr h="1329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179664"/>
                  </a:ext>
                </a:extLst>
              </a:tr>
              <a:tr h="125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685.468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685.468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137.540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976982"/>
                  </a:ext>
                </a:extLst>
              </a:tr>
              <a:tr h="125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37.143.335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42.143.335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34.830.229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333840"/>
                  </a:ext>
                </a:extLst>
              </a:tr>
              <a:tr h="125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por Accidentes del Trabajo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19.460.373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27.370.648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7.910.275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19.746.040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576461"/>
                  </a:ext>
                </a:extLst>
              </a:tr>
              <a:tr h="125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606.280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686.280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460.563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010899"/>
                  </a:ext>
                </a:extLst>
              </a:tr>
              <a:tr h="125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246.499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326.499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269.389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074390"/>
                  </a:ext>
                </a:extLst>
              </a:tr>
              <a:tr h="125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Asistenciales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359.781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359.781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191.174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491633"/>
                  </a:ext>
                </a:extLst>
              </a:tr>
              <a:tr h="125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6.135.129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6.135.129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3.311.587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56862"/>
                  </a:ext>
                </a:extLst>
              </a:tr>
              <a:tr h="125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1.007.742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978177"/>
                  </a:ext>
                </a:extLst>
              </a:tr>
              <a:tr h="125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Concurrencias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1.020.600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1.007.742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221605"/>
                  </a:ext>
                </a:extLst>
              </a:tr>
              <a:tr h="125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2.303.845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081901"/>
                  </a:ext>
                </a:extLst>
              </a:tr>
              <a:tr h="125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5.111.513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2.303.845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338036"/>
                  </a:ext>
                </a:extLst>
              </a:tr>
              <a:tr h="125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597837"/>
                  </a:ext>
                </a:extLst>
              </a:tr>
              <a:tr h="125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133373"/>
                  </a:ext>
                </a:extLst>
              </a:tr>
              <a:tr h="125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305.807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418.918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113.111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215.848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071059"/>
                  </a:ext>
                </a:extLst>
              </a:tr>
              <a:tr h="125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011248"/>
                  </a:ext>
                </a:extLst>
              </a:tr>
              <a:tr h="125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23.620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23.620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13.179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104730"/>
                  </a:ext>
                </a:extLst>
              </a:tr>
              <a:tr h="125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6088316"/>
                  </a:ext>
                </a:extLst>
              </a:tr>
              <a:tr h="125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202.762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315.873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113.111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170.545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65657"/>
                  </a:ext>
                </a:extLst>
              </a:tr>
              <a:tr h="125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8.581.342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8.185.161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-396.181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3.269.631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274083"/>
                  </a:ext>
                </a:extLst>
              </a:tr>
              <a:tr h="125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8.581.342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8.185.161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-396.181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3.269.631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203076"/>
                  </a:ext>
                </a:extLst>
              </a:tr>
              <a:tr h="125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4.846.960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9693,9%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86279"/>
                  </a:ext>
                </a:extLst>
              </a:tr>
              <a:tr h="125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4.914.556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4.846.960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9693,9%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238482"/>
                  </a:ext>
                </a:extLst>
              </a:tr>
              <a:tr h="125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09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3548" y="1104599"/>
            <a:ext cx="81369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548" y="1695692"/>
            <a:ext cx="8136904" cy="2515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8FE4C9C-E526-44AD-A5AE-A56FDAF6B4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488099"/>
              </p:ext>
            </p:extLst>
          </p:nvPr>
        </p:nvGraphicFramePr>
        <p:xfrm>
          <a:off x="503548" y="2060849"/>
          <a:ext cx="8136906" cy="4295501"/>
        </p:xfrm>
        <a:graphic>
          <a:graphicData uri="http://schemas.openxmlformats.org/drawingml/2006/table">
            <a:tbl>
              <a:tblPr/>
              <a:tblGrid>
                <a:gridCol w="334285">
                  <a:extLst>
                    <a:ext uri="{9D8B030D-6E8A-4147-A177-3AD203B41FA5}">
                      <a16:colId xmlns:a16="http://schemas.microsoft.com/office/drawing/2014/main" val="651669116"/>
                    </a:ext>
                  </a:extLst>
                </a:gridCol>
                <a:gridCol w="299277">
                  <a:extLst>
                    <a:ext uri="{9D8B030D-6E8A-4147-A177-3AD203B41FA5}">
                      <a16:colId xmlns:a16="http://schemas.microsoft.com/office/drawing/2014/main" val="3459344590"/>
                    </a:ext>
                  </a:extLst>
                </a:gridCol>
                <a:gridCol w="299277">
                  <a:extLst>
                    <a:ext uri="{9D8B030D-6E8A-4147-A177-3AD203B41FA5}">
                      <a16:colId xmlns:a16="http://schemas.microsoft.com/office/drawing/2014/main" val="1279703672"/>
                    </a:ext>
                  </a:extLst>
                </a:gridCol>
                <a:gridCol w="2796825">
                  <a:extLst>
                    <a:ext uri="{9D8B030D-6E8A-4147-A177-3AD203B41FA5}">
                      <a16:colId xmlns:a16="http://schemas.microsoft.com/office/drawing/2014/main" val="426689209"/>
                    </a:ext>
                  </a:extLst>
                </a:gridCol>
                <a:gridCol w="755528">
                  <a:extLst>
                    <a:ext uri="{9D8B030D-6E8A-4147-A177-3AD203B41FA5}">
                      <a16:colId xmlns:a16="http://schemas.microsoft.com/office/drawing/2014/main" val="3918818059"/>
                    </a:ext>
                  </a:extLst>
                </a:gridCol>
                <a:gridCol w="755528">
                  <a:extLst>
                    <a:ext uri="{9D8B030D-6E8A-4147-A177-3AD203B41FA5}">
                      <a16:colId xmlns:a16="http://schemas.microsoft.com/office/drawing/2014/main" val="172414981"/>
                    </a:ext>
                  </a:extLst>
                </a:gridCol>
                <a:gridCol w="746533">
                  <a:extLst>
                    <a:ext uri="{9D8B030D-6E8A-4147-A177-3AD203B41FA5}">
                      <a16:colId xmlns:a16="http://schemas.microsoft.com/office/drawing/2014/main" val="3996396963"/>
                    </a:ext>
                  </a:extLst>
                </a:gridCol>
                <a:gridCol w="710555">
                  <a:extLst>
                    <a:ext uri="{9D8B030D-6E8A-4147-A177-3AD203B41FA5}">
                      <a16:colId xmlns:a16="http://schemas.microsoft.com/office/drawing/2014/main" val="2832625843"/>
                    </a:ext>
                  </a:extLst>
                </a:gridCol>
                <a:gridCol w="719549">
                  <a:extLst>
                    <a:ext uri="{9D8B030D-6E8A-4147-A177-3AD203B41FA5}">
                      <a16:colId xmlns:a16="http://schemas.microsoft.com/office/drawing/2014/main" val="3694706425"/>
                    </a:ext>
                  </a:extLst>
                </a:gridCol>
                <a:gridCol w="719549">
                  <a:extLst>
                    <a:ext uri="{9D8B030D-6E8A-4147-A177-3AD203B41FA5}">
                      <a16:colId xmlns:a16="http://schemas.microsoft.com/office/drawing/2014/main" val="2540895809"/>
                    </a:ext>
                  </a:extLst>
                </a:gridCol>
              </a:tblGrid>
              <a:tr h="1474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38" marR="9338" marT="93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5741214"/>
                  </a:ext>
                </a:extLst>
              </a:tr>
              <a:tr h="45167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382666"/>
                  </a:ext>
                </a:extLst>
              </a:tr>
              <a:tr h="1567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1.348.275.581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1.408.407.861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60.132.280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1.059.893.107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185053"/>
                  </a:ext>
                </a:extLst>
              </a:tr>
              <a:tr h="147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10.451.846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10.570.371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118.525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8.157.066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3921687"/>
                  </a:ext>
                </a:extLst>
              </a:tr>
              <a:tr h="147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3.121.531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3.121.531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1.910.939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144583"/>
                  </a:ext>
                </a:extLst>
              </a:tr>
              <a:tr h="147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1.190.674.157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1.198.324.623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7.650.466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894.573.729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746462"/>
                  </a:ext>
                </a:extLst>
              </a:tr>
              <a:tr h="147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1.190.349.193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1.197.999.659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7.650.466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894.408.354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035731"/>
                  </a:ext>
                </a:extLst>
              </a:tr>
              <a:tr h="147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1.165.382.935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1.165.382.935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872.239.080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600357"/>
                  </a:ext>
                </a:extLst>
              </a:tr>
              <a:tr h="147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74.233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7.724.699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7.650.466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2.795.378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3765,7%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669880"/>
                  </a:ext>
                </a:extLst>
              </a:tr>
              <a:tr h="147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23.725.497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23.725.497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18.323.353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459726"/>
                  </a:ext>
                </a:extLst>
              </a:tr>
              <a:tr h="147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1.166.528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1.166.528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1.050.543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435707"/>
                  </a:ext>
                </a:extLst>
              </a:tr>
              <a:tr h="147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165.375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884429"/>
                  </a:ext>
                </a:extLst>
              </a:tr>
              <a:tr h="147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324.964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165.375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248227"/>
                  </a:ext>
                </a:extLst>
              </a:tr>
              <a:tr h="147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142.555.108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181.457.542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38.902.434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141.057.995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527507"/>
                  </a:ext>
                </a:extLst>
              </a:tr>
              <a:tr h="147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5.916.143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5.923.577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4.577.343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630815"/>
                  </a:ext>
                </a:extLst>
              </a:tr>
              <a:tr h="147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Ubicación Menores, Ancianos e Incapacitados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845.949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845.949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636.912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295590"/>
                  </a:ext>
                </a:extLst>
              </a:tr>
              <a:tr h="147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Cotización Isapres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3.418.218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3.418.218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2.776.710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556417"/>
                  </a:ext>
                </a:extLst>
              </a:tr>
              <a:tr h="147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Salud Capredena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1.651.976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1.659.410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1.163.721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633554"/>
                  </a:ext>
                </a:extLst>
              </a:tr>
              <a:tr h="147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20.548.932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20.548.932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10.388.689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584168"/>
                  </a:ext>
                </a:extLst>
              </a:tr>
              <a:tr h="147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18.299.640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18.299.640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8.411.441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067578"/>
                  </a:ext>
                </a:extLst>
              </a:tr>
              <a:tr h="147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2.249.292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2.249.292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1.977.248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147098"/>
                  </a:ext>
                </a:extLst>
              </a:tr>
              <a:tr h="147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116.086.492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154.981.492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126.089.059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520033"/>
                  </a:ext>
                </a:extLst>
              </a:tr>
              <a:tr h="147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Desahucio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3.277.981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3.277.981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2.349.562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654655"/>
                  </a:ext>
                </a:extLst>
              </a:tr>
              <a:tr h="147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Revalorizador de Pensiones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332.771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332.771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218.406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406451"/>
                  </a:ext>
                </a:extLst>
              </a:tr>
              <a:tr h="147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Desahucio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2.093.005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2.093.005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1.450.806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545752"/>
                  </a:ext>
                </a:extLst>
              </a:tr>
              <a:tr h="147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Revalorizador de Pensiones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4.032.214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4.032.214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2.940.402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955573"/>
                  </a:ext>
                </a:extLst>
              </a:tr>
              <a:tr h="1474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36.783.527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36.783.527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26.776.822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568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565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63655" y="1124501"/>
            <a:ext cx="808635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88224" y="6336127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3655" y="1787486"/>
            <a:ext cx="8086352" cy="2734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B41EAB9-B2B2-4876-8C30-2E2F831B51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801245"/>
              </p:ext>
            </p:extLst>
          </p:nvPr>
        </p:nvGraphicFramePr>
        <p:xfrm>
          <a:off x="468247" y="2132856"/>
          <a:ext cx="8081760" cy="2448799"/>
        </p:xfrm>
        <a:graphic>
          <a:graphicData uri="http://schemas.openxmlformats.org/drawingml/2006/table">
            <a:tbl>
              <a:tblPr/>
              <a:tblGrid>
                <a:gridCol w="351432">
                  <a:extLst>
                    <a:ext uri="{9D8B030D-6E8A-4147-A177-3AD203B41FA5}">
                      <a16:colId xmlns:a16="http://schemas.microsoft.com/office/drawing/2014/main" val="3268669760"/>
                    </a:ext>
                  </a:extLst>
                </a:gridCol>
                <a:gridCol w="295156">
                  <a:extLst>
                    <a:ext uri="{9D8B030D-6E8A-4147-A177-3AD203B41FA5}">
                      <a16:colId xmlns:a16="http://schemas.microsoft.com/office/drawing/2014/main" val="1221719715"/>
                    </a:ext>
                  </a:extLst>
                </a:gridCol>
                <a:gridCol w="368945">
                  <a:extLst>
                    <a:ext uri="{9D8B030D-6E8A-4147-A177-3AD203B41FA5}">
                      <a16:colId xmlns:a16="http://schemas.microsoft.com/office/drawing/2014/main" val="2646214065"/>
                    </a:ext>
                  </a:extLst>
                </a:gridCol>
                <a:gridCol w="2688855">
                  <a:extLst>
                    <a:ext uri="{9D8B030D-6E8A-4147-A177-3AD203B41FA5}">
                      <a16:colId xmlns:a16="http://schemas.microsoft.com/office/drawing/2014/main" val="2697378533"/>
                    </a:ext>
                  </a:extLst>
                </a:gridCol>
                <a:gridCol w="750407">
                  <a:extLst>
                    <a:ext uri="{9D8B030D-6E8A-4147-A177-3AD203B41FA5}">
                      <a16:colId xmlns:a16="http://schemas.microsoft.com/office/drawing/2014/main" val="2378976243"/>
                    </a:ext>
                  </a:extLst>
                </a:gridCol>
                <a:gridCol w="750407">
                  <a:extLst>
                    <a:ext uri="{9D8B030D-6E8A-4147-A177-3AD203B41FA5}">
                      <a16:colId xmlns:a16="http://schemas.microsoft.com/office/drawing/2014/main" val="2565965962"/>
                    </a:ext>
                  </a:extLst>
                </a:gridCol>
                <a:gridCol w="741474">
                  <a:extLst>
                    <a:ext uri="{9D8B030D-6E8A-4147-A177-3AD203B41FA5}">
                      <a16:colId xmlns:a16="http://schemas.microsoft.com/office/drawing/2014/main" val="2008912758"/>
                    </a:ext>
                  </a:extLst>
                </a:gridCol>
                <a:gridCol w="705740">
                  <a:extLst>
                    <a:ext uri="{9D8B030D-6E8A-4147-A177-3AD203B41FA5}">
                      <a16:colId xmlns:a16="http://schemas.microsoft.com/office/drawing/2014/main" val="1454083703"/>
                    </a:ext>
                  </a:extLst>
                </a:gridCol>
                <a:gridCol w="714672">
                  <a:extLst>
                    <a:ext uri="{9D8B030D-6E8A-4147-A177-3AD203B41FA5}">
                      <a16:colId xmlns:a16="http://schemas.microsoft.com/office/drawing/2014/main" val="3004094973"/>
                    </a:ext>
                  </a:extLst>
                </a:gridCol>
                <a:gridCol w="714672">
                  <a:extLst>
                    <a:ext uri="{9D8B030D-6E8A-4147-A177-3AD203B41FA5}">
                      <a16:colId xmlns:a16="http://schemas.microsoft.com/office/drawing/2014/main" val="3356990552"/>
                    </a:ext>
                  </a:extLst>
                </a:gridCol>
              </a:tblGrid>
              <a:tr h="1530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512548"/>
                  </a:ext>
                </a:extLst>
              </a:tr>
              <a:tr h="45914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7707653"/>
                  </a:ext>
                </a:extLst>
              </a:tr>
              <a:tr h="153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Revalorizador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5.056.213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5.056.213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3.613.691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948641"/>
                  </a:ext>
                </a:extLst>
              </a:tr>
              <a:tr h="153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64.510.781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64.510.781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49.844.370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943566"/>
                  </a:ext>
                </a:extLst>
              </a:tr>
              <a:tr h="153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Extraordinario Fondo Desahucio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38.895.000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7068295"/>
                  </a:ext>
                </a:extLst>
              </a:tr>
              <a:tr h="153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24140"/>
                  </a:ext>
                </a:extLst>
              </a:tr>
              <a:tr h="153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808242"/>
                  </a:ext>
                </a:extLst>
              </a:tr>
              <a:tr h="153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193.983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594735"/>
                  </a:ext>
                </a:extLst>
              </a:tr>
              <a:tr h="153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484.553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193.983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671649"/>
                  </a:ext>
                </a:extLst>
              </a:tr>
              <a:tr h="153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537.567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026110"/>
                  </a:ext>
                </a:extLst>
              </a:tr>
              <a:tr h="153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885.779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537.567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551105"/>
                  </a:ext>
                </a:extLst>
              </a:tr>
              <a:tr h="153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13.463.462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13.460.855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13.461.828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516372,4%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595733"/>
                  </a:ext>
                </a:extLst>
              </a:tr>
              <a:tr h="153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13.463.462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13.460.855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13.461.828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516372,4%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914941"/>
                  </a:ext>
                </a:extLst>
              </a:tr>
              <a:tr h="153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525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4487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94523" y="1124744"/>
            <a:ext cx="7865909" cy="59526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02: FONDO DE MEDICINA CURATIVA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6577" y="1796872"/>
            <a:ext cx="7962900" cy="3232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0130AD7-00B3-4812-918C-C75B89710C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166596"/>
              </p:ext>
            </p:extLst>
          </p:nvPr>
        </p:nvGraphicFramePr>
        <p:xfrm>
          <a:off x="594522" y="2197004"/>
          <a:ext cx="7865910" cy="2914650"/>
        </p:xfrm>
        <a:graphic>
          <a:graphicData uri="http://schemas.openxmlformats.org/drawingml/2006/table">
            <a:tbl>
              <a:tblPr/>
              <a:tblGrid>
                <a:gridCol w="338620">
                  <a:extLst>
                    <a:ext uri="{9D8B030D-6E8A-4147-A177-3AD203B41FA5}">
                      <a16:colId xmlns:a16="http://schemas.microsoft.com/office/drawing/2014/main" val="3251375294"/>
                    </a:ext>
                  </a:extLst>
                </a:gridCol>
                <a:gridCol w="293415">
                  <a:extLst>
                    <a:ext uri="{9D8B030D-6E8A-4147-A177-3AD203B41FA5}">
                      <a16:colId xmlns:a16="http://schemas.microsoft.com/office/drawing/2014/main" val="1235295672"/>
                    </a:ext>
                  </a:extLst>
                </a:gridCol>
                <a:gridCol w="293415">
                  <a:extLst>
                    <a:ext uri="{9D8B030D-6E8A-4147-A177-3AD203B41FA5}">
                      <a16:colId xmlns:a16="http://schemas.microsoft.com/office/drawing/2014/main" val="1084589669"/>
                    </a:ext>
                  </a:extLst>
                </a:gridCol>
                <a:gridCol w="2553584">
                  <a:extLst>
                    <a:ext uri="{9D8B030D-6E8A-4147-A177-3AD203B41FA5}">
                      <a16:colId xmlns:a16="http://schemas.microsoft.com/office/drawing/2014/main" val="4254761978"/>
                    </a:ext>
                  </a:extLst>
                </a:gridCol>
                <a:gridCol w="731146">
                  <a:extLst>
                    <a:ext uri="{9D8B030D-6E8A-4147-A177-3AD203B41FA5}">
                      <a16:colId xmlns:a16="http://schemas.microsoft.com/office/drawing/2014/main" val="1670243511"/>
                    </a:ext>
                  </a:extLst>
                </a:gridCol>
                <a:gridCol w="731146">
                  <a:extLst>
                    <a:ext uri="{9D8B030D-6E8A-4147-A177-3AD203B41FA5}">
                      <a16:colId xmlns:a16="http://schemas.microsoft.com/office/drawing/2014/main" val="2226420413"/>
                    </a:ext>
                  </a:extLst>
                </a:gridCol>
                <a:gridCol w="731146">
                  <a:extLst>
                    <a:ext uri="{9D8B030D-6E8A-4147-A177-3AD203B41FA5}">
                      <a16:colId xmlns:a16="http://schemas.microsoft.com/office/drawing/2014/main" val="4158145303"/>
                    </a:ext>
                  </a:extLst>
                </a:gridCol>
                <a:gridCol w="731146">
                  <a:extLst>
                    <a:ext uri="{9D8B030D-6E8A-4147-A177-3AD203B41FA5}">
                      <a16:colId xmlns:a16="http://schemas.microsoft.com/office/drawing/2014/main" val="1314009833"/>
                    </a:ext>
                  </a:extLst>
                </a:gridCol>
                <a:gridCol w="731146">
                  <a:extLst>
                    <a:ext uri="{9D8B030D-6E8A-4147-A177-3AD203B41FA5}">
                      <a16:colId xmlns:a16="http://schemas.microsoft.com/office/drawing/2014/main" val="2609958567"/>
                    </a:ext>
                  </a:extLst>
                </a:gridCol>
                <a:gridCol w="731146">
                  <a:extLst>
                    <a:ext uri="{9D8B030D-6E8A-4147-A177-3AD203B41FA5}">
                      <a16:colId xmlns:a16="http://schemas.microsoft.com/office/drawing/2014/main" val="903936485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64290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52390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13.968.728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95362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51213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5.556.821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4.154.128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2146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5.556.821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4.154.128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72285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5.520.580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5.556.821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4.154.128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13798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95047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5609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855.124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5047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3.790.049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3.745.651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87006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3.790.049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3.745.651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-44.398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0521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8.930.081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09319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11.889.628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8.930.081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94727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53583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89137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2675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7409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1119471"/>
            <a:ext cx="7992888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16216" y="6381328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654259"/>
            <a:ext cx="7992888" cy="2861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85A0073-5CEF-42D0-8169-CE2CA01616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081533"/>
              </p:ext>
            </p:extLst>
          </p:nvPr>
        </p:nvGraphicFramePr>
        <p:xfrm>
          <a:off x="539552" y="1993989"/>
          <a:ext cx="7992887" cy="4322391"/>
        </p:xfrm>
        <a:graphic>
          <a:graphicData uri="http://schemas.openxmlformats.org/drawingml/2006/table">
            <a:tbl>
              <a:tblPr/>
              <a:tblGrid>
                <a:gridCol w="345985">
                  <a:extLst>
                    <a:ext uri="{9D8B030D-6E8A-4147-A177-3AD203B41FA5}">
                      <a16:colId xmlns:a16="http://schemas.microsoft.com/office/drawing/2014/main" val="2199899003"/>
                    </a:ext>
                  </a:extLst>
                </a:gridCol>
                <a:gridCol w="243364">
                  <a:extLst>
                    <a:ext uri="{9D8B030D-6E8A-4147-A177-3AD203B41FA5}">
                      <a16:colId xmlns:a16="http://schemas.microsoft.com/office/drawing/2014/main" val="410373855"/>
                    </a:ext>
                  </a:extLst>
                </a:gridCol>
                <a:gridCol w="243364">
                  <a:extLst>
                    <a:ext uri="{9D8B030D-6E8A-4147-A177-3AD203B41FA5}">
                      <a16:colId xmlns:a16="http://schemas.microsoft.com/office/drawing/2014/main" val="3887279239"/>
                    </a:ext>
                  </a:extLst>
                </a:gridCol>
                <a:gridCol w="2482002">
                  <a:extLst>
                    <a:ext uri="{9D8B030D-6E8A-4147-A177-3AD203B41FA5}">
                      <a16:colId xmlns:a16="http://schemas.microsoft.com/office/drawing/2014/main" val="3258458322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622752297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29754079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4293818901"/>
                    </a:ext>
                  </a:extLst>
                </a:gridCol>
                <a:gridCol w="739297">
                  <a:extLst>
                    <a:ext uri="{9D8B030D-6E8A-4147-A177-3AD203B41FA5}">
                      <a16:colId xmlns:a16="http://schemas.microsoft.com/office/drawing/2014/main" val="4025843647"/>
                    </a:ext>
                  </a:extLst>
                </a:gridCol>
                <a:gridCol w="739297">
                  <a:extLst>
                    <a:ext uri="{9D8B030D-6E8A-4147-A177-3AD203B41FA5}">
                      <a16:colId xmlns:a16="http://schemas.microsoft.com/office/drawing/2014/main" val="1413739548"/>
                    </a:ext>
                  </a:extLst>
                </a:gridCol>
                <a:gridCol w="727176">
                  <a:extLst>
                    <a:ext uri="{9D8B030D-6E8A-4147-A177-3AD203B41FA5}">
                      <a16:colId xmlns:a16="http://schemas.microsoft.com/office/drawing/2014/main" val="4116364918"/>
                    </a:ext>
                  </a:extLst>
                </a:gridCol>
              </a:tblGrid>
              <a:tr h="1388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38" marR="8738" marT="87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2429462"/>
                  </a:ext>
                </a:extLst>
              </a:tr>
              <a:tr h="4252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069871"/>
                  </a:ext>
                </a:extLst>
              </a:tr>
              <a:tr h="14755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990.611.197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1.002.777.034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12.165.837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733.626.776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850556"/>
                  </a:ext>
                </a:extLst>
              </a:tr>
              <a:tr h="1388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5.453.429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5.488.693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35.264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4.177.335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611308"/>
                  </a:ext>
                </a:extLst>
              </a:tr>
              <a:tr h="1388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2.771.443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2.771.443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1.391.364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613771"/>
                  </a:ext>
                </a:extLst>
              </a:tr>
              <a:tr h="1388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848.592.447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857.060.948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8.468.501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634.841.359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97276"/>
                  </a:ext>
                </a:extLst>
              </a:tr>
              <a:tr h="1388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807.244.923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815.705.192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8.460.269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602.412.400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246082"/>
                  </a:ext>
                </a:extLst>
              </a:tr>
              <a:tr h="1388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796.718.320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796.718.320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590.103.554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033007"/>
                  </a:ext>
                </a:extLst>
              </a:tr>
              <a:tr h="1388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891.906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6.122.175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5.230.269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2.529.592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504333"/>
                  </a:ext>
                </a:extLst>
              </a:tr>
              <a:tr h="1388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7.766.677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7.766.677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4.930.786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673254"/>
                  </a:ext>
                </a:extLst>
              </a:tr>
              <a:tr h="1388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154.300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154.300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105.435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130036"/>
                  </a:ext>
                </a:extLst>
              </a:tr>
              <a:tr h="1388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1.329.250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1.329.250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1.128.564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821014"/>
                  </a:ext>
                </a:extLst>
              </a:tr>
              <a:tr h="1388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384.470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3.614.470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3.230.000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3.614.469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485928"/>
                  </a:ext>
                </a:extLst>
              </a:tr>
              <a:tr h="1388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187.589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86651"/>
                  </a:ext>
                </a:extLst>
              </a:tr>
              <a:tr h="1388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339.583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187.589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805034"/>
                  </a:ext>
                </a:extLst>
              </a:tr>
              <a:tr h="1388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41.016.173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32.241.370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374657"/>
                  </a:ext>
                </a:extLst>
              </a:tr>
              <a:tr h="1388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47584"/>
                  </a:ext>
                </a:extLst>
              </a:tr>
              <a:tr h="1388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Beneficios Médicos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41.007.941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32.233.139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806901"/>
                  </a:ext>
                </a:extLst>
              </a:tr>
              <a:tr h="1388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67.828.739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68.590.437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761.698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43.246.221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789296"/>
                  </a:ext>
                </a:extLst>
              </a:tr>
              <a:tr h="1388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67.828.739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68.590.437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761.698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43.246.221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09533"/>
                  </a:ext>
                </a:extLst>
              </a:tr>
              <a:tr h="277744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Mutualidad de Carabineros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988370"/>
                  </a:ext>
                </a:extLst>
              </a:tr>
              <a:tr h="1388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Medicina Preventiva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6.633.916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6.633.916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2.658.479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726818"/>
                  </a:ext>
                </a:extLst>
              </a:tr>
              <a:tr h="277744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Desahucio Carabineros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438.280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519025"/>
                  </a:ext>
                </a:extLst>
              </a:tr>
              <a:tr h="277744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Hospital Dirección de Previsión de Carabineros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182.619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182.619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68.245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156934"/>
                  </a:ext>
                </a:extLst>
              </a:tr>
              <a:tr h="1388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Medicina Preventiva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8.933.951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8.933.951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1.031.170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262235"/>
                  </a:ext>
                </a:extLst>
              </a:tr>
              <a:tr h="13887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de Carabineros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10.795.931 </a:t>
                      </a:r>
                    </a:p>
                  </a:txBody>
                  <a:tcPr marL="8738" marR="8738" marT="873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10.795.931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8.507.641 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8738" marR="8738" marT="873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418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1500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3" y="1134528"/>
            <a:ext cx="8099973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719099"/>
            <a:ext cx="8046892" cy="286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9984082-3352-4410-940E-F62F6CEB59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467352"/>
              </p:ext>
            </p:extLst>
          </p:nvPr>
        </p:nvGraphicFramePr>
        <p:xfrm>
          <a:off x="467543" y="2006043"/>
          <a:ext cx="8099973" cy="4148578"/>
        </p:xfrm>
        <a:graphic>
          <a:graphicData uri="http://schemas.openxmlformats.org/drawingml/2006/table">
            <a:tbl>
              <a:tblPr/>
              <a:tblGrid>
                <a:gridCol w="301651">
                  <a:extLst>
                    <a:ext uri="{9D8B030D-6E8A-4147-A177-3AD203B41FA5}">
                      <a16:colId xmlns:a16="http://schemas.microsoft.com/office/drawing/2014/main" val="1028460166"/>
                    </a:ext>
                  </a:extLst>
                </a:gridCol>
                <a:gridCol w="226238">
                  <a:extLst>
                    <a:ext uri="{9D8B030D-6E8A-4147-A177-3AD203B41FA5}">
                      <a16:colId xmlns:a16="http://schemas.microsoft.com/office/drawing/2014/main" val="4070493674"/>
                    </a:ext>
                  </a:extLst>
                </a:gridCol>
                <a:gridCol w="301650">
                  <a:extLst>
                    <a:ext uri="{9D8B030D-6E8A-4147-A177-3AD203B41FA5}">
                      <a16:colId xmlns:a16="http://schemas.microsoft.com/office/drawing/2014/main" val="2685506785"/>
                    </a:ext>
                  </a:extLst>
                </a:gridCol>
                <a:gridCol w="2529586">
                  <a:extLst>
                    <a:ext uri="{9D8B030D-6E8A-4147-A177-3AD203B41FA5}">
                      <a16:colId xmlns:a16="http://schemas.microsoft.com/office/drawing/2014/main" val="1148876900"/>
                    </a:ext>
                  </a:extLst>
                </a:gridCol>
                <a:gridCol w="835175">
                  <a:extLst>
                    <a:ext uri="{9D8B030D-6E8A-4147-A177-3AD203B41FA5}">
                      <a16:colId xmlns:a16="http://schemas.microsoft.com/office/drawing/2014/main" val="3703307562"/>
                    </a:ext>
                  </a:extLst>
                </a:gridCol>
                <a:gridCol w="835175">
                  <a:extLst>
                    <a:ext uri="{9D8B030D-6E8A-4147-A177-3AD203B41FA5}">
                      <a16:colId xmlns:a16="http://schemas.microsoft.com/office/drawing/2014/main" val="4164660441"/>
                    </a:ext>
                  </a:extLst>
                </a:gridCol>
                <a:gridCol w="835175">
                  <a:extLst>
                    <a:ext uri="{9D8B030D-6E8A-4147-A177-3AD203B41FA5}">
                      <a16:colId xmlns:a16="http://schemas.microsoft.com/office/drawing/2014/main" val="4113064761"/>
                    </a:ext>
                  </a:extLst>
                </a:gridCol>
                <a:gridCol w="749202">
                  <a:extLst>
                    <a:ext uri="{9D8B030D-6E8A-4147-A177-3AD203B41FA5}">
                      <a16:colId xmlns:a16="http://schemas.microsoft.com/office/drawing/2014/main" val="4032441493"/>
                    </a:ext>
                  </a:extLst>
                </a:gridCol>
                <a:gridCol w="749202">
                  <a:extLst>
                    <a:ext uri="{9D8B030D-6E8A-4147-A177-3AD203B41FA5}">
                      <a16:colId xmlns:a16="http://schemas.microsoft.com/office/drawing/2014/main" val="329998868"/>
                    </a:ext>
                  </a:extLst>
                </a:gridCol>
                <a:gridCol w="736919">
                  <a:extLst>
                    <a:ext uri="{9D8B030D-6E8A-4147-A177-3AD203B41FA5}">
                      <a16:colId xmlns:a16="http://schemas.microsoft.com/office/drawing/2014/main" val="2172260457"/>
                    </a:ext>
                  </a:extLst>
                </a:gridCol>
              </a:tblGrid>
              <a:tr h="1532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157886"/>
                  </a:ext>
                </a:extLst>
              </a:tr>
              <a:tr h="3065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895975"/>
                  </a:ext>
                </a:extLst>
              </a:tr>
              <a:tr h="3065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Hospital Dirección de Previsión de Carabineros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23.923.255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24.684.953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17.581.684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653019"/>
                  </a:ext>
                </a:extLst>
              </a:tr>
              <a:tr h="229944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14.652.874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14.652.874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11.803.422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518066"/>
                  </a:ext>
                </a:extLst>
              </a:tr>
              <a:tr h="29701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Desahucio Policía de Investigaciones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768256"/>
                  </a:ext>
                </a:extLst>
              </a:tr>
              <a:tr h="2107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Servicio Odontológico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1.315.644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865389"/>
                  </a:ext>
                </a:extLst>
              </a:tr>
              <a:tr h="19162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348995"/>
                  </a:ext>
                </a:extLst>
              </a:tr>
              <a:tr h="3065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174522"/>
                  </a:ext>
                </a:extLst>
              </a:tr>
              <a:tr h="3065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309.818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401088"/>
                  </a:ext>
                </a:extLst>
              </a:tr>
              <a:tr h="17245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0812830"/>
                  </a:ext>
                </a:extLst>
              </a:tr>
              <a:tr h="1820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131232"/>
                  </a:ext>
                </a:extLst>
              </a:tr>
              <a:tr h="2107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328436"/>
                  </a:ext>
                </a:extLst>
              </a:tr>
              <a:tr h="20120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4.274.050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480377"/>
                  </a:ext>
                </a:extLst>
              </a:tr>
              <a:tr h="16287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61.239.246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61.239.246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48.168.240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0356160"/>
                  </a:ext>
                </a:extLst>
              </a:tr>
              <a:tr h="20120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646020"/>
                  </a:ext>
                </a:extLst>
              </a:tr>
              <a:tr h="20120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61.232.243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61.232.243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48.168.240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630944"/>
                  </a:ext>
                </a:extLst>
              </a:tr>
              <a:tr h="15329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2.409.713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2.317.688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1.291.954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3888"/>
                  </a:ext>
                </a:extLst>
              </a:tr>
              <a:tr h="17245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92.025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2.409.713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2.317.688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1.291.954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235296"/>
                  </a:ext>
                </a:extLst>
              </a:tr>
              <a:tr h="1820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858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565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06268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000-00003F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804555"/>
              </p:ext>
            </p:extLst>
          </p:nvPr>
        </p:nvGraphicFramePr>
        <p:xfrm>
          <a:off x="539552" y="1886152"/>
          <a:ext cx="7776864" cy="4464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93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9008" y="1221255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0000000-0008-0000-0000-00003E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5081536"/>
              </p:ext>
            </p:extLst>
          </p:nvPr>
        </p:nvGraphicFramePr>
        <p:xfrm>
          <a:off x="559008" y="2132856"/>
          <a:ext cx="7704840" cy="4032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1" y="1124928"/>
            <a:ext cx="79208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 TRABAJO Y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0" y="1740402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7BE7CD4-E3DE-4322-B7A6-62D370C8FB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872711"/>
              </p:ext>
            </p:extLst>
          </p:nvPr>
        </p:nvGraphicFramePr>
        <p:xfrm>
          <a:off x="521375" y="2132856"/>
          <a:ext cx="7920879" cy="3255650"/>
        </p:xfrm>
        <a:graphic>
          <a:graphicData uri="http://schemas.openxmlformats.org/drawingml/2006/table">
            <a:tbl>
              <a:tblPr/>
              <a:tblGrid>
                <a:gridCol w="378217">
                  <a:extLst>
                    <a:ext uri="{9D8B030D-6E8A-4147-A177-3AD203B41FA5}">
                      <a16:colId xmlns:a16="http://schemas.microsoft.com/office/drawing/2014/main" val="848566643"/>
                    </a:ext>
                  </a:extLst>
                </a:gridCol>
                <a:gridCol w="2843406">
                  <a:extLst>
                    <a:ext uri="{9D8B030D-6E8A-4147-A177-3AD203B41FA5}">
                      <a16:colId xmlns:a16="http://schemas.microsoft.com/office/drawing/2014/main" val="1734592630"/>
                    </a:ext>
                  </a:extLst>
                </a:gridCol>
                <a:gridCol w="799064">
                  <a:extLst>
                    <a:ext uri="{9D8B030D-6E8A-4147-A177-3AD203B41FA5}">
                      <a16:colId xmlns:a16="http://schemas.microsoft.com/office/drawing/2014/main" val="658485618"/>
                    </a:ext>
                  </a:extLst>
                </a:gridCol>
                <a:gridCol w="799064">
                  <a:extLst>
                    <a:ext uri="{9D8B030D-6E8A-4147-A177-3AD203B41FA5}">
                      <a16:colId xmlns:a16="http://schemas.microsoft.com/office/drawing/2014/main" val="4157912437"/>
                    </a:ext>
                  </a:extLst>
                </a:gridCol>
                <a:gridCol w="789551">
                  <a:extLst>
                    <a:ext uri="{9D8B030D-6E8A-4147-A177-3AD203B41FA5}">
                      <a16:colId xmlns:a16="http://schemas.microsoft.com/office/drawing/2014/main" val="3387236445"/>
                    </a:ext>
                  </a:extLst>
                </a:gridCol>
                <a:gridCol w="789551">
                  <a:extLst>
                    <a:ext uri="{9D8B030D-6E8A-4147-A177-3AD203B41FA5}">
                      <a16:colId xmlns:a16="http://schemas.microsoft.com/office/drawing/2014/main" val="2047304983"/>
                    </a:ext>
                  </a:extLst>
                </a:gridCol>
                <a:gridCol w="761013">
                  <a:extLst>
                    <a:ext uri="{9D8B030D-6E8A-4147-A177-3AD203B41FA5}">
                      <a16:colId xmlns:a16="http://schemas.microsoft.com/office/drawing/2014/main" val="2567605124"/>
                    </a:ext>
                  </a:extLst>
                </a:gridCol>
                <a:gridCol w="761013">
                  <a:extLst>
                    <a:ext uri="{9D8B030D-6E8A-4147-A177-3AD203B41FA5}">
                      <a16:colId xmlns:a16="http://schemas.microsoft.com/office/drawing/2014/main" val="2724571650"/>
                    </a:ext>
                  </a:extLst>
                </a:gridCol>
              </a:tblGrid>
              <a:tr h="6985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827243"/>
                  </a:ext>
                </a:extLst>
              </a:tr>
              <a:tr h="61870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584558"/>
                  </a:ext>
                </a:extLst>
              </a:tr>
              <a:tr h="24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10.523.593.156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18.576.098.888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8.052.505.732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17.748.742.130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748916"/>
                  </a:ext>
                </a:extLst>
              </a:tr>
              <a:tr h="202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205.233.241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209.035.518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3.802.277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160.219.382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406421"/>
                  </a:ext>
                </a:extLst>
              </a:tr>
              <a:tr h="202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116.356.342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118.947.969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2.591.627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84.805.461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955108"/>
                  </a:ext>
                </a:extLst>
              </a:tr>
              <a:tr h="202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6.828.403.161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6.872.149.224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43.746.063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5.342.402.616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731153"/>
                  </a:ext>
                </a:extLst>
              </a:tr>
              <a:tr h="202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1.488.707.369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11.144.374.410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9.655.667.041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12.053.283.981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506917"/>
                  </a:ext>
                </a:extLst>
              </a:tr>
              <a:tr h="214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5.571.929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5.417.883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5.422.021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5089439"/>
                  </a:ext>
                </a:extLst>
              </a:tr>
              <a:tr h="2146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630.058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630.058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713.706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966921"/>
                  </a:ext>
                </a:extLst>
              </a:tr>
              <a:tr h="202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4.920.097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5.316.481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1.962.261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804714"/>
                  </a:ext>
                </a:extLst>
              </a:tr>
              <a:tr h="202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1.765.746.908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78.451.269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-1.687.295.639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3.269.631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168040"/>
                  </a:ext>
                </a:extLst>
              </a:tr>
              <a:tr h="202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104.345.352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104.326.352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68.643.557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650155"/>
                  </a:ext>
                </a:extLst>
              </a:tr>
              <a:tr h="202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1.206.313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28.775.351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27.569.038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28.019.514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363939"/>
                  </a:ext>
                </a:extLst>
              </a:tr>
              <a:tr h="2020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346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95615" y="1136800"/>
            <a:ext cx="783294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95614" y="1765377"/>
            <a:ext cx="7832949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9F59082-B617-4653-86B8-C811E90AD5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363727"/>
              </p:ext>
            </p:extLst>
          </p:nvPr>
        </p:nvGraphicFramePr>
        <p:xfrm>
          <a:off x="595614" y="2153003"/>
          <a:ext cx="7832949" cy="3451578"/>
        </p:xfrm>
        <a:graphic>
          <a:graphicData uri="http://schemas.openxmlformats.org/drawingml/2006/table">
            <a:tbl>
              <a:tblPr/>
              <a:tblGrid>
                <a:gridCol w="295716">
                  <a:extLst>
                    <a:ext uri="{9D8B030D-6E8A-4147-A177-3AD203B41FA5}">
                      <a16:colId xmlns:a16="http://schemas.microsoft.com/office/drawing/2014/main" val="2290737937"/>
                    </a:ext>
                  </a:extLst>
                </a:gridCol>
                <a:gridCol w="380206">
                  <a:extLst>
                    <a:ext uri="{9D8B030D-6E8A-4147-A177-3AD203B41FA5}">
                      <a16:colId xmlns:a16="http://schemas.microsoft.com/office/drawing/2014/main" val="773459392"/>
                    </a:ext>
                  </a:extLst>
                </a:gridCol>
                <a:gridCol w="2143940">
                  <a:extLst>
                    <a:ext uri="{9D8B030D-6E8A-4147-A177-3AD203B41FA5}">
                      <a16:colId xmlns:a16="http://schemas.microsoft.com/office/drawing/2014/main" val="2030802863"/>
                    </a:ext>
                  </a:extLst>
                </a:gridCol>
                <a:gridCol w="873066">
                  <a:extLst>
                    <a:ext uri="{9D8B030D-6E8A-4147-A177-3AD203B41FA5}">
                      <a16:colId xmlns:a16="http://schemas.microsoft.com/office/drawing/2014/main" val="1349567911"/>
                    </a:ext>
                  </a:extLst>
                </a:gridCol>
                <a:gridCol w="887147">
                  <a:extLst>
                    <a:ext uri="{9D8B030D-6E8A-4147-A177-3AD203B41FA5}">
                      <a16:colId xmlns:a16="http://schemas.microsoft.com/office/drawing/2014/main" val="3412854809"/>
                    </a:ext>
                  </a:extLst>
                </a:gridCol>
                <a:gridCol w="873066">
                  <a:extLst>
                    <a:ext uri="{9D8B030D-6E8A-4147-A177-3AD203B41FA5}">
                      <a16:colId xmlns:a16="http://schemas.microsoft.com/office/drawing/2014/main" val="2393793638"/>
                    </a:ext>
                  </a:extLst>
                </a:gridCol>
                <a:gridCol w="887147">
                  <a:extLst>
                    <a:ext uri="{9D8B030D-6E8A-4147-A177-3AD203B41FA5}">
                      <a16:colId xmlns:a16="http://schemas.microsoft.com/office/drawing/2014/main" val="554028515"/>
                    </a:ext>
                  </a:extLst>
                </a:gridCol>
                <a:gridCol w="718167">
                  <a:extLst>
                    <a:ext uri="{9D8B030D-6E8A-4147-A177-3AD203B41FA5}">
                      <a16:colId xmlns:a16="http://schemas.microsoft.com/office/drawing/2014/main" val="3125430485"/>
                    </a:ext>
                  </a:extLst>
                </a:gridCol>
                <a:gridCol w="774494">
                  <a:extLst>
                    <a:ext uri="{9D8B030D-6E8A-4147-A177-3AD203B41FA5}">
                      <a16:colId xmlns:a16="http://schemas.microsoft.com/office/drawing/2014/main" val="57521160"/>
                    </a:ext>
                  </a:extLst>
                </a:gridCol>
              </a:tblGrid>
              <a:tr h="4872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940186"/>
                  </a:ext>
                </a:extLst>
              </a:tr>
              <a:tr h="203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32.748.506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118.943.878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86.195.372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83.121.856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493019"/>
                  </a:ext>
                </a:extLst>
              </a:tr>
              <a:tr h="162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12.615.271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13.749.250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1.133.979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10.962.020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117261"/>
                  </a:ext>
                </a:extLst>
              </a:tr>
              <a:tr h="162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20.133.235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105.194.628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85.061.393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72.159.836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773223"/>
                  </a:ext>
                </a:extLst>
              </a:tr>
              <a:tr h="203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69.135.539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72.193.077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3.057.538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54.756.735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901050"/>
                  </a:ext>
                </a:extLst>
              </a:tr>
              <a:tr h="203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6.353.784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6.763.514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4.460.279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873225"/>
                  </a:ext>
                </a:extLst>
              </a:tr>
              <a:tr h="203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Crédito Prendario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43.309.385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44.137.496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828.111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19.916.553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532490"/>
                  </a:ext>
                </a:extLst>
              </a:tr>
              <a:tr h="203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1.870.019.383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196.234.911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-1.673.784.472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142.487.341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987017"/>
                  </a:ext>
                </a:extLst>
              </a:tr>
              <a:tr h="203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14.150.496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15.431.736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1.281.240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11.197.540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363215"/>
                  </a:ext>
                </a:extLst>
              </a:tr>
              <a:tr h="203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Pensiones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16.937.556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18.411.115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1.473.559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12.817.556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651079"/>
                  </a:ext>
                </a:extLst>
              </a:tr>
              <a:tr h="203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Previsión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6.006.783.878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6.021.676.380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14.892.502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4.799.884.342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488456"/>
                  </a:ext>
                </a:extLst>
              </a:tr>
              <a:tr h="203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Seguridad Laboral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120.921.553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138.826.384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17.904.831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99.664.184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511393"/>
                  </a:ext>
                </a:extLst>
              </a:tr>
              <a:tr h="162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1.370.921.519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1.431.053.799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60.132.280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1.073.861.835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627688"/>
                  </a:ext>
                </a:extLst>
              </a:tr>
              <a:tr h="284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1.348.275.581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1.408.407.861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60.132.280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1.059.893.107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042652"/>
                  </a:ext>
                </a:extLst>
              </a:tr>
              <a:tr h="162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22.645.938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13.968.728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191517"/>
                  </a:ext>
                </a:extLst>
              </a:tr>
              <a:tr h="2030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Previsión de Carabineros de 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990.611.197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1.002.777.034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12.165.837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733.626.776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085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1562" y="1111276"/>
            <a:ext cx="799087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01: SUBSECRETARÍA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3314" y="1701262"/>
            <a:ext cx="7969124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FFA6F2E-0B92-4E36-8D7F-D70357E5C6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083174"/>
              </p:ext>
            </p:extLst>
          </p:nvPr>
        </p:nvGraphicFramePr>
        <p:xfrm>
          <a:off x="541618" y="1985594"/>
          <a:ext cx="7966814" cy="4351332"/>
        </p:xfrm>
        <a:graphic>
          <a:graphicData uri="http://schemas.openxmlformats.org/drawingml/2006/table">
            <a:tbl>
              <a:tblPr/>
              <a:tblGrid>
                <a:gridCol w="285966">
                  <a:extLst>
                    <a:ext uri="{9D8B030D-6E8A-4147-A177-3AD203B41FA5}">
                      <a16:colId xmlns:a16="http://schemas.microsoft.com/office/drawing/2014/main" val="2153734779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731964882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837151176"/>
                    </a:ext>
                  </a:extLst>
                </a:gridCol>
                <a:gridCol w="2881692">
                  <a:extLst>
                    <a:ext uri="{9D8B030D-6E8A-4147-A177-3AD203B41FA5}">
                      <a16:colId xmlns:a16="http://schemas.microsoft.com/office/drawing/2014/main" val="526891625"/>
                    </a:ext>
                  </a:extLst>
                </a:gridCol>
                <a:gridCol w="715850">
                  <a:extLst>
                    <a:ext uri="{9D8B030D-6E8A-4147-A177-3AD203B41FA5}">
                      <a16:colId xmlns:a16="http://schemas.microsoft.com/office/drawing/2014/main" val="238873610"/>
                    </a:ext>
                  </a:extLst>
                </a:gridCol>
                <a:gridCol w="715850">
                  <a:extLst>
                    <a:ext uri="{9D8B030D-6E8A-4147-A177-3AD203B41FA5}">
                      <a16:colId xmlns:a16="http://schemas.microsoft.com/office/drawing/2014/main" val="1195478169"/>
                    </a:ext>
                  </a:extLst>
                </a:gridCol>
                <a:gridCol w="715850">
                  <a:extLst>
                    <a:ext uri="{9D8B030D-6E8A-4147-A177-3AD203B41FA5}">
                      <a16:colId xmlns:a16="http://schemas.microsoft.com/office/drawing/2014/main" val="1233150332"/>
                    </a:ext>
                  </a:extLst>
                </a:gridCol>
                <a:gridCol w="715850">
                  <a:extLst>
                    <a:ext uri="{9D8B030D-6E8A-4147-A177-3AD203B41FA5}">
                      <a16:colId xmlns:a16="http://schemas.microsoft.com/office/drawing/2014/main" val="3119162300"/>
                    </a:ext>
                  </a:extLst>
                </a:gridCol>
                <a:gridCol w="715850">
                  <a:extLst>
                    <a:ext uri="{9D8B030D-6E8A-4147-A177-3AD203B41FA5}">
                      <a16:colId xmlns:a16="http://schemas.microsoft.com/office/drawing/2014/main" val="412466745"/>
                    </a:ext>
                  </a:extLst>
                </a:gridCol>
                <a:gridCol w="715850">
                  <a:extLst>
                    <a:ext uri="{9D8B030D-6E8A-4147-A177-3AD203B41FA5}">
                      <a16:colId xmlns:a16="http://schemas.microsoft.com/office/drawing/2014/main" val="1396719921"/>
                    </a:ext>
                  </a:extLst>
                </a:gridCol>
              </a:tblGrid>
              <a:tr h="1354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66" marR="8466" marT="8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66" marR="8466" marT="8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606782"/>
                  </a:ext>
                </a:extLst>
              </a:tr>
              <a:tr h="4148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954224"/>
                  </a:ext>
                </a:extLst>
              </a:tr>
              <a:tr h="143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12.615.271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13.749.250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1.133.979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10.962.020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071472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6.232.218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6.205.575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-26.643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4.739.243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62672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1.621.442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1.728.002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106.560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864.304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9174050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312860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53.057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586828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635549"/>
                  </a:ext>
                </a:extLst>
              </a:tr>
              <a:tr h="270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32.441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32.441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32.441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03734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4.386.405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4.386.405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4.017.095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438946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1.205.115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1.205.115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869.507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190957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Diálogo Social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298.283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298.283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212.717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649758"/>
                  </a:ext>
                </a:extLst>
              </a:tr>
              <a:tr h="270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Formación Sindical y Relaciones Laborales Colaborativas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906.832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906.832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656.790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923179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213357"/>
                  </a:ext>
                </a:extLst>
              </a:tr>
              <a:tr h="2709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1.816.984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973533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1.330.604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719504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1.364.306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1.330.604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692503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9020,1%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112167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686147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15.245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15.244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280474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371.037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388.577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302.857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031004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18.641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36.181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35.926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192,7%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65533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57.913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57.913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54.651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057422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294.483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294.483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212.280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559653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48511,0%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745129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970.220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48511,0%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586053"/>
                  </a:ext>
                </a:extLst>
              </a:tr>
              <a:tr h="1354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66" marR="8466" marT="846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66" marR="8466" marT="846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2842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2667" y="1115133"/>
            <a:ext cx="804197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03: PROEMPLEO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666" y="175894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BB3B0BE-AC50-4569-9FB9-5C8CD5724C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079217"/>
              </p:ext>
            </p:extLst>
          </p:nvPr>
        </p:nvGraphicFramePr>
        <p:xfrm>
          <a:off x="512666" y="2070270"/>
          <a:ext cx="8041971" cy="4141845"/>
        </p:xfrm>
        <a:graphic>
          <a:graphicData uri="http://schemas.openxmlformats.org/drawingml/2006/table">
            <a:tbl>
              <a:tblPr/>
              <a:tblGrid>
                <a:gridCol w="314918">
                  <a:extLst>
                    <a:ext uri="{9D8B030D-6E8A-4147-A177-3AD203B41FA5}">
                      <a16:colId xmlns:a16="http://schemas.microsoft.com/office/drawing/2014/main" val="137612039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15063984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944683451"/>
                    </a:ext>
                  </a:extLst>
                </a:gridCol>
                <a:gridCol w="2816475">
                  <a:extLst>
                    <a:ext uri="{9D8B030D-6E8A-4147-A177-3AD203B41FA5}">
                      <a16:colId xmlns:a16="http://schemas.microsoft.com/office/drawing/2014/main" val="1497725118"/>
                    </a:ext>
                  </a:extLst>
                </a:gridCol>
                <a:gridCol w="739757">
                  <a:extLst>
                    <a:ext uri="{9D8B030D-6E8A-4147-A177-3AD203B41FA5}">
                      <a16:colId xmlns:a16="http://schemas.microsoft.com/office/drawing/2014/main" val="4114235280"/>
                    </a:ext>
                  </a:extLst>
                </a:gridCol>
                <a:gridCol w="739757">
                  <a:extLst>
                    <a:ext uri="{9D8B030D-6E8A-4147-A177-3AD203B41FA5}">
                      <a16:colId xmlns:a16="http://schemas.microsoft.com/office/drawing/2014/main" val="1531507640"/>
                    </a:ext>
                  </a:extLst>
                </a:gridCol>
                <a:gridCol w="739757">
                  <a:extLst>
                    <a:ext uri="{9D8B030D-6E8A-4147-A177-3AD203B41FA5}">
                      <a16:colId xmlns:a16="http://schemas.microsoft.com/office/drawing/2014/main" val="563958197"/>
                    </a:ext>
                  </a:extLst>
                </a:gridCol>
                <a:gridCol w="728199">
                  <a:extLst>
                    <a:ext uri="{9D8B030D-6E8A-4147-A177-3AD203B41FA5}">
                      <a16:colId xmlns:a16="http://schemas.microsoft.com/office/drawing/2014/main" val="2341425290"/>
                    </a:ext>
                  </a:extLst>
                </a:gridCol>
                <a:gridCol w="693522">
                  <a:extLst>
                    <a:ext uri="{9D8B030D-6E8A-4147-A177-3AD203B41FA5}">
                      <a16:colId xmlns:a16="http://schemas.microsoft.com/office/drawing/2014/main" val="4076070431"/>
                    </a:ext>
                  </a:extLst>
                </a:gridCol>
                <a:gridCol w="693522">
                  <a:extLst>
                    <a:ext uri="{9D8B030D-6E8A-4147-A177-3AD203B41FA5}">
                      <a16:colId xmlns:a16="http://schemas.microsoft.com/office/drawing/2014/main" val="1865934292"/>
                    </a:ext>
                  </a:extLst>
                </a:gridCol>
              </a:tblGrid>
              <a:tr h="1481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991328"/>
                  </a:ext>
                </a:extLst>
              </a:tr>
              <a:tr h="45366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189301"/>
                  </a:ext>
                </a:extLst>
              </a:tr>
              <a:tr h="157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20.133.235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105.194.628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85.061.393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72.159.836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892799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292.971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289.137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-3.834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164.923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019505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23.702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641575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19.752.963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102.930.492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83.177.529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70.083.513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061220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4.648.865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4.648.865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2.747.687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538335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Servicios Sociales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4.449.101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4.449.101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2.627.829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879250"/>
                  </a:ext>
                </a:extLst>
              </a:tr>
              <a:tr h="296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 a la empleabilidad para artesanos y artesanas tradicionales de zonas rurales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199.764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199.764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119.858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129294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15.104.098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98.281.627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83.177.529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67.335.826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445,8%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036318"/>
                  </a:ext>
                </a:extLst>
              </a:tr>
              <a:tr h="2840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a la Contratación de Mano de Obra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12483"/>
                  </a:ext>
                </a:extLst>
              </a:tr>
              <a:tr h="2840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Empleo Ley N° 20.595 y Sistema Chile Solidario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1.595.139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1.595.139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375957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en la Comunidad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13.508.949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96.686.478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83.177.529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67.335.826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60611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085340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1.842.931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332546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837477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509949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513667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427455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581140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002912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44.767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712493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539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3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6404" y="1125263"/>
            <a:ext cx="803248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02. PROGRAMA 01: DIRECCIÓN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6404" y="1757389"/>
            <a:ext cx="8032488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989F88F-5861-43D3-821B-B77ABA306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37804"/>
              </p:ext>
            </p:extLst>
          </p:nvPr>
        </p:nvGraphicFramePr>
        <p:xfrm>
          <a:off x="546404" y="2083268"/>
          <a:ext cx="8032488" cy="3251451"/>
        </p:xfrm>
        <a:graphic>
          <a:graphicData uri="http://schemas.openxmlformats.org/drawingml/2006/table">
            <a:tbl>
              <a:tblPr/>
              <a:tblGrid>
                <a:gridCol w="353188">
                  <a:extLst>
                    <a:ext uri="{9D8B030D-6E8A-4147-A177-3AD203B41FA5}">
                      <a16:colId xmlns:a16="http://schemas.microsoft.com/office/drawing/2014/main" val="1346225117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4178162933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923352787"/>
                    </a:ext>
                  </a:extLst>
                </a:gridCol>
                <a:gridCol w="2551330">
                  <a:extLst>
                    <a:ext uri="{9D8B030D-6E8A-4147-A177-3AD203B41FA5}">
                      <a16:colId xmlns:a16="http://schemas.microsoft.com/office/drawing/2014/main" val="3414089106"/>
                    </a:ext>
                  </a:extLst>
                </a:gridCol>
                <a:gridCol w="787315">
                  <a:extLst>
                    <a:ext uri="{9D8B030D-6E8A-4147-A177-3AD203B41FA5}">
                      <a16:colId xmlns:a16="http://schemas.microsoft.com/office/drawing/2014/main" val="433201029"/>
                    </a:ext>
                  </a:extLst>
                </a:gridCol>
                <a:gridCol w="787315">
                  <a:extLst>
                    <a:ext uri="{9D8B030D-6E8A-4147-A177-3AD203B41FA5}">
                      <a16:colId xmlns:a16="http://schemas.microsoft.com/office/drawing/2014/main" val="3843274349"/>
                    </a:ext>
                  </a:extLst>
                </a:gridCol>
                <a:gridCol w="787315">
                  <a:extLst>
                    <a:ext uri="{9D8B030D-6E8A-4147-A177-3AD203B41FA5}">
                      <a16:colId xmlns:a16="http://schemas.microsoft.com/office/drawing/2014/main" val="1262498787"/>
                    </a:ext>
                  </a:extLst>
                </a:gridCol>
                <a:gridCol w="762321">
                  <a:extLst>
                    <a:ext uri="{9D8B030D-6E8A-4147-A177-3AD203B41FA5}">
                      <a16:colId xmlns:a16="http://schemas.microsoft.com/office/drawing/2014/main" val="4150664351"/>
                    </a:ext>
                  </a:extLst>
                </a:gridCol>
                <a:gridCol w="749824">
                  <a:extLst>
                    <a:ext uri="{9D8B030D-6E8A-4147-A177-3AD203B41FA5}">
                      <a16:colId xmlns:a16="http://schemas.microsoft.com/office/drawing/2014/main" val="1008827440"/>
                    </a:ext>
                  </a:extLst>
                </a:gridCol>
                <a:gridCol w="749824">
                  <a:extLst>
                    <a:ext uri="{9D8B030D-6E8A-4147-A177-3AD203B41FA5}">
                      <a16:colId xmlns:a16="http://schemas.microsoft.com/office/drawing/2014/main" val="454304560"/>
                    </a:ext>
                  </a:extLst>
                </a:gridCol>
              </a:tblGrid>
              <a:tr h="1558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714698"/>
                  </a:ext>
                </a:extLst>
              </a:tr>
              <a:tr h="4772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957925"/>
                  </a:ext>
                </a:extLst>
              </a:tr>
              <a:tr h="165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69.135.539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72.193.077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3.057.538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54.756.735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902412"/>
                  </a:ext>
                </a:extLst>
              </a:tr>
              <a:tr h="1558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57.059.788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60.104.538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3.044.750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46.174.288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160669"/>
                  </a:ext>
                </a:extLst>
              </a:tr>
              <a:tr h="165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10.796.310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10.646.413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7.108.829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476389"/>
                  </a:ext>
                </a:extLst>
              </a:tr>
              <a:tr h="165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999101"/>
                  </a:ext>
                </a:extLst>
              </a:tr>
              <a:tr h="165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170686"/>
                  </a:ext>
                </a:extLst>
              </a:tr>
              <a:tr h="165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896735"/>
                  </a:ext>
                </a:extLst>
              </a:tr>
              <a:tr h="165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799546"/>
                  </a:ext>
                </a:extLst>
              </a:tr>
              <a:tr h="165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140154"/>
                  </a:ext>
                </a:extLst>
              </a:tr>
              <a:tr h="165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974378"/>
                  </a:ext>
                </a:extLst>
              </a:tr>
              <a:tr h="165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149.897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637409"/>
                  </a:ext>
                </a:extLst>
              </a:tr>
              <a:tr h="290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228264"/>
                  </a:ext>
                </a:extLst>
              </a:tr>
              <a:tr h="165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709.903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7338"/>
                  </a:ext>
                </a:extLst>
              </a:tr>
              <a:tr h="165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15345,5%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15345,5%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833405"/>
                  </a:ext>
                </a:extLst>
              </a:tr>
              <a:tr h="1655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15345,5%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15345,5%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152679"/>
                  </a:ext>
                </a:extLst>
              </a:tr>
              <a:tr h="185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5817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</TotalTime>
  <Words>7008</Words>
  <Application>Microsoft Office PowerPoint</Application>
  <PresentationFormat>Presentación en pantalla (4:3)</PresentationFormat>
  <Paragraphs>4194</Paragraphs>
  <Slides>25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9" baseType="lpstr">
      <vt:lpstr>Arial</vt:lpstr>
      <vt:lpstr>Arial Black</vt:lpstr>
      <vt:lpstr>Calibri</vt:lpstr>
      <vt:lpstr>1_Tema de Office</vt:lpstr>
      <vt:lpstr>EJECUCIÓN ACUMULADA DE GASTOS PRESUPUESTARIOS AL MES DE SEPTIEMBRE DE 2021 PARTIDA 15: MINISTERIO DEL TRABAJO Y PREVISIÓN SOCIAL</vt:lpstr>
      <vt:lpstr>Presentación de PowerPoint</vt:lpstr>
      <vt:lpstr>Presentación de PowerPoint</vt:lpstr>
      <vt:lpstr>Presentación de PowerPoint</vt:lpstr>
      <vt:lpstr>EJECUCIÓN ACUMULADA DE GASTOS A SEPTIEMBRE DE 2021  PARTIDA 15 MINISTERIO DE TRABAJO Y PREVISIÓN SOCIAL</vt:lpstr>
      <vt:lpstr>EJECUCIÓN ACUMULADA DE GASTOS A SEPTIEMBRE DE 2021  PARTIDA 15 RESUMEN POR CAPÍTULOS</vt:lpstr>
      <vt:lpstr>EJECUCIÓN ACUMULADA DE GASTOS A SEPTIEMBRE DE 2021  PARTIDA 15. CAPÍTULO 01. PROGRAMA 01: SUBSECRETARÍA DEL TRABAJO</vt:lpstr>
      <vt:lpstr>EJECUCIÓN ACUMULADA DE GASTOS A SEPTIEMBRE DE 2021  PARTIDA 15. CAPÍTULO 01. PROGRAMA 03: PROEMPLEO</vt:lpstr>
      <vt:lpstr>EJECUCIÓN ACUMULADA DE GASTOS A SEPTIEMBRE DE 2021  PARTIDA 15. CAPÍTULO 02. PROGRAMA 01: DIRECCIÓN DEL TRABAJO</vt:lpstr>
      <vt:lpstr>EJECUCIÓN ACUMULADA DE GASTOS A SEPTIEMBRE DE 2021  PARTIDA 15. CAPÍTULO 03. PROGRAMA 01: SUBSECRETARÍA DE PREVISIÓN SOCIAL</vt:lpstr>
      <vt:lpstr>EJECUCIÓN ACUMULADA DE GASTOS A SEPTIEMBRE DE 2021  PARTIDA 15. CAPÍTULO 04. PROGRAMA 01: DIRECCIÓN DE CRÉDITO PRENDARIO</vt:lpstr>
      <vt:lpstr>EJECUCIÓN ACUMULADA DE GASTOS A SEPTIEMBRE DE 2021  PARTIDA 15. CAPÍTULO 05. PROGRAMA 01: SERVICIO NACIONAL DE CAPACITACIÓN Y EMPLEO</vt:lpstr>
      <vt:lpstr>EJECUCIÓN ACUMULADA DE GASTOS A SEPTIEMBRE DE 2021  PARTIDA 15. CAPÍTULO 05. PROGRAMA 01: SERVICIO NACIONAL DE CAPACITACIÓN Y EMPLEO</vt:lpstr>
      <vt:lpstr>EJECUCIÓN ACUMULADA DE GASTOS A SEPTIEMBRE DE 2021  PARTIDA 15. CAPÍTULO 05. PROGRAMA 01: SERVICIO NACIONAL DE CAPACITACIÓN Y EMPLEO  FET – Covid - 19</vt:lpstr>
      <vt:lpstr>EJECUCIÓN ACUMULADA DE GASTOS A SEPTIEMBRE DE 2021  PARTIDA 15. CAPÍTULO 06. PROGRAMA 01: SUPERINTENDENCIA DE SEGURIDAD SOCIAL</vt:lpstr>
      <vt:lpstr>EJECUCIÓN ACUMULADA DE GASTOS A SEPTIEMBRE DE 2021  PARTIDA 15. CAPÍTULO 07. PROGRAMA 01: SUPERINTENDENCIA DE PENSIONES</vt:lpstr>
      <vt:lpstr>EJECUCIÓN ACUMULADA DE GASTOS A SEPTIEMBRE DE 2021  PARTIDA 15. CAPÍTULO 09. PROGRAMA 01: INSTITUTO DE PREVISIÓN SOCIAL</vt:lpstr>
      <vt:lpstr>EJECUCIÓN ACUMULADA DE GASTOS A SEPTIEMBRE DE 2021  PARTIDA 15. CAPÍTULO 09. PROGRAMA 01: INSTITUTO DE PREVISIÓN SOCIAL</vt:lpstr>
      <vt:lpstr>EJECUCIÓN ACUMULADA DE GASTOS A SEPTIEMBRE DE 2021  PARTIDA 15. CAPÍTULO 09. PROGRAMA 01: INSTITUTO DE PREVISIÓN SOCIAL FET – Covid - 19</vt:lpstr>
      <vt:lpstr>EJECUCIÓN ACUMULADA DE GASTOS A SEPTIEMBRE DE 2021  PARTIDA 15. CAPÍTULO 10. PROGRAMA 01: INSTITUTO  DE SEGURIDAD LABORAL  </vt:lpstr>
      <vt:lpstr>EJECUCIÓN ACUMULADA DE GASTOS A SEPTIEMBRE DE 2021  PARTIDA 15. CAPÍTULO 13. PROGRAMA 01: CAJA DE PREVISIÓN DE LA DEFENSA NACIONAL</vt:lpstr>
      <vt:lpstr>EJECUCIÓN ACUMULADA DE GASTOS A SEPTIEMBRE DE 2021  PARTIDA 15. CAPÍTULO 13. PROGRAMA 01: CAJA DE PREVISIÓN DE LA DEFENSA NACIONAL</vt:lpstr>
      <vt:lpstr>EJECUCIÓN ACUMULADA DE GASTOS A SEPTIEMBRE DE 2021  PARTIDA 15. CAPÍTULO 13. PROGRAMA 02: FONDO DE MEDICINA CURATIVA</vt:lpstr>
      <vt:lpstr>EJECUCIÓN ACUMULADA DE GASTOS A SEPTIEMBRE DE 2021  PARTIDA 15. CAPÍTULO 14. PROGRAMA 01: DIRECCIÓN DE PREVISIÓN DE CARABINEROS DE CHILE</vt:lpstr>
      <vt:lpstr>EJECUCIÓN ACUMULADA DE GASTOS A SEPTIEMBRE DE 2021  PARTIDA 15. CAPÍTULO 14. PROGRAMA 01: DIRECCIÓN DE PREVISIÓN DE CARABINEROS DE CHILE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90</cp:revision>
  <dcterms:created xsi:type="dcterms:W3CDTF">2020-01-06T19:24:32Z</dcterms:created>
  <dcterms:modified xsi:type="dcterms:W3CDTF">2021-11-06T01:17:50Z</dcterms:modified>
</cp:coreProperties>
</file>