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33" r:id="rId15"/>
    <p:sldId id="321" r:id="rId16"/>
    <p:sldId id="339" r:id="rId17"/>
    <p:sldId id="322" r:id="rId18"/>
    <p:sldId id="323" r:id="rId19"/>
    <p:sldId id="324" r:id="rId20"/>
    <p:sldId id="325" r:id="rId21"/>
    <p:sldId id="326" r:id="rId22"/>
    <p:sldId id="319" r:id="rId23"/>
    <p:sldId id="332" r:id="rId24"/>
    <p:sldId id="338" r:id="rId25"/>
    <p:sldId id="334" r:id="rId26"/>
    <p:sldId id="331" r:id="rId27"/>
    <p:sldId id="330" r:id="rId28"/>
    <p:sldId id="329" r:id="rId29"/>
    <p:sldId id="328" r:id="rId30"/>
    <p:sldId id="336" r:id="rId31"/>
    <p:sldId id="335" r:id="rId32"/>
    <p:sldId id="337" r:id="rId33"/>
    <p:sldId id="327" r:id="rId34"/>
    <p:sldId id="340" r:id="rId3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23914691198633331"/>
          <c:y val="0.196728332205721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046341068299075E-2"/>
          <c:y val="0.2918957768103858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'Partida 13'!$D$63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D09-4530-AB48-01B861B6F4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D09-4530-AB48-01B861B6F4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D09-4530-AB48-01B861B6F4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D09-4530-AB48-01B861B6F4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D09-4530-AB48-01B861B6F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D09-4530-AB48-01B861B6F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13'!$C$64:$C$69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PRÉSTAMOS           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13'!$D$64:$D$69</c:f>
              <c:numCache>
                <c:formatCode>#,##0</c:formatCode>
                <c:ptCount val="6"/>
                <c:pt idx="0">
                  <c:v>215709768</c:v>
                </c:pt>
                <c:pt idx="1">
                  <c:v>58173813</c:v>
                </c:pt>
                <c:pt idx="2">
                  <c:v>161586436</c:v>
                </c:pt>
                <c:pt idx="3">
                  <c:v>3353507</c:v>
                </c:pt>
                <c:pt idx="4">
                  <c:v>89861262</c:v>
                </c:pt>
                <c:pt idx="5">
                  <c:v>227694320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1D09-4530-AB48-01B861B6F4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7203227474537617"/>
          <c:w val="0.91113277894230449"/>
          <c:h val="0.193584460375278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8.6748105084995211E-2"/>
          <c:y val="0.102204834024336"/>
          <c:w val="0.89040661973328106"/>
          <c:h val="0.6495701601476539"/>
        </c:manualLayout>
      </c:layout>
      <c:lineChart>
        <c:grouping val="standard"/>
        <c:varyColors val="0"/>
        <c:ser>
          <c:idx val="2"/>
          <c:order val="0"/>
          <c:tx>
            <c:strRef>
              <c:f>'[13.xlsx]Partida 13'!$C$22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13'!$D$22:$O$22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13'!$D$23:$O$23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0.11491136199166692</c:v>
                </c:pt>
                <c:pt idx="2">
                  <c:v>0.22005666775595142</c:v>
                </c:pt>
                <c:pt idx="3">
                  <c:v>0.32516004515734992</c:v>
                </c:pt>
                <c:pt idx="4">
                  <c:v>0.4024433856505516</c:v>
                </c:pt>
                <c:pt idx="5">
                  <c:v>0.48371334766331031</c:v>
                </c:pt>
                <c:pt idx="6">
                  <c:v>0.55356643521811599</c:v>
                </c:pt>
                <c:pt idx="7">
                  <c:v>0.62954488697371802</c:v>
                </c:pt>
                <c:pt idx="8">
                  <c:v>0.70370226586664442</c:v>
                </c:pt>
                <c:pt idx="9">
                  <c:v>0.76028429464728409</c:v>
                </c:pt>
                <c:pt idx="10">
                  <c:v>0.86080419746733439</c:v>
                </c:pt>
                <c:pt idx="11">
                  <c:v>0.98924947501608862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63-4A77-B609-8D0C10467E5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A56-4060-824F-7E4C5FAC4EC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767393561786012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F50-4E7A-9F6D-0AF1F3DB60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9844236760124609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F50-4E7A-9F6D-0AF1F3DB60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5690550363447636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F50-4E7A-9F6D-0AF1F3DB60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3229491173416559E-2"/>
                  <c:y val="3.1496054313195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F50-4E7A-9F6D-0AF1F3DB60D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13'!$D$24:$L$24</c:f>
              <c:numCache>
                <c:formatCode>0.0%</c:formatCode>
                <c:ptCount val="9"/>
                <c:pt idx="0">
                  <c:v>4.0323206726136269E-2</c:v>
                </c:pt>
                <c:pt idx="1">
                  <c:v>0.12253255703017579</c:v>
                </c:pt>
                <c:pt idx="2">
                  <c:v>0.23156664016124215</c:v>
                </c:pt>
                <c:pt idx="3">
                  <c:v>0.31377029580049232</c:v>
                </c:pt>
                <c:pt idx="4">
                  <c:v>0.39320081703568532</c:v>
                </c:pt>
                <c:pt idx="5">
                  <c:v>0.4801514462924828</c:v>
                </c:pt>
                <c:pt idx="6">
                  <c:v>0.54355963032573573</c:v>
                </c:pt>
                <c:pt idx="7">
                  <c:v>0.61930708942650203</c:v>
                </c:pt>
                <c:pt idx="8">
                  <c:v>0.69709758674582767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763176"/>
        <c:axId val="599767880"/>
      </c:lineChart>
      <c:catAx>
        <c:axId val="599763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99767880"/>
        <c:crosses val="autoZero"/>
        <c:auto val="1"/>
        <c:lblAlgn val="ctr"/>
        <c:lblOffset val="100"/>
        <c:noMultiLvlLbl val="0"/>
      </c:catAx>
      <c:valAx>
        <c:axId val="5997678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9976317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'[13.xlsx]Partida 13'!$C$29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13'!$D$29:$O$29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'[13.xlsx]Partida 13'!$C$30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13'!$D$30:$O$30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6.9996170565702842E-2</c:v>
                </c:pt>
                <c:pt idx="2">
                  <c:v>0.10933352309056353</c:v>
                </c:pt>
                <c:pt idx="3">
                  <c:v>0.10294127414896519</c:v>
                </c:pt>
                <c:pt idx="4">
                  <c:v>7.8181445740577796E-2</c:v>
                </c:pt>
                <c:pt idx="5">
                  <c:v>7.5612878517171384E-2</c:v>
                </c:pt>
                <c:pt idx="6">
                  <c:v>6.9853087554805723E-2</c:v>
                </c:pt>
                <c:pt idx="7">
                  <c:v>7.5978451755602014E-2</c:v>
                </c:pt>
                <c:pt idx="8">
                  <c:v>8.0201152044641566E-2</c:v>
                </c:pt>
                <c:pt idx="9">
                  <c:v>8.5282485670520256E-2</c:v>
                </c:pt>
                <c:pt idx="10">
                  <c:v>0.10051990282005026</c:v>
                </c:pt>
                <c:pt idx="11">
                  <c:v>0.14237714611781987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'[13.xlsx]Partida 13'!$C$31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F0B-425B-9363-CA34B56582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13'!$D$31:$L$31</c:f>
              <c:numCache>
                <c:formatCode>0.0%</c:formatCode>
                <c:ptCount val="9"/>
                <c:pt idx="0">
                  <c:v>4.0323206726136269E-2</c:v>
                </c:pt>
                <c:pt idx="1">
                  <c:v>8.3396072917030939E-2</c:v>
                </c:pt>
                <c:pt idx="2">
                  <c:v>0.10968023647318037</c:v>
                </c:pt>
                <c:pt idx="3">
                  <c:v>8.7316231044955644E-2</c:v>
                </c:pt>
                <c:pt idx="4">
                  <c:v>8.8602623010525086E-2</c:v>
                </c:pt>
                <c:pt idx="5">
                  <c:v>8.8656778103983966E-2</c:v>
                </c:pt>
                <c:pt idx="6">
                  <c:v>6.3408184033252879E-2</c:v>
                </c:pt>
                <c:pt idx="7">
                  <c:v>7.600283899122981E-2</c:v>
                </c:pt>
                <c:pt idx="8">
                  <c:v>8.8866952934804747E-2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99794536"/>
        <c:axId val="599799632"/>
      </c:barChart>
      <c:catAx>
        <c:axId val="599794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99799632"/>
        <c:crosses val="autoZero"/>
        <c:auto val="1"/>
        <c:lblAlgn val="ctr"/>
        <c:lblOffset val="100"/>
        <c:noMultiLvlLbl val="0"/>
      </c:catAx>
      <c:valAx>
        <c:axId val="5997996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9979453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7005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386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04143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6313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3752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063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1312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2470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95362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88615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07676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4248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1342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951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SEPTIEMBRE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octubre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474" y="642900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2470" y="184323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1281890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739970"/>
              </p:ext>
            </p:extLst>
          </p:nvPr>
        </p:nvGraphicFramePr>
        <p:xfrm>
          <a:off x="476006" y="2132205"/>
          <a:ext cx="8210794" cy="3922007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3"/>
                <a:gridCol w="822614"/>
                <a:gridCol w="822614"/>
                <a:gridCol w="822614"/>
                <a:gridCol w="822614"/>
                <a:gridCol w="736669"/>
              </a:tblGrid>
              <a:tr h="1924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95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26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18.041.624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219.050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16.086.098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4.109.595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4.114.527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3.125.155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12.309.401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206.499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206.499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12.102.902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Estudio Indicadores de Calidad de Vida Rural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874" y="650560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000" smtClean="0"/>
              <a:t>11</a:t>
            </a:fld>
            <a:endParaRPr lang="es-CL" sz="100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874" y="18768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766" y="1275510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921651"/>
              </p:ext>
            </p:extLst>
          </p:nvPr>
        </p:nvGraphicFramePr>
        <p:xfrm>
          <a:off x="497768" y="2168232"/>
          <a:ext cx="8155929" cy="4333417"/>
        </p:xfrm>
        <a:graphic>
          <a:graphicData uri="http://schemas.openxmlformats.org/drawingml/2006/table">
            <a:tbl>
              <a:tblPr/>
              <a:tblGrid>
                <a:gridCol w="817117"/>
                <a:gridCol w="301846"/>
                <a:gridCol w="301846"/>
                <a:gridCol w="2734905"/>
                <a:gridCol w="817117"/>
                <a:gridCol w="817117"/>
                <a:gridCol w="817117"/>
                <a:gridCol w="817117"/>
                <a:gridCol w="731747"/>
              </a:tblGrid>
              <a:tr h="1337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25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9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304.145.059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-4.238.779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234.610.287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43.098.921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43.281.938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183.017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33.522.351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6.408.868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6.719.472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310.604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4.596.383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1.322.259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13222590,0%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1.322.259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13222590,0%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84.078.104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83.767.500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-310.604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62.076.979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84.074.658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83.764.054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-310.604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62.073.533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840.895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21.353.972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21.043.368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-310.604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12.421.012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2.003.333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120,5%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1.368.197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6.443.980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17.420.900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17.253.590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796.250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1.117.834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540.303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94.796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947960,0%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94.796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947960,0%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6741" y="64992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6" y="1846718"/>
            <a:ext cx="7869560" cy="2087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…..2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7016" y="1255729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139980"/>
              </p:ext>
            </p:extLst>
          </p:nvPr>
        </p:nvGraphicFramePr>
        <p:xfrm>
          <a:off x="536796" y="2055449"/>
          <a:ext cx="8177339" cy="4359555"/>
        </p:xfrm>
        <a:graphic>
          <a:graphicData uri="http://schemas.openxmlformats.org/drawingml/2006/table">
            <a:tbl>
              <a:tblPr/>
              <a:tblGrid>
                <a:gridCol w="819262"/>
                <a:gridCol w="302639"/>
                <a:gridCol w="302639"/>
                <a:gridCol w="2742083"/>
                <a:gridCol w="819262"/>
                <a:gridCol w="819262"/>
                <a:gridCol w="819262"/>
                <a:gridCol w="819262"/>
                <a:gridCol w="733668"/>
              </a:tblGrid>
              <a:tr h="1442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795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438.849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365.199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67.913.991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67.913.991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46.854.041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20.342.030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709.228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62.169.921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62.169.921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13.080.089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2.825.416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17.284.037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14.151.771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4.693.639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956.586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1.119.222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1.213.798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152.412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Servicios de Asesoría Técnica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6.692.951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2.474.758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2.474.758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2704" y="611478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51303" y="264963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8062" y="1508722"/>
            <a:ext cx="817733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</a:t>
            </a:r>
            <a:b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AGROPECUARIO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05124"/>
              </p:ext>
            </p:extLst>
          </p:nvPr>
        </p:nvGraphicFramePr>
        <p:xfrm>
          <a:off x="538060" y="3068960"/>
          <a:ext cx="8148743" cy="2592287"/>
        </p:xfrm>
        <a:graphic>
          <a:graphicData uri="http://schemas.openxmlformats.org/drawingml/2006/table">
            <a:tbl>
              <a:tblPr/>
              <a:tblGrid>
                <a:gridCol w="816397"/>
                <a:gridCol w="301581"/>
                <a:gridCol w="301581"/>
                <a:gridCol w="2732494"/>
                <a:gridCol w="816397"/>
                <a:gridCol w="816397"/>
                <a:gridCol w="816397"/>
                <a:gridCol w="816397"/>
                <a:gridCol w="731102"/>
              </a:tblGrid>
              <a:tr h="2179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23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02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2.099.195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2.078.335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2.078.335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2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2.078.335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658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470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040" y="257585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656222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 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298798"/>
              </p:ext>
            </p:extLst>
          </p:nvPr>
        </p:nvGraphicFramePr>
        <p:xfrm>
          <a:off x="518865" y="2996952"/>
          <a:ext cx="8167935" cy="2160241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701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48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326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5012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5012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4033" y="65740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0" y="192781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8870" y="129756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753781"/>
              </p:ext>
            </p:extLst>
          </p:nvPr>
        </p:nvGraphicFramePr>
        <p:xfrm>
          <a:off x="518860" y="2216781"/>
          <a:ext cx="8167939" cy="4284873"/>
        </p:xfrm>
        <a:graphic>
          <a:graphicData uri="http://schemas.openxmlformats.org/drawingml/2006/table">
            <a:tbl>
              <a:tblPr/>
              <a:tblGrid>
                <a:gridCol w="818321"/>
                <a:gridCol w="302290"/>
                <a:gridCol w="302290"/>
                <a:gridCol w="2738931"/>
                <a:gridCol w="818321"/>
                <a:gridCol w="818321"/>
                <a:gridCol w="818321"/>
                <a:gridCol w="818321"/>
                <a:gridCol w="732823"/>
              </a:tblGrid>
              <a:tr h="1624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98" marR="9298" marT="9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98" marR="9298" marT="9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72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62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28.879.023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2.198.633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22.707.942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23.087.109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23.146.383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59.274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17.992.481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1.999.920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-6.314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999.335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516.309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516.299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1.145.666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516.309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516.299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1.145.666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633.913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623.235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461.343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618.745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618.735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445.876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618.745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618.735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445.876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15.467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9.521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10.059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4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225.436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925,3%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222.811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988,1%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808.907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808.907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981.795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981.785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970.842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981.795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981.785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970.842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61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9226" y="562290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226" y="250884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472" y="1559200"/>
            <a:ext cx="81679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965303"/>
              </p:ext>
            </p:extLst>
          </p:nvPr>
        </p:nvGraphicFramePr>
        <p:xfrm>
          <a:off x="539474" y="2862224"/>
          <a:ext cx="8147325" cy="2655006"/>
        </p:xfrm>
        <a:graphic>
          <a:graphicData uri="http://schemas.openxmlformats.org/drawingml/2006/table">
            <a:tbl>
              <a:tblPr/>
              <a:tblGrid>
                <a:gridCol w="816255"/>
                <a:gridCol w="301527"/>
                <a:gridCol w="301527"/>
                <a:gridCol w="2732021"/>
                <a:gridCol w="816255"/>
                <a:gridCol w="816255"/>
                <a:gridCol w="816255"/>
                <a:gridCol w="816255"/>
                <a:gridCol w="730975"/>
              </a:tblGrid>
              <a:tr h="2248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52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928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22.030.720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17.059.505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19.183.826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19.267.112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15.016.052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526.224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526.224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3728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728" y="21565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176" y="1414713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691327"/>
              </p:ext>
            </p:extLst>
          </p:nvPr>
        </p:nvGraphicFramePr>
        <p:xfrm>
          <a:off x="493732" y="2466129"/>
          <a:ext cx="8171383" cy="3890224"/>
        </p:xfrm>
        <a:graphic>
          <a:graphicData uri="http://schemas.openxmlformats.org/drawingml/2006/table">
            <a:tbl>
              <a:tblPr/>
              <a:tblGrid>
                <a:gridCol w="818665"/>
                <a:gridCol w="302418"/>
                <a:gridCol w="302418"/>
                <a:gridCol w="2740088"/>
                <a:gridCol w="818665"/>
                <a:gridCol w="818665"/>
                <a:gridCol w="818665"/>
                <a:gridCol w="818665"/>
                <a:gridCol w="733134"/>
              </a:tblGrid>
              <a:tr h="2238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56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3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14.095.118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10.344.303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10.698.846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10.733.127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8.139.568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2.942.782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1.846.638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58" y="604036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58" y="246294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036" y="1418316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31328"/>
              </p:ext>
            </p:extLst>
          </p:nvPr>
        </p:nvGraphicFramePr>
        <p:xfrm>
          <a:off x="504036" y="2776702"/>
          <a:ext cx="8167935" cy="3019257"/>
        </p:xfrm>
        <a:graphic>
          <a:graphicData uri="http://schemas.openxmlformats.org/drawingml/2006/table">
            <a:tbl>
              <a:tblPr/>
              <a:tblGrid>
                <a:gridCol w="811344"/>
                <a:gridCol w="299714"/>
                <a:gridCol w="299714"/>
                <a:gridCol w="2785211"/>
                <a:gridCol w="811344"/>
                <a:gridCol w="811344"/>
                <a:gridCol w="811344"/>
                <a:gridCol w="811344"/>
                <a:gridCol w="726576"/>
              </a:tblGrid>
              <a:tr h="2518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18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05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30.779.992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370.070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22.943.813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18.929.693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18.974.637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44.944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14.764.577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10.812.008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-618.735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7.187.665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943.871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942.099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943.871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942.099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2614" y="237614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1000" y="156523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664020"/>
              </p:ext>
            </p:extLst>
          </p:nvPr>
        </p:nvGraphicFramePr>
        <p:xfrm>
          <a:off x="464737" y="2685934"/>
          <a:ext cx="8210798" cy="3407364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2381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08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25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16.410.721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564.291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10.823.451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13.283.753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13.318.768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9.013.028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1.335.623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58962" y="1412776"/>
            <a:ext cx="82192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7164193"/>
              </p:ext>
            </p:extLst>
          </p:nvPr>
        </p:nvGraphicFramePr>
        <p:xfrm>
          <a:off x="565944" y="2289175"/>
          <a:ext cx="8148280" cy="4012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5188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180" y="2109917"/>
            <a:ext cx="7869560" cy="2141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295930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055751"/>
              </p:ext>
            </p:extLst>
          </p:nvPr>
        </p:nvGraphicFramePr>
        <p:xfrm>
          <a:off x="513180" y="2373289"/>
          <a:ext cx="8173620" cy="3735741"/>
        </p:xfrm>
        <a:graphic>
          <a:graphicData uri="http://schemas.openxmlformats.org/drawingml/2006/table">
            <a:tbl>
              <a:tblPr/>
              <a:tblGrid>
                <a:gridCol w="826303"/>
                <a:gridCol w="305239"/>
                <a:gridCol w="305239"/>
                <a:gridCol w="2691653"/>
                <a:gridCol w="826303"/>
                <a:gridCol w="826303"/>
                <a:gridCol w="826303"/>
                <a:gridCol w="826303"/>
                <a:gridCol w="739974"/>
              </a:tblGrid>
              <a:tr h="2033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26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68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13.736.354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8.145.135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5.780.777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5.794.552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4.406.271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3.378.052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3.343.589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3.343.589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6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6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444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5436" y="236653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171" y="1556792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182824"/>
              </p:ext>
            </p:extLst>
          </p:nvPr>
        </p:nvGraphicFramePr>
        <p:xfrm>
          <a:off x="505173" y="2765418"/>
          <a:ext cx="8165100" cy="3225803"/>
        </p:xfrm>
        <a:graphic>
          <a:graphicData uri="http://schemas.openxmlformats.org/drawingml/2006/table">
            <a:tbl>
              <a:tblPr/>
              <a:tblGrid>
                <a:gridCol w="818036"/>
                <a:gridCol w="302185"/>
                <a:gridCol w="302185"/>
                <a:gridCol w="2737980"/>
                <a:gridCol w="818036"/>
                <a:gridCol w="818036"/>
                <a:gridCol w="818036"/>
                <a:gridCol w="818036"/>
                <a:gridCol w="732570"/>
              </a:tblGrid>
              <a:tr h="3079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82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041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7.157.481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516.094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5.227.926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4.960.512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4.982.063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3.804.309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928.364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484.313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484.313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89924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3002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43493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MANEJO DEL FUEGO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934813"/>
              </p:ext>
            </p:extLst>
          </p:nvPr>
        </p:nvGraphicFramePr>
        <p:xfrm>
          <a:off x="518864" y="2730160"/>
          <a:ext cx="8167935" cy="1760338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4457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041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850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1.027.518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5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1.027.518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9951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80526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444" y="233764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0607" y="1559769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840408"/>
              </p:ext>
            </p:extLst>
          </p:nvPr>
        </p:nvGraphicFramePr>
        <p:xfrm>
          <a:off x="500609" y="2715374"/>
          <a:ext cx="8167936" cy="2945871"/>
        </p:xfrm>
        <a:graphic>
          <a:graphicData uri="http://schemas.openxmlformats.org/drawingml/2006/table">
            <a:tbl>
              <a:tblPr/>
              <a:tblGrid>
                <a:gridCol w="818320"/>
                <a:gridCol w="302291"/>
                <a:gridCol w="302291"/>
                <a:gridCol w="2738930"/>
                <a:gridCol w="818320"/>
                <a:gridCol w="818320"/>
                <a:gridCol w="818320"/>
                <a:gridCol w="818320"/>
                <a:gridCol w="732824"/>
              </a:tblGrid>
              <a:tr h="2501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61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83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4.850.849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782.263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3.990.775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135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12849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2809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40422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940244"/>
              </p:ext>
            </p:extLst>
          </p:nvPr>
        </p:nvGraphicFramePr>
        <p:xfrm>
          <a:off x="518864" y="2636912"/>
          <a:ext cx="8167935" cy="3197682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625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99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46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20.925.387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16.435.211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16.276.171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16.345.242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12.998.669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1.760.546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9717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6896" y="232463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38313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884601"/>
              </p:ext>
            </p:extLst>
          </p:nvPr>
        </p:nvGraphicFramePr>
        <p:xfrm>
          <a:off x="518865" y="2675104"/>
          <a:ext cx="8167935" cy="3202167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236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90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3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89.594.633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54.172.496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63.864.783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16.921.238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22.750.933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5.829.695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15.619.750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15.034.624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55.263.495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40.228.871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37.305.704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43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848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3260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1176" y="136710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736531"/>
              </p:ext>
            </p:extLst>
          </p:nvPr>
        </p:nvGraphicFramePr>
        <p:xfrm>
          <a:off x="523915" y="2521578"/>
          <a:ext cx="8167935" cy="3139671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378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85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22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18.477.906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849.943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13.792.152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13.391.458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13.449.580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9.989.143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1.986.083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7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9743" y="62945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9743" y="198149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99743" y="127840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4050"/>
              </p:ext>
            </p:extLst>
          </p:nvPr>
        </p:nvGraphicFramePr>
        <p:xfrm>
          <a:off x="499743" y="2332320"/>
          <a:ext cx="8167936" cy="3832991"/>
        </p:xfrm>
        <a:graphic>
          <a:graphicData uri="http://schemas.openxmlformats.org/drawingml/2006/table">
            <a:tbl>
              <a:tblPr/>
              <a:tblGrid>
                <a:gridCol w="818320"/>
                <a:gridCol w="302291"/>
                <a:gridCol w="302291"/>
                <a:gridCol w="2738930"/>
                <a:gridCol w="818320"/>
                <a:gridCol w="818320"/>
                <a:gridCol w="818320"/>
                <a:gridCol w="818320"/>
                <a:gridCol w="732824"/>
              </a:tblGrid>
              <a:tr h="1964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23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78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22.525.902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-15.522.042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15.860.483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13.185.799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10.076.741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2.401.436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256.455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256.455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256.455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2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1.082.551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1.082.551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1.082.551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14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5073" y="57332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9069" y="235612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650729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216003"/>
              </p:ext>
            </p:extLst>
          </p:nvPr>
        </p:nvGraphicFramePr>
        <p:xfrm>
          <a:off x="515075" y="2759395"/>
          <a:ext cx="8171725" cy="2642937"/>
        </p:xfrm>
        <a:graphic>
          <a:graphicData uri="http://schemas.openxmlformats.org/drawingml/2006/table">
            <a:tbl>
              <a:tblPr/>
              <a:tblGrid>
                <a:gridCol w="818700"/>
                <a:gridCol w="302430"/>
                <a:gridCol w="302430"/>
                <a:gridCol w="2740201"/>
                <a:gridCol w="818700"/>
                <a:gridCol w="818700"/>
                <a:gridCol w="818700"/>
                <a:gridCol w="818700"/>
                <a:gridCol w="733164"/>
              </a:tblGrid>
              <a:tr h="3620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75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751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1.008.918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2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860.737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617.983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2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285.765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2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2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8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444" y="54981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5519" y="232897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540960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PROGRAMAS DE EMPLEOS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8662"/>
              </p:ext>
            </p:extLst>
          </p:nvPr>
        </p:nvGraphicFramePr>
        <p:xfrm>
          <a:off x="554340" y="2660732"/>
          <a:ext cx="8167935" cy="2640475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3106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94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077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12.382.369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12.382.369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8.058.993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6.081.078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1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1.069.101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1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1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3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020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1504901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634039"/>
              </p:ext>
            </p:extLst>
          </p:nvPr>
        </p:nvGraphicFramePr>
        <p:xfrm>
          <a:off x="539552" y="2204864"/>
          <a:ext cx="814724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4585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9490" y="234454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39491" y="142876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AREAS SILVESTRES PROTEGIDAS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692441"/>
              </p:ext>
            </p:extLst>
          </p:nvPr>
        </p:nvGraphicFramePr>
        <p:xfrm>
          <a:off x="639490" y="2810528"/>
          <a:ext cx="8167937" cy="1894942"/>
        </p:xfrm>
        <a:graphic>
          <a:graphicData uri="http://schemas.openxmlformats.org/drawingml/2006/table">
            <a:tbl>
              <a:tblPr/>
              <a:tblGrid>
                <a:gridCol w="818320"/>
                <a:gridCol w="302291"/>
                <a:gridCol w="302291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3736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728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903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748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0284" y="611249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6896" y="231212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11560" y="1564526"/>
            <a:ext cx="79260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973204"/>
              </p:ext>
            </p:extLst>
          </p:nvPr>
        </p:nvGraphicFramePr>
        <p:xfrm>
          <a:off x="611560" y="2869782"/>
          <a:ext cx="7903789" cy="2797234"/>
        </p:xfrm>
        <a:graphic>
          <a:graphicData uri="http://schemas.openxmlformats.org/drawingml/2006/table">
            <a:tbl>
              <a:tblPr/>
              <a:tblGrid>
                <a:gridCol w="791856"/>
                <a:gridCol w="292514"/>
                <a:gridCol w="292514"/>
                <a:gridCol w="2650356"/>
                <a:gridCol w="791856"/>
                <a:gridCol w="791856"/>
                <a:gridCol w="791856"/>
                <a:gridCol w="791856"/>
                <a:gridCol w="709125"/>
              </a:tblGrid>
              <a:tr h="2212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46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03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9.488.930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2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9.118.354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9.118.354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2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9.118.354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0959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793" y="62026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793" y="21644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419599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95984"/>
              </p:ext>
            </p:extLst>
          </p:nvPr>
        </p:nvGraphicFramePr>
        <p:xfrm>
          <a:off x="517796" y="2504141"/>
          <a:ext cx="8169004" cy="3486204"/>
        </p:xfrm>
        <a:graphic>
          <a:graphicData uri="http://schemas.openxmlformats.org/drawingml/2006/table">
            <a:tbl>
              <a:tblPr/>
              <a:tblGrid>
                <a:gridCol w="818427"/>
                <a:gridCol w="302330"/>
                <a:gridCol w="302330"/>
                <a:gridCol w="2739289"/>
                <a:gridCol w="818427"/>
                <a:gridCol w="818427"/>
                <a:gridCol w="818427"/>
                <a:gridCol w="818427"/>
                <a:gridCol w="732920"/>
              </a:tblGrid>
              <a:tr h="2368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28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08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81.922.942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-46.909.026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61.831.748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5.442.903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5.544.174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4.367.201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770.976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-35.336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471.171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1.917.028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1.584.356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1.917.028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1.584.356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1.917.028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1.584.356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141.502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141.502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164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17" y="642900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09" y="216223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2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38416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640100"/>
              </p:ext>
            </p:extLst>
          </p:nvPr>
        </p:nvGraphicFramePr>
        <p:xfrm>
          <a:off x="518864" y="2487529"/>
          <a:ext cx="8167935" cy="3832496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501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01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0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1.034.367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603.435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430.932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54.103.977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54.103.977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1.098.777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500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53.005.200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0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0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621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66600" y="1325739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3657088"/>
              </p:ext>
            </p:extLst>
          </p:nvPr>
        </p:nvGraphicFramePr>
        <p:xfrm>
          <a:off x="466600" y="2022584"/>
          <a:ext cx="8220200" cy="4333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806" y="1294600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6203850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6313" y="1925330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909643"/>
              </p:ext>
            </p:extLst>
          </p:nvPr>
        </p:nvGraphicFramePr>
        <p:xfrm>
          <a:off x="606316" y="2268554"/>
          <a:ext cx="7636338" cy="3752740"/>
        </p:xfrm>
        <a:graphic>
          <a:graphicData uri="http://schemas.openxmlformats.org/drawingml/2006/table">
            <a:tbl>
              <a:tblPr/>
              <a:tblGrid>
                <a:gridCol w="889799"/>
                <a:gridCol w="2377227"/>
                <a:gridCol w="889799"/>
                <a:gridCol w="889799"/>
                <a:gridCol w="889799"/>
                <a:gridCol w="889799"/>
                <a:gridCol w="810116"/>
              </a:tblGrid>
              <a:tr h="21913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67111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756.379.206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847.453.958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91.074.752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590.758.109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215.709.768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233.408.920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17.699.152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175.460.428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58.173.813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119.397.991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61.224.178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69.956.036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571.919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161.586.436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163.822.426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2.235.990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117.064.941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3.492.707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4.421.861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2.173.635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76.114.531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-75.729.720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7.199.022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67.913.991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147.952.763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201.372.155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53.419.392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127.454.361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26.854.918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26.854.818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26.733.094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454" y="1287156"/>
            <a:ext cx="80475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96944" y="6569968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3646" y="1861728"/>
            <a:ext cx="7509520" cy="27616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388503"/>
              </p:ext>
            </p:extLst>
          </p:nvPr>
        </p:nvGraphicFramePr>
        <p:xfrm>
          <a:off x="553455" y="2091872"/>
          <a:ext cx="8047588" cy="4376248"/>
        </p:xfrm>
        <a:graphic>
          <a:graphicData uri="http://schemas.openxmlformats.org/drawingml/2006/table">
            <a:tbl>
              <a:tblPr/>
              <a:tblGrid>
                <a:gridCol w="334063"/>
                <a:gridCol w="334063"/>
                <a:gridCol w="2996549"/>
                <a:gridCol w="895290"/>
                <a:gridCol w="895290"/>
                <a:gridCol w="895290"/>
                <a:gridCol w="895290"/>
                <a:gridCol w="801753"/>
              </a:tblGrid>
              <a:tr h="135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8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62.063.501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67.284.368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5.220.867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45.570.108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31.523.288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3.333.598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21.211.074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8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35.761.080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1.887.269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24.359.034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6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18.041.624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219.050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16.086.098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6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304.145.059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-4.238.779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234.610.287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6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2.099.195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128.484.656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133.089.409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4.604.753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97.252.075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28.879.023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2.198.633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22.707.942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22.030.720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626.235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17.059.505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14.095.118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243.839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10.344.303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30.779.992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370.070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22.943.813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16.410.721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564.291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10.823.451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66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13.736.354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85.591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8.145.135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7.157.481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516.094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5.227.926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111.891.446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152.932.060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41.040.614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110.961.547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Forestal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4.850.849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20.925.387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1.431.169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16.435.211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89.594.633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54.172.496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63.864.783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18.477.906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849.943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13.792.152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22.525.902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-15.522.042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15.860.483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1.408.232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109.048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1.008.918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Empleo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860.737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617.983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6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81.922.942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-46.909.026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61.831.748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6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9.488.930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30076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2045826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9856" y="1423300"/>
            <a:ext cx="82817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928355"/>
              </p:ext>
            </p:extLst>
          </p:nvPr>
        </p:nvGraphicFramePr>
        <p:xfrm>
          <a:off x="467546" y="2377948"/>
          <a:ext cx="8284089" cy="3892191"/>
        </p:xfrm>
        <a:graphic>
          <a:graphicData uri="http://schemas.openxmlformats.org/drawingml/2006/table">
            <a:tbl>
              <a:tblPr/>
              <a:tblGrid>
                <a:gridCol w="829957"/>
                <a:gridCol w="306589"/>
                <a:gridCol w="306589"/>
                <a:gridCol w="2777881"/>
                <a:gridCol w="829957"/>
                <a:gridCol w="829957"/>
                <a:gridCol w="829957"/>
                <a:gridCol w="829957"/>
                <a:gridCol w="743245"/>
              </a:tblGrid>
              <a:tr h="1665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99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85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31.523.288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3.333.598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21.211.074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6.558.264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6.567.060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4.966.481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20.435.004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20.510.004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12.284.557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846.883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472.386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137080,0%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Consorcio Lechero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8.821.771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4.784.422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2.837.313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765.207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1321" y="6284197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1" y="212688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2 de 2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3917" y="141133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597014"/>
              </p:ext>
            </p:extLst>
          </p:nvPr>
        </p:nvGraphicFramePr>
        <p:xfrm>
          <a:off x="533917" y="2484518"/>
          <a:ext cx="8210797" cy="3600402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2000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00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para la Inocuidad Alimentaria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744.637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469.407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0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Comercialización de Pequeños Productores de Trigo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295.800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0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0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172394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14826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00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423" y="223854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97300" y="1296569"/>
            <a:ext cx="82895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525169"/>
              </p:ext>
            </p:extLst>
          </p:nvPr>
        </p:nvGraphicFramePr>
        <p:xfrm>
          <a:off x="397300" y="2818360"/>
          <a:ext cx="8289499" cy="3168345"/>
        </p:xfrm>
        <a:graphic>
          <a:graphicData uri="http://schemas.openxmlformats.org/drawingml/2006/table">
            <a:tbl>
              <a:tblPr/>
              <a:tblGrid>
                <a:gridCol w="830499"/>
                <a:gridCol w="306789"/>
                <a:gridCol w="306789"/>
                <a:gridCol w="2779695"/>
                <a:gridCol w="830499"/>
                <a:gridCol w="830499"/>
                <a:gridCol w="830499"/>
                <a:gridCol w="830499"/>
                <a:gridCol w="743731"/>
              </a:tblGrid>
              <a:tr h="2060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10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04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35.761.080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1.887.269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24.359.034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24.063.406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24.063.406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17.107.193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16.919.489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13.172.740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8.692.845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10.284.495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4.772.227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3.266.537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2.661.807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2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375.408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190.095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4349</TotalTime>
  <Words>5619</Words>
  <Application>Microsoft Office PowerPoint</Application>
  <PresentationFormat>Presentación en pantalla (4:3)</PresentationFormat>
  <Paragraphs>3331</Paragraphs>
  <Slides>33</Slides>
  <Notes>28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33</vt:i4>
      </vt:variant>
    </vt:vector>
  </HeadingPairs>
  <TitlesOfParts>
    <vt:vector size="40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SEPTIEMBRE DE 2021 PARTIDA 13: MINISTERIO DE AGRICULTURA</vt:lpstr>
      <vt:lpstr>COMPORTAMIENTO DE LA EJECUCIÓN ACUMULADA DE GASTOS A SEPTIEMBRE DE 2021  PARTIDA 13 MINISTERIO DE AGRICULTURA</vt:lpstr>
      <vt:lpstr>COMPORTAMIENTO DE LA EJECUCIÓN ACUMULADA DE GASTOS A SEPTIEMBRE DE 2021  PARTIDA 13 MINISTERIO DE AGRICULTURA</vt:lpstr>
      <vt:lpstr>COMPORTAMIENTO DE LA EJECUCIÓN ACUMULADA DE GASTOS A SEPTIEMBRE DE 2021  PARTIDA 13 MINISTERIO DE AGRICULTURA</vt:lpstr>
      <vt:lpstr>EJECUCIÓN ACUMULADA DE GASTOS A SEPTIEMBRE DE 2021 PARTIDA 13 MINISTERIO DE AGRICULTURA</vt:lpstr>
      <vt:lpstr>EJECUCIÓN ACUMULADA DE GASTOS A SEPTIEMBRE DE 2021  PARTIDA 13 MINISTERIO DE AGRICULTURA RESUMEN POR CAPÍTULOS</vt:lpstr>
      <vt:lpstr>EJECUCIÓN ACUMULADA DE GASTOS A SEPTIEMBRE DE 2021  PARTIDA 13. CAPÍTULO 01. PROGRAMA 01:  SUBSECRETARÍA DE AGRICULTURA</vt:lpstr>
      <vt:lpstr>EJECUCIÓN ACUMULADA DE GASTOS A SEPTIEMBRE DE 2021  PARTIDA 13. CAPÍTULO 01. PROGRAMA 01:  SUBSECRETARÍA DE AGRICULTURA</vt:lpstr>
      <vt:lpstr>EJECUCIÓN ACUMULADA DE GASTOS A SEPTIEMBRE DE 2021  PARTIDA 13. CAPÍTULO 01. PROGRAMA 02:  INVESTIGACIÓN E INNOVACIÓN TECNOLÓGICA SILVOAGROPECUARIA</vt:lpstr>
      <vt:lpstr>EJECUCIÓN ACUMULADA DE GASTOS A SEPTIEMBRE DE 2021  PARTIDA 13. CAPÍTULO 02. PROGRAMA 01:  OFICINA DE ESTUDIOS Y POLÍTICAS AGRARIAS</vt:lpstr>
      <vt:lpstr>EJECUCIÓN ACUMULADA DE GASTOS A SEPTIEMBRE DE 2021  PARTIDA 13. CAPÍTULO 03. PROGRAMA 01:  INSTITUTO DE DESARROLLO AGROPECUARIO</vt:lpstr>
      <vt:lpstr>EJECUCIÓN ACUMULADA DE GASTOS A SEPTIEMBRE DE 2021  PARTIDA 13. CAPÍTULO 03. PROGRAMA 01:  INSTITUTO DE DESARROLLO AGROPECUARIO</vt:lpstr>
      <vt:lpstr>EJECUCIÓN ACUMULADA DE GASTOS A SEPTIEMBRE DE 2021  PARTIDA 13. CAPÍTULO 03. PROGRAMA:  INSTITUTO DE DESARROLLO  AGROPECUARIO FET COVID-19</vt:lpstr>
      <vt:lpstr>EJECUCIÓN ACUMULADA DE GASTOS A SEPTIEMBRE DE 2021  PARTIDA 13. PROGRAMA : SERVICIO AGRÍCOLA Y GANADERO FET COVID-19</vt:lpstr>
      <vt:lpstr>EJECUCIÓN ACUMULADA DE GASTOS A SEPTIEMBRE DE 2021  PARTIDA 13. CAPÍTULO 04. PROGRAMA 01:  SERVICIO AGRÍCOLA Y GANADERO</vt:lpstr>
      <vt:lpstr>EJECUCIÓN ACUMULADA DE GASTOS A SEPTIEMBRE DE 2021  PARTIDA 13. CAPÍTULO 04. PROGRAMA 04:  INSPECCIONES EXPORTACIONES SILVOAGROPECUARIAS</vt:lpstr>
      <vt:lpstr>EJECUCIÓN ACUMULADA DE GASTOS A SEPTIEMBRE DE 2021  PARTIDA 13. CAPÍTULO 04. PROGRAMA 05:  PROGRAMA DESARROLLO GANADERO</vt:lpstr>
      <vt:lpstr>EJECUCIÓN ACUMULADA DE GASTOS A SEPTIEMBRE DE 2021  PARTIDA 13. CAPÍTULO 04. PROGRAMA 06:  VIGILANCIA Y CONTROL SILVOAGRÍCOLA</vt:lpstr>
      <vt:lpstr>EJECUCIÓN ACUMULADA DE GASTOS A SEPTIEMBRE DE 2021  PARTIDA 13. CAPÍTULO 04. PROGRAMA 07:  PROGRAMA DE CONTROLES FRONTERIZOS</vt:lpstr>
      <vt:lpstr>EJECUCIÓN ACUMULADA DE GASTOS A SEPTIEMBRE DE 2021  PARTIDA 13. CAPÍTULO 04. PROGRAMA 08:  PROGRAMA GESTIÓN Y CONSERVACIÓN DE RECURSOS NATURALES RENOVABLES</vt:lpstr>
      <vt:lpstr>EJECUCIÓN ACUMULADA DE GASTOS A SEPTIEMBRE DE 2021  PARTIDA 13. CAPÍTULO 04. PROGRAMA 09:  LABORATORIOS</vt:lpstr>
      <vt:lpstr>EJECUCIÓN ACUMULADA DE GASTOS A SEPTIEMBRE DE 2021  PARTIDA 13. PROGRAMA:  MANEJO DEL FUEGO FET COVID-19</vt:lpstr>
      <vt:lpstr>EJECUCIÓN ACUMULADA DE GASTOS A SEPTIEMBRE DE 2021  PARTIDA 13. PROGRAMA:  GESTIÓN FORESTAL FET COVID-19</vt:lpstr>
      <vt:lpstr>EJECUCIÓN ACUMULADA DE GASTOS A SEPTIEMBRE DE 2021  PARTIDA 13. CAPÍTULO 05. PROGRAMA 01:  CORPORACIÓN NACIONAL FORESTAL</vt:lpstr>
      <vt:lpstr>EJECUCIÓN ACUMULADA DE GASTOS A SEPTIEMBRE DE 2021  PARTIDA 13. CAPÍTULO 05. PROGRAMA 03:  PROGRAMA DE MANEJO DEL FUEGO</vt:lpstr>
      <vt:lpstr>EJECUCIÓN ACUMULADA DE GASTOS A SEPTIEMBRE DE 2021  PARTIDA 13. CAPÍTULO 05. PROGRAMA 04:  ÁREAS SILVESTRES PROTEGIDAS</vt:lpstr>
      <vt:lpstr>EJECUCIÓN ACUMULADA DE GASTOS A SEPTIEMBRE DE 2021  PARTIDA 13. CAPÍTULO 05. PROGRAMA 05:  GESTIÓN FORESTAL</vt:lpstr>
      <vt:lpstr>EJECUCIÓN ACUMULADA DE GASTOS A SEPTIEMBRE DE 2021  PARTIDA 13. CAPÍTULO 05. PROGRAMA 06:  PROGRAMA  DE ARBORIZACIÓN URBANA</vt:lpstr>
      <vt:lpstr>EJECUCIÓN ACUMULADA DE GASTOS A SEPTIEMBRE DE 2021  PARTIDA 13. PROGRAMA:  PROGRAMAS DE EMPLEOS</vt:lpstr>
      <vt:lpstr>EJECUCIÓN ACUMULADA DE GASTOS A SEPTIEMBRE DE 2021  PARTIDA 13. PROGRAMA:  AREAS SILVESTRES PROTEGIDAS FET COVID-19</vt:lpstr>
      <vt:lpstr>EJECUCIÓN ACUMULADA DE GASTOS A SEPTIEMBRE DE 2021  PARTIDA 13. PROGRAMA:  COMISIÓN NACIONAL DE RIEGO FET COVID-19</vt:lpstr>
      <vt:lpstr>EJECUCIÓN ACUMULADA DE GASTOS A SEPTIEMBRE DE 2021  PARTIDA 13. CAPÍTULO 06. PROGRAMA 01:  COMISIÓN NACIONAL DE RIEGO</vt:lpstr>
      <vt:lpstr>EJECUCIÓN ACUMULADA DE GASTOS A SEPTIEMBRE DE 2021  PARTIDA 13. CAPÍTULO 06. PROGRAMA 01:  COMISIÓN NACIONAL DE RIEGO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357</cp:revision>
  <cp:lastPrinted>2019-06-03T14:10:49Z</cp:lastPrinted>
  <dcterms:created xsi:type="dcterms:W3CDTF">2016-06-23T13:38:47Z</dcterms:created>
  <dcterms:modified xsi:type="dcterms:W3CDTF">2021-11-11T19:31:10Z</dcterms:modified>
</cp:coreProperties>
</file>