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6"/>
  </p:notesMasterIdLst>
  <p:handoutMasterIdLst>
    <p:handoutMasterId r:id="rId37"/>
  </p:handoutMasterIdLst>
  <p:sldIdLst>
    <p:sldId id="256" r:id="rId3"/>
    <p:sldId id="306" r:id="rId4"/>
    <p:sldId id="301" r:id="rId5"/>
    <p:sldId id="305" r:id="rId6"/>
    <p:sldId id="264" r:id="rId7"/>
    <p:sldId id="263" r:id="rId8"/>
    <p:sldId id="311" r:id="rId9"/>
    <p:sldId id="265" r:id="rId10"/>
    <p:sldId id="269" r:id="rId11"/>
    <p:sldId id="271" r:id="rId12"/>
    <p:sldId id="314" r:id="rId13"/>
    <p:sldId id="273" r:id="rId14"/>
    <p:sldId id="274" r:id="rId15"/>
    <p:sldId id="275" r:id="rId16"/>
    <p:sldId id="276" r:id="rId17"/>
    <p:sldId id="278" r:id="rId18"/>
    <p:sldId id="313" r:id="rId19"/>
    <p:sldId id="272" r:id="rId20"/>
    <p:sldId id="280" r:id="rId21"/>
    <p:sldId id="281" r:id="rId22"/>
    <p:sldId id="282" r:id="rId23"/>
    <p:sldId id="284" r:id="rId24"/>
    <p:sldId id="286" r:id="rId25"/>
    <p:sldId id="287" r:id="rId26"/>
    <p:sldId id="288" r:id="rId27"/>
    <p:sldId id="289" r:id="rId28"/>
    <p:sldId id="292" r:id="rId29"/>
    <p:sldId id="293" r:id="rId30"/>
    <p:sldId id="297" r:id="rId31"/>
    <p:sldId id="303" r:id="rId32"/>
    <p:sldId id="307" r:id="rId33"/>
    <p:sldId id="295" r:id="rId34"/>
    <p:sldId id="296" r:id="rId35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11" autoAdjust="0"/>
    <p:restoredTop sz="94660"/>
  </p:normalViewPr>
  <p:slideViewPr>
    <p:cSldViewPr>
      <p:cViewPr varScale="1">
        <p:scale>
          <a:sx n="111" d="100"/>
          <a:sy n="111" d="100"/>
        </p:scale>
        <p:origin x="156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Subtítulos de Gasto</a:t>
            </a:r>
            <a:endParaRPr lang="es-CL" sz="800" b="1" dirty="0">
              <a:effectLst/>
            </a:endParaRPr>
          </a:p>
        </c:rich>
      </c:tx>
      <c:layout>
        <c:manualLayout>
          <c:xMode val="edge"/>
          <c:yMode val="edge"/>
          <c:x val="0.16619196607046632"/>
          <c:y val="1.445347786811201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488258274646362E-2"/>
          <c:y val="0.25148937683602562"/>
          <c:w val="0.97178815519347206"/>
          <c:h val="0.47384532218025599"/>
        </c:manualLayout>
      </c:layout>
      <c:pie3DChart>
        <c:varyColors val="1"/>
        <c:ser>
          <c:idx val="0"/>
          <c:order val="0"/>
          <c:tx>
            <c:strRef>
              <c:f>'Partida 05'!$D$61</c:f>
              <c:strCache>
                <c:ptCount val="1"/>
                <c:pt idx="0">
                  <c:v>Presupuesto Inicial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F49-44D0-9E79-C24178341E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F49-44D0-9E79-C24178341E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F49-44D0-9E79-C24178341E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F49-44D0-9E79-C24178341E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F49-44D0-9E79-C24178341E9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F49-44D0-9E79-C24178341E9E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'Partida 05'!$C$62:$C$68</c:f>
              <c:strCache>
                <c:ptCount val="7"/>
                <c:pt idx="0">
                  <c:v>Gastos en Personal</c:v>
                </c:pt>
                <c:pt idx="1">
                  <c:v>Bienes y Servicios de Consumo</c:v>
                </c:pt>
                <c:pt idx="2">
                  <c:v>Transferencias Corrientes</c:v>
                </c:pt>
                <c:pt idx="3">
                  <c:v>Iniciativas de Inversión</c:v>
                </c:pt>
                <c:pt idx="4">
                  <c:v>Transferencias de Capital</c:v>
                </c:pt>
                <c:pt idx="5">
                  <c:v>Adquisición de Activos Financieros</c:v>
                </c:pt>
                <c:pt idx="6">
                  <c:v>Otros</c:v>
                </c:pt>
              </c:strCache>
            </c:strRef>
          </c:cat>
          <c:val>
            <c:numRef>
              <c:f>'Partida 05'!$D$62:$D$68</c:f>
              <c:numCache>
                <c:formatCode>#,##0</c:formatCode>
                <c:ptCount val="7"/>
                <c:pt idx="0">
                  <c:v>1439199493</c:v>
                </c:pt>
                <c:pt idx="1">
                  <c:v>263335813</c:v>
                </c:pt>
                <c:pt idx="2">
                  <c:v>326641252</c:v>
                </c:pt>
                <c:pt idx="3">
                  <c:v>873572616</c:v>
                </c:pt>
                <c:pt idx="4">
                  <c:v>637496452</c:v>
                </c:pt>
                <c:pt idx="5">
                  <c:v>138107040</c:v>
                </c:pt>
                <c:pt idx="6">
                  <c:v>68972901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F49-44D0-9E79-C24178341E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404304355285277E-2"/>
          <c:y val="0.81670689770305749"/>
          <c:w val="0.97600337209504462"/>
          <c:h val="0.166631170630302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CL" sz="1050"/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Gores!$C$85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Gores!$D$85:$O$85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6.7076448439614411E-2</c:v>
                </c:pt>
                <c:pt idx="2">
                  <c:v>7.6444015922472769E-2</c:v>
                </c:pt>
                <c:pt idx="3">
                  <c:v>7.7243355575847189E-2</c:v>
                </c:pt>
                <c:pt idx="4">
                  <c:v>9.5434391578386402E-2</c:v>
                </c:pt>
                <c:pt idx="5">
                  <c:v>0.11035649017386326</c:v>
                </c:pt>
                <c:pt idx="6">
                  <c:v>5.9623182596562317E-2</c:v>
                </c:pt>
                <c:pt idx="7">
                  <c:v>8.0715679271625734E-2</c:v>
                </c:pt>
                <c:pt idx="8">
                  <c:v>0.11071268843205188</c:v>
                </c:pt>
                <c:pt idx="9">
                  <c:v>7.7663538504823534E-2</c:v>
                </c:pt>
                <c:pt idx="10">
                  <c:v>9.5228212534220313E-2</c:v>
                </c:pt>
                <c:pt idx="11">
                  <c:v>0.13543867142762447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D4-4D11-AE8D-26F104DAFF75}"/>
            </c:ext>
          </c:extLst>
        </c:ser>
        <c:ser>
          <c:idx val="1"/>
          <c:order val="1"/>
          <c:tx>
            <c:strRef>
              <c:f>Gores!$C$84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Gores!$D$84:$O$84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5.2436877715962935E-2</c:v>
                </c:pt>
                <c:pt idx="2">
                  <c:v>6.9974066705345561E-2</c:v>
                </c:pt>
                <c:pt idx="3">
                  <c:v>6.1812470318986422E-2</c:v>
                </c:pt>
                <c:pt idx="4">
                  <c:v>6.7649914743628817E-2</c:v>
                </c:pt>
                <c:pt idx="5">
                  <c:v>8.2059082722096124E-2</c:v>
                </c:pt>
                <c:pt idx="6">
                  <c:v>5.1663672794692549E-2</c:v>
                </c:pt>
                <c:pt idx="7">
                  <c:v>7.3498327818526693E-2</c:v>
                </c:pt>
                <c:pt idx="8">
                  <c:v>6.477384428812695E-2</c:v>
                </c:pt>
                <c:pt idx="9">
                  <c:v>8.0760633358653869E-2</c:v>
                </c:pt>
                <c:pt idx="10">
                  <c:v>9.4789292356524127E-2</c:v>
                </c:pt>
                <c:pt idx="11">
                  <c:v>0.1709448922315159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D4-4D11-AE8D-26F104DAFF75}"/>
            </c:ext>
          </c:extLst>
        </c:ser>
        <c:ser>
          <c:idx val="0"/>
          <c:order val="2"/>
          <c:tx>
            <c:strRef>
              <c:f>Gores!$C$83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8.3265438854756967E-3"/>
                  <c:y val="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CD4-4D11-AE8D-26F104DAFF75}"/>
                </c:ext>
              </c:extLst>
            </c:dLbl>
            <c:dLbl>
              <c:idx val="1"/>
              <c:layout>
                <c:manualLayout>
                  <c:x val="8.32654388547571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CD4-4D11-AE8D-26F104DAFF75}"/>
                </c:ext>
              </c:extLst>
            </c:dLbl>
            <c:dLbl>
              <c:idx val="2"/>
              <c:layout>
                <c:manualLayout>
                  <c:x val="1.1102058513967589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CD4-4D11-AE8D-26F104DAFF75}"/>
                </c:ext>
              </c:extLst>
            </c:dLbl>
            <c:dLbl>
              <c:idx val="3"/>
              <c:layout>
                <c:manualLayout>
                  <c:x val="8.32654388547565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CD4-4D11-AE8D-26F104DAFF75}"/>
                </c:ext>
              </c:extLst>
            </c:dLbl>
            <c:dLbl>
              <c:idx val="4"/>
              <c:layout>
                <c:manualLayout>
                  <c:x val="1.11020585139676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CD4-4D11-AE8D-26F104DAFF75}"/>
                </c:ext>
              </c:extLst>
            </c:dLbl>
            <c:dLbl>
              <c:idx val="5"/>
              <c:layout>
                <c:manualLayout>
                  <c:x val="1.11020585139675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CD4-4D11-AE8D-26F104DAFF75}"/>
                </c:ext>
              </c:extLst>
            </c:dLbl>
            <c:dLbl>
              <c:idx val="6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CD4-4D11-AE8D-26F104DAFF75}"/>
                </c:ext>
              </c:extLst>
            </c:dLbl>
            <c:dLbl>
              <c:idx val="7"/>
              <c:layout>
                <c:manualLayout>
                  <c:x val="8.3265438854757106E-3"/>
                  <c:y val="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CD4-4D11-AE8D-26F104DAFF75}"/>
                </c:ext>
              </c:extLst>
            </c:dLbl>
            <c:dLbl>
              <c:idx val="8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CD4-4D11-AE8D-26F104DAFF75}"/>
                </c:ext>
              </c:extLst>
            </c:dLbl>
            <c:dLbl>
              <c:idx val="9"/>
              <c:layout>
                <c:manualLayout>
                  <c:x val="5.55102925698380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CD4-4D11-AE8D-26F104DAFF75}"/>
                </c:ext>
              </c:extLst>
            </c:dLbl>
            <c:dLbl>
              <c:idx val="10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CD4-4D11-AE8D-26F104DAFF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Gores!$D$83:$L$83</c:f>
              <c:numCache>
                <c:formatCode>0.0%</c:formatCode>
                <c:ptCount val="9"/>
                <c:pt idx="0">
                  <c:v>2.7416861986434199E-2</c:v>
                </c:pt>
                <c:pt idx="1">
                  <c:v>8.5350085724585509E-2</c:v>
                </c:pt>
                <c:pt idx="2">
                  <c:v>6.245531930906819E-2</c:v>
                </c:pt>
                <c:pt idx="3">
                  <c:v>7.9715065801218399E-2</c:v>
                </c:pt>
                <c:pt idx="4">
                  <c:v>5.8003188754812827E-2</c:v>
                </c:pt>
                <c:pt idx="5">
                  <c:v>6.8911360272060893E-2</c:v>
                </c:pt>
                <c:pt idx="6">
                  <c:v>6.2772260273926891E-2</c:v>
                </c:pt>
                <c:pt idx="7">
                  <c:v>5.6826665605750025E-2</c:v>
                </c:pt>
                <c:pt idx="8">
                  <c:v>7.0861956781515023E-2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CD4-4D11-AE8D-26F104DAF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9987456"/>
        <c:axId val="209988992"/>
      </c:barChart>
      <c:catAx>
        <c:axId val="20998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09988992"/>
        <c:crosses val="autoZero"/>
        <c:auto val="0"/>
        <c:lblAlgn val="ctr"/>
        <c:lblOffset val="100"/>
        <c:noMultiLvlLbl val="0"/>
      </c:catAx>
      <c:valAx>
        <c:axId val="20998899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09987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Capítulo</a:t>
            </a:r>
          </a:p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(en millones de $)</a:t>
            </a:r>
            <a:endParaRPr lang="es-CL" sz="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'Partida 05'!$J$61</c:f>
              <c:strCache>
                <c:ptCount val="1"/>
                <c:pt idx="0">
                  <c:v>Presupuesto Inicial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'Partida 05'!$I$62:$I$72</c:f>
              <c:strCache>
                <c:ptCount val="11"/>
                <c:pt idx="0">
                  <c:v>Serv. Gob. Interior</c:v>
                </c:pt>
                <c:pt idx="1">
                  <c:v>ONEMI</c:v>
                </c:pt>
                <c:pt idx="2">
                  <c:v>SUBDERE</c:v>
                </c:pt>
                <c:pt idx="3">
                  <c:v>ANI</c:v>
                </c:pt>
                <c:pt idx="4">
                  <c:v>Subs. Prevención del Delito</c:v>
                </c:pt>
                <c:pt idx="5">
                  <c:v>SENDA</c:v>
                </c:pt>
                <c:pt idx="6">
                  <c:v>Subs. del Interior</c:v>
                </c:pt>
                <c:pt idx="7">
                  <c:v>Carabineros</c:v>
                </c:pt>
                <c:pt idx="8">
                  <c:v>HOSCAR</c:v>
                </c:pt>
                <c:pt idx="9">
                  <c:v>PDI</c:v>
                </c:pt>
                <c:pt idx="10">
                  <c:v>GORES</c:v>
                </c:pt>
              </c:strCache>
            </c:strRef>
          </c:cat>
          <c:val>
            <c:numRef>
              <c:f>'Partida 05'!$J$62:$J$72</c:f>
              <c:numCache>
                <c:formatCode>#,##0</c:formatCode>
                <c:ptCount val="11"/>
                <c:pt idx="0">
                  <c:v>73367156000</c:v>
                </c:pt>
                <c:pt idx="1">
                  <c:v>15642940000</c:v>
                </c:pt>
                <c:pt idx="2">
                  <c:v>699733127000</c:v>
                </c:pt>
                <c:pt idx="3">
                  <c:v>7890877000</c:v>
                </c:pt>
                <c:pt idx="4">
                  <c:v>45795013000</c:v>
                </c:pt>
                <c:pt idx="5">
                  <c:v>73793298000</c:v>
                </c:pt>
                <c:pt idx="6">
                  <c:v>100491154000</c:v>
                </c:pt>
                <c:pt idx="7">
                  <c:v>1221214788000</c:v>
                </c:pt>
                <c:pt idx="8">
                  <c:v>30690271000</c:v>
                </c:pt>
                <c:pt idx="9">
                  <c:v>369591607000</c:v>
                </c:pt>
                <c:pt idx="10">
                  <c:v>1278446244000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63-4DA0-BE67-F755B8832EE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009280"/>
        <c:axId val="207020416"/>
      </c:barChart>
      <c:catAx>
        <c:axId val="20700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20416"/>
        <c:crosses val="autoZero"/>
        <c:auto val="1"/>
        <c:lblAlgn val="ctr"/>
        <c:lblOffset val="100"/>
        <c:noMultiLvlLbl val="0"/>
      </c:catAx>
      <c:valAx>
        <c:axId val="2070204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070092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Mensual 2019- 2020 - 2021</a:t>
            </a:r>
            <a:endParaRPr lang="es-CL" sz="1200">
              <a:effectLst/>
            </a:endParaRPr>
          </a:p>
        </c:rich>
      </c:tx>
      <c:layout>
        <c:manualLayout>
          <c:xMode val="edge"/>
          <c:yMode val="edge"/>
          <c:x val="0.32193750000000004"/>
          <c:y val="3.95264488528537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'Partida 05'!$C$29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05'!$D$29:$O$29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6.8866152974273218E-2</c:v>
                </c:pt>
                <c:pt idx="2">
                  <c:v>9.7816879143194937E-2</c:v>
                </c:pt>
                <c:pt idx="3">
                  <c:v>7.3170836477018136E-2</c:v>
                </c:pt>
                <c:pt idx="4">
                  <c:v>8.1083012811088512E-2</c:v>
                </c:pt>
                <c:pt idx="5">
                  <c:v>8.6307891488960273E-2</c:v>
                </c:pt>
                <c:pt idx="6">
                  <c:v>7.2784979893448856E-2</c:v>
                </c:pt>
                <c:pt idx="7">
                  <c:v>7.7695749987199303E-2</c:v>
                </c:pt>
                <c:pt idx="8">
                  <c:v>8.7027859660061352E-2</c:v>
                </c:pt>
                <c:pt idx="9">
                  <c:v>8.8437702463749671E-2</c:v>
                </c:pt>
                <c:pt idx="10">
                  <c:v>8.4301818275213686E-2</c:v>
                </c:pt>
                <c:pt idx="11">
                  <c:v>0.13440596550012487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72-4072-AA55-6152E7A5E2FE}"/>
            </c:ext>
          </c:extLst>
        </c:ser>
        <c:ser>
          <c:idx val="0"/>
          <c:order val="1"/>
          <c:tx>
            <c:strRef>
              <c:f>'Partida 05'!$C$30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05'!$D$30:$O$30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5.9244172298822263E-2</c:v>
                </c:pt>
                <c:pt idx="2">
                  <c:v>8.7452600179805273E-2</c:v>
                </c:pt>
                <c:pt idx="3">
                  <c:v>8.5128923209441223E-2</c:v>
                </c:pt>
                <c:pt idx="4">
                  <c:v>9.6878825438348443E-2</c:v>
                </c:pt>
                <c:pt idx="5">
                  <c:v>8.518769970793795E-2</c:v>
                </c:pt>
                <c:pt idx="6">
                  <c:v>9.1813213369185173E-2</c:v>
                </c:pt>
                <c:pt idx="7">
                  <c:v>7.9025796040021051E-2</c:v>
                </c:pt>
                <c:pt idx="8">
                  <c:v>7.6403167185014817E-2</c:v>
                </c:pt>
                <c:pt idx="9">
                  <c:v>8.2932522547559909E-2</c:v>
                </c:pt>
                <c:pt idx="10">
                  <c:v>7.4454125717906106E-2</c:v>
                </c:pt>
                <c:pt idx="11">
                  <c:v>0.12242572588492372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72-4072-AA55-6152E7A5E2FE}"/>
            </c:ext>
          </c:extLst>
        </c:ser>
        <c:ser>
          <c:idx val="1"/>
          <c:order val="2"/>
          <c:tx>
            <c:strRef>
              <c:f>'Partida 05'!$C$31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72-4072-AA55-6152E7A5E2FE}"/>
                </c:ext>
              </c:extLst>
            </c:dLbl>
            <c:dLbl>
              <c:idx val="1"/>
              <c:layout>
                <c:manualLayout>
                  <c:x val="6.462035541195477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72-4072-AA55-6152E7A5E2FE}"/>
                </c:ext>
              </c:extLst>
            </c:dLbl>
            <c:dLbl>
              <c:idx val="2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72-4072-AA55-6152E7A5E2FE}"/>
                </c:ext>
              </c:extLst>
            </c:dLbl>
            <c:dLbl>
              <c:idx val="3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72-4072-AA55-6152E7A5E2FE}"/>
                </c:ext>
              </c:extLst>
            </c:dLbl>
            <c:dLbl>
              <c:idx val="4"/>
              <c:layout>
                <c:manualLayout>
                  <c:x val="8.616047388260635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72-4072-AA55-6152E7A5E2FE}"/>
                </c:ext>
              </c:extLst>
            </c:dLbl>
            <c:dLbl>
              <c:idx val="5"/>
              <c:layout>
                <c:manualLayout>
                  <c:x val="4.17318727177882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72-4072-AA55-6152E7A5E2FE}"/>
                </c:ext>
              </c:extLst>
            </c:dLbl>
            <c:dLbl>
              <c:idx val="6"/>
              <c:layout>
                <c:manualLayout>
                  <c:x val="6.259780907668231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772-4072-AA55-6152E7A5E2FE}"/>
                </c:ext>
              </c:extLst>
            </c:dLbl>
            <c:dLbl>
              <c:idx val="7"/>
              <c:layout>
                <c:manualLayout>
                  <c:x val="6.2597809076683081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772-4072-AA55-6152E7A5E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05'!$D$31:$L$31</c:f>
              <c:numCache>
                <c:formatCode>0.0%</c:formatCode>
                <c:ptCount val="9"/>
                <c:pt idx="0">
                  <c:v>6.3622785033558837E-2</c:v>
                </c:pt>
                <c:pt idx="1">
                  <c:v>7.4777301704173821E-2</c:v>
                </c:pt>
                <c:pt idx="2">
                  <c:v>7.6169460920655269E-2</c:v>
                </c:pt>
                <c:pt idx="3">
                  <c:v>7.6520455049231093E-2</c:v>
                </c:pt>
                <c:pt idx="4">
                  <c:v>6.7302361916824829E-2</c:v>
                </c:pt>
                <c:pt idx="5">
                  <c:v>8.4954398603272099E-2</c:v>
                </c:pt>
                <c:pt idx="6">
                  <c:v>7.1674089514278963E-2</c:v>
                </c:pt>
                <c:pt idx="7">
                  <c:v>5.8859419153127396E-2</c:v>
                </c:pt>
                <c:pt idx="8">
                  <c:v>9.1869250626302801E-2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772-4072-AA55-6152E7A5E2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5134464"/>
        <c:axId val="205169024"/>
      </c:barChart>
      <c:catAx>
        <c:axId val="2051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69024"/>
        <c:crosses val="autoZero"/>
        <c:auto val="1"/>
        <c:lblAlgn val="ctr"/>
        <c:lblOffset val="100"/>
        <c:noMultiLvlLbl val="0"/>
      </c:catAx>
      <c:valAx>
        <c:axId val="205169024"/>
        <c:scaling>
          <c:orientation val="minMax"/>
          <c:max val="0.1600000000000000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34464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Acumulada  2019 - 2020 - 2021</a:t>
            </a:r>
            <a:endParaRPr lang="es-CL" sz="120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'Partida 05'!$C$23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05'!$D$23:$O$23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0.13013362025538205</c:v>
                </c:pt>
                <c:pt idx="2">
                  <c:v>0.22737184355080195</c:v>
                </c:pt>
                <c:pt idx="3">
                  <c:v>0.30053049199243098</c:v>
                </c:pt>
                <c:pt idx="4">
                  <c:v>0.3809045456943288</c:v>
                </c:pt>
                <c:pt idx="5">
                  <c:v>0.46512786602560585</c:v>
                </c:pt>
                <c:pt idx="6">
                  <c:v>0.531881957844905</c:v>
                </c:pt>
                <c:pt idx="7">
                  <c:v>0.60825957606018488</c:v>
                </c:pt>
                <c:pt idx="8">
                  <c:v>0.69020346235683694</c:v>
                </c:pt>
                <c:pt idx="9">
                  <c:v>0.77864116482058665</c:v>
                </c:pt>
                <c:pt idx="10">
                  <c:v>0.85708333424642025</c:v>
                </c:pt>
                <c:pt idx="11">
                  <c:v>0.97363506386670362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E3-4435-B639-31029050A8DA}"/>
            </c:ext>
          </c:extLst>
        </c:ser>
        <c:ser>
          <c:idx val="0"/>
          <c:order val="1"/>
          <c:tx>
            <c:strRef>
              <c:f>'Partida 05'!$C$24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05'!$D$24:$O$24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0.12040572949883624</c:v>
                </c:pt>
                <c:pt idx="2">
                  <c:v>0.20864983495778736</c:v>
                </c:pt>
                <c:pt idx="3">
                  <c:v>0.29461842451990083</c:v>
                </c:pt>
                <c:pt idx="4">
                  <c:v>0.39640037658604882</c:v>
                </c:pt>
                <c:pt idx="5">
                  <c:v>0.47319999113965738</c:v>
                </c:pt>
                <c:pt idx="6">
                  <c:v>0.55412135433073872</c:v>
                </c:pt>
                <c:pt idx="7">
                  <c:v>0.62636977229492707</c:v>
                </c:pt>
                <c:pt idx="8">
                  <c:v>0.71281777494419774</c:v>
                </c:pt>
                <c:pt idx="9">
                  <c:v>0.77786916724727373</c:v>
                </c:pt>
                <c:pt idx="10">
                  <c:v>0.85130526776625637</c:v>
                </c:pt>
                <c:pt idx="11">
                  <c:v>0.96213021713773828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E3-4435-B639-31029050A8DA}"/>
            </c:ext>
          </c:extLst>
        </c:ser>
        <c:ser>
          <c:idx val="1"/>
          <c:order val="2"/>
          <c:tx>
            <c:strRef>
              <c:f>'Partida 05'!$C$25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443460463651748E-2"/>
                  <c:y val="3.26199178502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5E3-4435-B639-31029050A8DA}"/>
                </c:ext>
              </c:extLst>
            </c:dLbl>
            <c:dLbl>
              <c:idx val="1"/>
              <c:layout>
                <c:manualLayout>
                  <c:x val="0"/>
                  <c:y val="2.1768704373566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E3-4435-B639-31029050A8DA}"/>
                </c:ext>
              </c:extLst>
            </c:dLbl>
            <c:dLbl>
              <c:idx val="2"/>
              <c:layout>
                <c:manualLayout>
                  <c:x val="-1.3212217868432319E-2"/>
                  <c:y val="3.9909291351539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E3-4435-B639-31029050A8DA}"/>
                </c:ext>
              </c:extLst>
            </c:dLbl>
            <c:dLbl>
              <c:idx val="3"/>
              <c:layout>
                <c:manualLayout>
                  <c:x val="-1.7616290491243091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E3-4435-B639-31029050A8DA}"/>
                </c:ext>
              </c:extLst>
            </c:dLbl>
            <c:dLbl>
              <c:idx val="4"/>
              <c:layout>
                <c:manualLayout>
                  <c:x val="-1.9818326802648476E-2"/>
                  <c:y val="4.3537408747133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E3-4435-B639-31029050A8DA}"/>
                </c:ext>
              </c:extLst>
            </c:dLbl>
            <c:dLbl>
              <c:idx val="5"/>
              <c:layout>
                <c:manualLayout>
                  <c:x val="-2.2020363114053865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E3-4435-B639-31029050A8DA}"/>
                </c:ext>
              </c:extLst>
            </c:dLbl>
            <c:dLbl>
              <c:idx val="6"/>
              <c:layout>
                <c:manualLayout>
                  <c:x val="-3.7434617293891567E-2"/>
                  <c:y val="3.9909291351539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5E3-4435-B639-31029050A8DA}"/>
                </c:ext>
              </c:extLst>
            </c:dLbl>
            <c:dLbl>
              <c:idx val="7"/>
              <c:layout>
                <c:manualLayout>
                  <c:x val="-6.6061089342161677E-2"/>
                  <c:y val="-1.4512469582377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5E3-4435-B639-31029050A8DA}"/>
                </c:ext>
              </c:extLst>
            </c:dLbl>
            <c:dLbl>
              <c:idx val="8"/>
              <c:layout>
                <c:manualLayout>
                  <c:x val="-6.3859053030756202E-2"/>
                  <c:y val="-3.2653056560350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5E3-4435-B639-31029050A8DA}"/>
                </c:ext>
              </c:extLst>
            </c:dLbl>
            <c:dLbl>
              <c:idx val="9"/>
              <c:layout>
                <c:manualLayout>
                  <c:x val="-5.5050907785134662E-2"/>
                  <c:y val="-1.814058697797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5E3-4435-B639-31029050A8DA}"/>
                </c:ext>
              </c:extLst>
            </c:dLbl>
            <c:dLbl>
              <c:idx val="10"/>
              <c:layout>
                <c:manualLayout>
                  <c:x val="-6.1657016719350984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5E3-4435-B639-31029050A8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05'!$D$25:$L$25</c:f>
              <c:numCache>
                <c:formatCode>0.0%</c:formatCode>
                <c:ptCount val="9"/>
                <c:pt idx="0">
                  <c:v>6.3622785033558837E-2</c:v>
                </c:pt>
                <c:pt idx="1">
                  <c:v>0.13896817705921116</c:v>
                </c:pt>
                <c:pt idx="2">
                  <c:v>0.21452978980909504</c:v>
                </c:pt>
                <c:pt idx="3">
                  <c:v>0.29013708826368817</c:v>
                </c:pt>
                <c:pt idx="4">
                  <c:v>0.35609204786163218</c:v>
                </c:pt>
                <c:pt idx="5">
                  <c:v>0.43410989317534282</c:v>
                </c:pt>
                <c:pt idx="6">
                  <c:v>0.5049625082800473</c:v>
                </c:pt>
                <c:pt idx="7">
                  <c:v>0.58924242395454929</c:v>
                </c:pt>
                <c:pt idx="8">
                  <c:v>0.65951587766029085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65E3-4435-B639-31029050A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064448"/>
        <c:axId val="207066240"/>
      </c:lineChart>
      <c:catAx>
        <c:axId val="20706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6240"/>
        <c:crosses val="autoZero"/>
        <c:auto val="1"/>
        <c:lblAlgn val="ctr"/>
        <c:lblOffset val="100"/>
        <c:noMultiLvlLbl val="0"/>
      </c:catAx>
      <c:valAx>
        <c:axId val="2070662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44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819097341968788E-2"/>
          <c:y val="0.86122365258290534"/>
          <c:w val="0.94575552299316035"/>
          <c:h val="0.11700764304352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+mn-lt"/>
                <a:ea typeface="Calibri"/>
                <a:cs typeface="Calibri"/>
              </a:defRPr>
            </a:pPr>
            <a:r>
              <a:rPr lang="es-CL" sz="1050" b="1">
                <a:latin typeface="+mn-lt"/>
              </a:rPr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Gores!$C$136</c:f>
              <c:strCache>
                <c:ptCount val="1"/>
                <c:pt idx="0">
                  <c:v>GASTO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Gores!$D$136:$O$136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6.6936288070986644E-2</c:v>
                </c:pt>
                <c:pt idx="2">
                  <c:v>7.777861854617886E-2</c:v>
                </c:pt>
                <c:pt idx="3">
                  <c:v>7.6746270168324471E-2</c:v>
                </c:pt>
                <c:pt idx="4">
                  <c:v>9.3845357057652373E-2</c:v>
                </c:pt>
                <c:pt idx="5">
                  <c:v>0.10980529621002257</c:v>
                </c:pt>
                <c:pt idx="6">
                  <c:v>6.0222968833573476E-2</c:v>
                </c:pt>
                <c:pt idx="7">
                  <c:v>7.9566061981051067E-2</c:v>
                </c:pt>
                <c:pt idx="8">
                  <c:v>0.1097925578332254</c:v>
                </c:pt>
                <c:pt idx="9">
                  <c:v>7.7939726040021223E-2</c:v>
                </c:pt>
                <c:pt idx="10">
                  <c:v>9.3904210931420748E-2</c:v>
                </c:pt>
                <c:pt idx="11">
                  <c:v>0.13553961167405226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17-448D-B0B4-6BDF6C30A075}"/>
            </c:ext>
          </c:extLst>
        </c:ser>
        <c:ser>
          <c:idx val="1"/>
          <c:order val="1"/>
          <c:tx>
            <c:strRef>
              <c:f>Gores!$C$135</c:f>
              <c:strCache>
                <c:ptCount val="1"/>
                <c:pt idx="0">
                  <c:v>GASTO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Gores!$D$135:$O$135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5.3161973127713147E-2</c:v>
                </c:pt>
                <c:pt idx="2">
                  <c:v>7.1835602236083901E-2</c:v>
                </c:pt>
                <c:pt idx="3">
                  <c:v>6.2261506799505574E-2</c:v>
                </c:pt>
                <c:pt idx="4">
                  <c:v>6.7474466678398154E-2</c:v>
                </c:pt>
                <c:pt idx="5">
                  <c:v>8.29165950297652E-2</c:v>
                </c:pt>
                <c:pt idx="6">
                  <c:v>5.2519793137565308E-2</c:v>
                </c:pt>
                <c:pt idx="7">
                  <c:v>7.310027062726375E-2</c:v>
                </c:pt>
                <c:pt idx="8">
                  <c:v>6.6858959472708798E-2</c:v>
                </c:pt>
                <c:pt idx="9">
                  <c:v>7.9737804917091176E-2</c:v>
                </c:pt>
                <c:pt idx="10">
                  <c:v>9.3351017868910147E-2</c:v>
                </c:pt>
                <c:pt idx="11">
                  <c:v>0.16769369383540089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17-448D-B0B4-6BDF6C30A075}"/>
            </c:ext>
          </c:extLst>
        </c:ser>
        <c:ser>
          <c:idx val="0"/>
          <c:order val="2"/>
          <c:tx>
            <c:strRef>
              <c:f>Gores!$C$134</c:f>
              <c:strCache>
                <c:ptCount val="1"/>
                <c:pt idx="0">
                  <c:v>GASTO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5.5511314125724293E-3"/>
                  <c:y val="-8.4361660701343169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E17-448D-B0B4-6BDF6C30A075}"/>
                </c:ext>
              </c:extLst>
            </c:dLbl>
            <c:dLbl>
              <c:idx val="1"/>
              <c:layout>
                <c:manualLayout>
                  <c:x val="1.1102058513967639E-2"/>
                  <c:y val="9.2600700933273463E-4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17-448D-B0B4-6BDF6C30A075}"/>
                </c:ext>
              </c:extLst>
            </c:dLbl>
            <c:dLbl>
              <c:idx val="2"/>
              <c:layout>
                <c:manualLayout>
                  <c:x val="1.3988342257451433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E17-448D-B0B4-6BDF6C30A075}"/>
                </c:ext>
              </c:extLst>
            </c:dLbl>
            <c:dLbl>
              <c:idx val="3"/>
              <c:layout>
                <c:manualLayout>
                  <c:x val="8.4003369967824877E-3"/>
                  <c:y val="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17-448D-B0B4-6BDF6C30A075}"/>
                </c:ext>
              </c:extLst>
            </c:dLbl>
            <c:dLbl>
              <c:idx val="4"/>
              <c:layout>
                <c:manualLayout>
                  <c:x val="1.1102047188606284E-2"/>
                  <c:y val="5.3499728905391768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E17-448D-B0B4-6BDF6C30A075}"/>
                </c:ext>
              </c:extLst>
            </c:dLbl>
            <c:dLbl>
              <c:idx val="5"/>
              <c:layout>
                <c:manualLayout>
                  <c:x val="1.1102047188606284E-2"/>
                  <c:y val="-8.5390143335451162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E17-448D-B0B4-6BDF6C30A075}"/>
                </c:ext>
              </c:extLst>
            </c:dLbl>
            <c:dLbl>
              <c:idx val="6"/>
              <c:layout>
                <c:manualLayout>
                  <c:x val="8.2157521197610828E-3"/>
                  <c:y val="-1.7901187413012255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E17-448D-B0B4-6BDF6C30A075}"/>
                </c:ext>
              </c:extLst>
            </c:dLbl>
            <c:dLbl>
              <c:idx val="7"/>
              <c:layout>
                <c:manualLayout>
                  <c:x val="8.3265438854757106E-3"/>
                  <c:y val="-4.2181202989307137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E17-448D-B0B4-6BDF6C30A075}"/>
                </c:ext>
              </c:extLst>
            </c:dLbl>
            <c:dLbl>
              <c:idx val="8"/>
              <c:layout>
                <c:manualLayout>
                  <c:x val="1.1249758217531021E-2"/>
                  <c:y val="-2.2736546347861892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E17-448D-B0B4-6BDF6C30A075}"/>
                </c:ext>
              </c:extLst>
            </c:dLbl>
            <c:dLbl>
              <c:idx val="9"/>
              <c:layout>
                <c:manualLayout>
                  <c:x val="5.5511314125724293E-3"/>
                  <c:y val="-4.73251067143901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E17-448D-B0B4-6BDF6C30A075}"/>
                </c:ext>
              </c:extLst>
            </c:dLbl>
            <c:dLbl>
              <c:idx val="10"/>
              <c:layout>
                <c:manualLayout>
                  <c:x val="5.5511314125724293E-3"/>
                  <c:y val="1.1008117932675421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E17-448D-B0B4-6BDF6C30A075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600" b="1" i="0" u="none" strike="noStrike" baseline="0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Gores!$D$134:$L$134</c:f>
              <c:numCache>
                <c:formatCode>0.0%</c:formatCode>
                <c:ptCount val="9"/>
                <c:pt idx="0">
                  <c:v>2.9499665008240503E-2</c:v>
                </c:pt>
                <c:pt idx="1">
                  <c:v>8.5550270595772526E-2</c:v>
                </c:pt>
                <c:pt idx="2">
                  <c:v>6.4941764603004631E-2</c:v>
                </c:pt>
                <c:pt idx="3">
                  <c:v>7.9182498450008451E-2</c:v>
                </c:pt>
                <c:pt idx="4">
                  <c:v>5.8598337951168693E-2</c:v>
                </c:pt>
                <c:pt idx="5">
                  <c:v>7.0711575195238754E-2</c:v>
                </c:pt>
                <c:pt idx="6">
                  <c:v>6.3023148221114156E-2</c:v>
                </c:pt>
                <c:pt idx="7">
                  <c:v>5.7495799054997979E-2</c:v>
                </c:pt>
                <c:pt idx="8">
                  <c:v>7.2791525957275671E-2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E17-448D-B0B4-6BDF6C30A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10598528"/>
        <c:axId val="210616704"/>
      </c:barChart>
      <c:catAx>
        <c:axId val="21059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10616704"/>
        <c:crosses val="autoZero"/>
        <c:auto val="0"/>
        <c:lblAlgn val="ctr"/>
        <c:lblOffset val="100"/>
        <c:noMultiLvlLbl val="0"/>
      </c:catAx>
      <c:valAx>
        <c:axId val="21061670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105985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043716371504573E-2"/>
          <c:y val="0.16005351090806447"/>
          <c:w val="0.87715770627754874"/>
          <c:h val="0.58293315049197614"/>
        </c:manualLayout>
      </c:layout>
      <c:lineChart>
        <c:grouping val="standard"/>
        <c:varyColors val="0"/>
        <c:ser>
          <c:idx val="2"/>
          <c:order val="0"/>
          <c:tx>
            <c:strRef>
              <c:f>Gores!$C$132</c:f>
              <c:strCache>
                <c:ptCount val="1"/>
                <c:pt idx="0">
                  <c:v>GASTO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Gores!$D$132:$O$132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0.11492254785857535</c:v>
                </c:pt>
                <c:pt idx="2">
                  <c:v>0.19142710310663055</c:v>
                </c:pt>
                <c:pt idx="3">
                  <c:v>0.26865307341799122</c:v>
                </c:pt>
                <c:pt idx="4">
                  <c:v>0.35547028092279531</c:v>
                </c:pt>
                <c:pt idx="5">
                  <c:v>0.45364994983898299</c:v>
                </c:pt>
                <c:pt idx="6">
                  <c:v>0.51376134909678761</c:v>
                </c:pt>
                <c:pt idx="7">
                  <c:v>0.57458564322357975</c:v>
                </c:pt>
                <c:pt idx="8">
                  <c:v>0.68544180948346001</c:v>
                </c:pt>
                <c:pt idx="9">
                  <c:v>0.76336132403040946</c:v>
                </c:pt>
                <c:pt idx="10">
                  <c:v>0.84824526758098884</c:v>
                </c:pt>
                <c:pt idx="11">
                  <c:v>0.98743718284025228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CE-4C6B-895B-0C45956A1D92}"/>
            </c:ext>
          </c:extLst>
        </c:ser>
        <c:ser>
          <c:idx val="1"/>
          <c:order val="1"/>
          <c:tx>
            <c:strRef>
              <c:f>Gores!$C$131</c:f>
              <c:strCache>
                <c:ptCount val="1"/>
                <c:pt idx="0">
                  <c:v>GASTO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Gores!$D$131:$O$131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8.9800406455615364E-2</c:v>
                </c:pt>
                <c:pt idx="2">
                  <c:v>0.16230411962148097</c:v>
                </c:pt>
                <c:pt idx="3">
                  <c:v>0.22728968141666009</c:v>
                </c:pt>
                <c:pt idx="4">
                  <c:v>0.3032809298445282</c:v>
                </c:pt>
                <c:pt idx="5">
                  <c:v>0.38515381288069817</c:v>
                </c:pt>
                <c:pt idx="6">
                  <c:v>0.43722841744897983</c:v>
                </c:pt>
                <c:pt idx="7">
                  <c:v>0.51335465035083916</c:v>
                </c:pt>
                <c:pt idx="8">
                  <c:v>0.60060148271701708</c:v>
                </c:pt>
                <c:pt idx="9">
                  <c:v>0.67768851345815162</c:v>
                </c:pt>
                <c:pt idx="10">
                  <c:v>0.77100217387042935</c:v>
                </c:pt>
                <c:pt idx="11">
                  <c:v>0.93321592842771783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BCE-4C6B-895B-0C45956A1D92}"/>
            </c:ext>
          </c:extLst>
        </c:ser>
        <c:ser>
          <c:idx val="0"/>
          <c:order val="2"/>
          <c:tx>
            <c:strRef>
              <c:f>Gores!$C$130</c:f>
              <c:strCache>
                <c:ptCount val="1"/>
                <c:pt idx="0">
                  <c:v>GASTO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0635842603845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CE-4C6B-895B-0C45956A1D92}"/>
                </c:ext>
              </c:extLst>
            </c:dLbl>
            <c:dLbl>
              <c:idx val="1"/>
              <c:layout>
                <c:manualLayout>
                  <c:x val="-3.5531792130192301E-2"/>
                  <c:y val="2.3662553357194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CE-4C6B-895B-0C45956A1D92}"/>
                </c:ext>
              </c:extLst>
            </c:dLbl>
            <c:dLbl>
              <c:idx val="2"/>
              <c:layout>
                <c:manualLayout>
                  <c:x val="-3.0065362571701153E-2"/>
                  <c:y val="1.893004268575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CE-4C6B-895B-0C45956A1D92}"/>
                </c:ext>
              </c:extLst>
            </c:dLbl>
            <c:dLbl>
              <c:idx val="3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CE-4C6B-895B-0C45956A1D92}"/>
                </c:ext>
              </c:extLst>
            </c:dLbl>
            <c:dLbl>
              <c:idx val="4"/>
              <c:layout>
                <c:manualLayout>
                  <c:x val="-1.9132503454718917E-2"/>
                  <c:y val="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BCE-4C6B-895B-0C45956A1D92}"/>
                </c:ext>
              </c:extLst>
            </c:dLbl>
            <c:dLbl>
              <c:idx val="5"/>
              <c:layout>
                <c:manualLayout>
                  <c:x val="-2.4598933013210037E-2"/>
                  <c:y val="3.31275747000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CE-4C6B-895B-0C45956A1D92}"/>
                </c:ext>
              </c:extLst>
            </c:dLbl>
            <c:dLbl>
              <c:idx val="6"/>
              <c:layout>
                <c:manualLayout>
                  <c:x val="-3.8265006909437835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BCE-4C6B-895B-0C45956A1D92}"/>
                </c:ext>
              </c:extLst>
            </c:dLbl>
            <c:dLbl>
              <c:idx val="7"/>
              <c:layout>
                <c:manualLayout>
                  <c:x val="-3.0065362571701153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BCE-4C6B-895B-0C45956A1D92}"/>
                </c:ext>
              </c:extLst>
            </c:dLbl>
            <c:dLbl>
              <c:idx val="8"/>
              <c:layout>
                <c:manualLayout>
                  <c:x val="-1.9663646552090804E-2"/>
                  <c:y val="1.0445056932208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BCE-4C6B-895B-0C45956A1D92}"/>
                </c:ext>
              </c:extLst>
            </c:dLbl>
            <c:dLbl>
              <c:idx val="9"/>
              <c:layout>
                <c:manualLayout>
                  <c:x val="-4.3731436467929055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BCE-4C6B-895B-0C45956A1D92}"/>
                </c:ext>
              </c:extLst>
            </c:dLbl>
            <c:dLbl>
              <c:idx val="10"/>
              <c:layout>
                <c:manualLayout>
                  <c:x val="-2.4598933013210138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BCE-4C6B-895B-0C45956A1D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Gores!$D$130:$L$130</c:f>
              <c:numCache>
                <c:formatCode>0.0%</c:formatCode>
                <c:ptCount val="9"/>
                <c:pt idx="0">
                  <c:v>2.9499665008240503E-2</c:v>
                </c:pt>
                <c:pt idx="1">
                  <c:v>0.1151421994867096</c:v>
                </c:pt>
                <c:pt idx="2">
                  <c:v>0.17847830721562527</c:v>
                </c:pt>
                <c:pt idx="3">
                  <c:v>0.2516255040206703</c:v>
                </c:pt>
                <c:pt idx="4">
                  <c:v>0.30501696187963201</c:v>
                </c:pt>
                <c:pt idx="5">
                  <c:v>0.37147106778448058</c:v>
                </c:pt>
                <c:pt idx="6">
                  <c:v>0.43404123353804985</c:v>
                </c:pt>
                <c:pt idx="7">
                  <c:v>0.49031599562692135</c:v>
                </c:pt>
                <c:pt idx="8">
                  <c:v>0.56303062043708552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DBCE-4C6B-895B-0C45956A1D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502784"/>
        <c:axId val="210504320"/>
      </c:lineChart>
      <c:catAx>
        <c:axId val="21050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4320"/>
        <c:crosses val="autoZero"/>
        <c:auto val="1"/>
        <c:lblAlgn val="ctr"/>
        <c:lblOffset val="100"/>
        <c:tickLblSkip val="1"/>
        <c:noMultiLvlLbl val="0"/>
      </c:catAx>
      <c:valAx>
        <c:axId val="21050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4223042808385"/>
          <c:y val="0.8984429294613695"/>
          <c:w val="0.58555446490003427"/>
          <c:h val="6.8429495838558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Gores!$C$28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Gores!$D$28:$O$28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0.12635620371391218</c:v>
                </c:pt>
                <c:pt idx="2">
                  <c:v>0.22137796204477622</c:v>
                </c:pt>
                <c:pt idx="3">
                  <c:v>0.29014260935169678</c:v>
                </c:pt>
                <c:pt idx="4">
                  <c:v>0.35943605578744536</c:v>
                </c:pt>
                <c:pt idx="5">
                  <c:v>0.45964686590890302</c:v>
                </c:pt>
                <c:pt idx="6">
                  <c:v>0.52590905029120671</c:v>
                </c:pt>
                <c:pt idx="7">
                  <c:v>0.56865317179789465</c:v>
                </c:pt>
                <c:pt idx="8">
                  <c:v>0.66342435778080411</c:v>
                </c:pt>
                <c:pt idx="9">
                  <c:v>0.74522937270098299</c:v>
                </c:pt>
                <c:pt idx="10">
                  <c:v>0.81774144157200312</c:v>
                </c:pt>
                <c:pt idx="11">
                  <c:v>0.95335577766541491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2C-40FB-9BE8-A12BC48FCED6}"/>
            </c:ext>
          </c:extLst>
        </c:ser>
        <c:ser>
          <c:idx val="0"/>
          <c:order val="1"/>
          <c:tx>
            <c:strRef>
              <c:f>Gores!$C$27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Gores!$D$27:$O$27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0.1259861050015047</c:v>
                </c:pt>
                <c:pt idx="2">
                  <c:v>0.22801455627122277</c:v>
                </c:pt>
                <c:pt idx="3">
                  <c:v>0.29606790789520798</c:v>
                </c:pt>
                <c:pt idx="4">
                  <c:v>0.3669273238514692</c:v>
                </c:pt>
                <c:pt idx="5">
                  <c:v>0.46333263618936871</c:v>
                </c:pt>
                <c:pt idx="6">
                  <c:v>0.52933582559778458</c:v>
                </c:pt>
                <c:pt idx="7">
                  <c:v>0.59621275280107355</c:v>
                </c:pt>
                <c:pt idx="8">
                  <c:v>0.69286487920366135</c:v>
                </c:pt>
                <c:pt idx="9">
                  <c:v>0.73062751045427721</c:v>
                </c:pt>
                <c:pt idx="10">
                  <c:v>0.80266282241418629</c:v>
                </c:pt>
                <c:pt idx="11">
                  <c:v>0.87288969344605727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C2C-40FB-9BE8-A12BC48FCED6}"/>
            </c:ext>
          </c:extLst>
        </c:ser>
        <c:ser>
          <c:idx val="1"/>
          <c:order val="2"/>
          <c:tx>
            <c:strRef>
              <c:f>Gores!$C$26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2C-40FB-9BE8-A12BC48FCED6}"/>
                </c:ext>
              </c:extLst>
            </c:dLbl>
            <c:dLbl>
              <c:idx val="1"/>
              <c:layout>
                <c:manualLayout>
                  <c:x val="-1.6399288675473408E-2"/>
                  <c:y val="1.4197532014316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2C-40FB-9BE8-A12BC48FCED6}"/>
                </c:ext>
              </c:extLst>
            </c:dLbl>
            <c:dLbl>
              <c:idx val="2"/>
              <c:layout>
                <c:manualLayout>
                  <c:x val="-5.4664295584911239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2C-40FB-9BE8-A12BC48FCED6}"/>
                </c:ext>
              </c:extLst>
            </c:dLbl>
            <c:dLbl>
              <c:idx val="3"/>
              <c:layout>
                <c:manualLayout>
                  <c:x val="-6.5597154701893423E-2"/>
                  <c:y val="-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2C-40FB-9BE8-A12BC48FCED6}"/>
                </c:ext>
              </c:extLst>
            </c:dLbl>
            <c:dLbl>
              <c:idx val="4"/>
              <c:layout>
                <c:manualLayout>
                  <c:x val="-6.2863939922647924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C2C-40FB-9BE8-A12BC48FCED6}"/>
                </c:ext>
              </c:extLst>
            </c:dLbl>
            <c:dLbl>
              <c:idx val="5"/>
              <c:layout>
                <c:manualLayout>
                  <c:x val="-6.0130725143402362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2C-40FB-9BE8-A12BC48FCED6}"/>
                </c:ext>
              </c:extLst>
            </c:dLbl>
            <c:dLbl>
              <c:idx val="6"/>
              <c:layout>
                <c:manualLayout>
                  <c:x val="-7.1063584260384546E-2"/>
                  <c:y val="-1.4197532014316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C2C-40FB-9BE8-A12BC48FCED6}"/>
                </c:ext>
              </c:extLst>
            </c:dLbl>
            <c:dLbl>
              <c:idx val="7"/>
              <c:layout>
                <c:manualLayout>
                  <c:x val="-5.5619791162315149E-2"/>
                  <c:y val="-2.84633114727394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C2C-40FB-9BE8-A12BC48FCED6}"/>
                </c:ext>
              </c:extLst>
            </c:dLbl>
            <c:dLbl>
              <c:idx val="8"/>
              <c:layout>
                <c:manualLayout>
                  <c:x val="-4.0998221688683396E-2"/>
                  <c:y val="-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C2C-40FB-9BE8-A12BC48FCED6}"/>
                </c:ext>
              </c:extLst>
            </c:dLbl>
            <c:dLbl>
              <c:idx val="9"/>
              <c:layout>
                <c:manualLayout>
                  <c:x val="-4.9197866026420171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C2C-40FB-9BE8-A12BC48FCE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accent1"/>
                      </a:solidFill>
                    </a:ln>
                  </c:spPr>
                </c15:leaderLines>
              </c:ext>
            </c:extLst>
          </c:dLbls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Gores!$D$26:$L$26</c:f>
              <c:numCache>
                <c:formatCode>0.0%</c:formatCode>
                <c:ptCount val="9"/>
                <c:pt idx="0">
                  <c:v>6.2524090935010768E-2</c:v>
                </c:pt>
                <c:pt idx="1">
                  <c:v>0.14984125269356491</c:v>
                </c:pt>
                <c:pt idx="2">
                  <c:v>0.25235092436762063</c:v>
                </c:pt>
                <c:pt idx="3">
                  <c:v>0.32171910699723094</c:v>
                </c:pt>
                <c:pt idx="4">
                  <c:v>0.38756186614743171</c:v>
                </c:pt>
                <c:pt idx="5">
                  <c:v>0.48275287783164578</c:v>
                </c:pt>
                <c:pt idx="6">
                  <c:v>0.5442527678996526</c:v>
                </c:pt>
                <c:pt idx="7">
                  <c:v>0.61018110513635726</c:v>
                </c:pt>
                <c:pt idx="8">
                  <c:v>0.70831019701843556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DC2C-40FB-9BE8-A12BC48FCE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67424"/>
        <c:axId val="209769216"/>
      </c:lineChart>
      <c:catAx>
        <c:axId val="20976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9216"/>
        <c:crosses val="autoZero"/>
        <c:auto val="1"/>
        <c:lblAlgn val="ctr"/>
        <c:lblOffset val="100"/>
        <c:noMultiLvlLbl val="0"/>
      </c:catAx>
      <c:valAx>
        <c:axId val="20976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Mensual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Gores!$C$33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Gores!$D$33:$O$33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6.4880715268959818E-2</c:v>
                </c:pt>
                <c:pt idx="2">
                  <c:v>9.7218537231517396E-2</c:v>
                </c:pt>
                <c:pt idx="3">
                  <c:v>6.9552497866343682E-2</c:v>
                </c:pt>
                <c:pt idx="4">
                  <c:v>7.0273861157483852E-2</c:v>
                </c:pt>
                <c:pt idx="5">
                  <c:v>0.10136280283585267</c:v>
                </c:pt>
                <c:pt idx="6">
                  <c:v>6.9346459889228038E-2</c:v>
                </c:pt>
                <c:pt idx="7">
                  <c:v>6.661667581919567E-2</c:v>
                </c:pt>
                <c:pt idx="8">
                  <c:v>0.1030507626609268</c:v>
                </c:pt>
                <c:pt idx="9">
                  <c:v>8.832584555461151E-2</c:v>
                </c:pt>
                <c:pt idx="10">
                  <c:v>7.93224274535827E-2</c:v>
                </c:pt>
                <c:pt idx="11">
                  <c:v>0.14791949518617784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E-4C21-8C53-F311DDA6BAD8}"/>
            </c:ext>
          </c:extLst>
        </c:ser>
        <c:ser>
          <c:idx val="1"/>
          <c:order val="1"/>
          <c:tx>
            <c:strRef>
              <c:f>Gores!$C$32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Gores!$D$32:$O$32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6.5121185608258858E-2</c:v>
                </c:pt>
                <c:pt idx="2">
                  <c:v>0.10224293812635098</c:v>
                </c:pt>
                <c:pt idx="3">
                  <c:v>6.9421881558648202E-2</c:v>
                </c:pt>
                <c:pt idx="4">
                  <c:v>6.4724760046528051E-2</c:v>
                </c:pt>
                <c:pt idx="5">
                  <c:v>9.6405312337899521E-2</c:v>
                </c:pt>
                <c:pt idx="6">
                  <c:v>6.6003189408415833E-2</c:v>
                </c:pt>
                <c:pt idx="7">
                  <c:v>6.7389218978963814E-2</c:v>
                </c:pt>
                <c:pt idx="8">
                  <c:v>9.9039044005363841E-2</c:v>
                </c:pt>
                <c:pt idx="9">
                  <c:v>6.8347446620379212E-2</c:v>
                </c:pt>
                <c:pt idx="10">
                  <c:v>7.6452930372718081E-2</c:v>
                </c:pt>
                <c:pt idx="11">
                  <c:v>0.13975078863323062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BE-4C21-8C53-F311DDA6BAD8}"/>
            </c:ext>
          </c:extLst>
        </c:ser>
        <c:ser>
          <c:idx val="0"/>
          <c:order val="2"/>
          <c:tx>
            <c:strRef>
              <c:f>Gores!$C$31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877573142459517E-2"/>
                  <c:y val="2.36625533571946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5BE-4C21-8C53-F311DDA6BAD8}"/>
                </c:ext>
              </c:extLst>
            </c:dLbl>
            <c:dLbl>
              <c:idx val="1"/>
              <c:layout>
                <c:manualLayout>
                  <c:x val="1.3668509583562463E-2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BE-4C21-8C53-F311DDA6BAD8}"/>
                </c:ext>
              </c:extLst>
            </c:dLbl>
            <c:dLbl>
              <c:idx val="2"/>
              <c:layout>
                <c:manualLayout>
                  <c:x val="1.9135913416987484E-2"/>
                  <c:y val="4.74716487725957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5BE-4C21-8C53-F311DDA6BAD8}"/>
                </c:ext>
              </c:extLst>
            </c:dLbl>
            <c:dLbl>
              <c:idx val="3"/>
              <c:layout>
                <c:manualLayout>
                  <c:x val="1.093480766684999E-2"/>
                  <c:y val="-3.7977319018076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5BE-4C21-8C53-F311DDA6BAD8}"/>
                </c:ext>
              </c:extLst>
            </c:dLbl>
            <c:dLbl>
              <c:idx val="4"/>
              <c:layout>
                <c:manualLayout>
                  <c:x val="1.3668509583562487E-2"/>
                  <c:y val="-8.703035070105519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5BE-4C21-8C53-F311DDA6BAD8}"/>
                </c:ext>
              </c:extLst>
            </c:dLbl>
            <c:dLbl>
              <c:idx val="5"/>
              <c:layout>
                <c:manualLayout>
                  <c:x val="8.2011057501373916E-3"/>
                  <c:y val="1.42414946317789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5BE-4C21-8C53-F311DDA6BAD8}"/>
                </c:ext>
              </c:extLst>
            </c:dLbl>
            <c:dLbl>
              <c:idx val="6"/>
              <c:layout>
                <c:manualLayout>
                  <c:x val="8.2011057501374923E-3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5BE-4C21-8C53-F311DDA6BAD8}"/>
                </c:ext>
              </c:extLst>
            </c:dLbl>
            <c:dLbl>
              <c:idx val="7"/>
              <c:layout>
                <c:manualLayout>
                  <c:x val="1.09348076668499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5BE-4C21-8C53-F311DDA6BAD8}"/>
                </c:ext>
              </c:extLst>
            </c:dLbl>
            <c:dLbl>
              <c:idx val="8"/>
              <c:layout>
                <c:manualLayout>
                  <c:x val="1.3668509583562487E-2"/>
                  <c:y val="-4.74716487725962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5BE-4C21-8C53-F311DDA6BAD8}"/>
                </c:ext>
              </c:extLst>
            </c:dLbl>
            <c:dLbl>
              <c:idx val="9"/>
              <c:layout>
                <c:manualLayout>
                  <c:x val="2.7337019167124974E-3"/>
                  <c:y val="-2.84829892635577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5BE-4C21-8C53-F311DDA6BAD8}"/>
                </c:ext>
              </c:extLst>
            </c:dLbl>
            <c:dLbl>
              <c:idx val="10"/>
              <c:layout>
                <c:manualLayout>
                  <c:x val="0"/>
                  <c:y val="-5.69659785271155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5BE-4C21-8C53-F311DDA6BA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Gores!$D$31:$L$31</c:f>
              <c:numCache>
                <c:formatCode>0.0%</c:formatCode>
                <c:ptCount val="9"/>
                <c:pt idx="0">
                  <c:v>6.2524090935010768E-2</c:v>
                </c:pt>
                <c:pt idx="1">
                  <c:v>8.8642529664950037E-2</c:v>
                </c:pt>
                <c:pt idx="2">
                  <c:v>0.10362074474252347</c:v>
                </c:pt>
                <c:pt idx="3">
                  <c:v>7.0635142711644061E-2</c:v>
                </c:pt>
                <c:pt idx="4">
                  <c:v>6.8285816171019351E-2</c:v>
                </c:pt>
                <c:pt idx="5">
                  <c:v>0.10005850834207289</c:v>
                </c:pt>
                <c:pt idx="6">
                  <c:v>6.7068268445135429E-2</c:v>
                </c:pt>
                <c:pt idx="7">
                  <c:v>7.3222508268764044E-2</c:v>
                </c:pt>
                <c:pt idx="8">
                  <c:v>0.1120800586406355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5BE-4C21-8C53-F311DDA6BAD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126720"/>
        <c:axId val="210128256"/>
      </c:barChart>
      <c:catAx>
        <c:axId val="2101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8256"/>
        <c:crosses val="autoZero"/>
        <c:auto val="0"/>
        <c:lblAlgn val="ctr"/>
        <c:lblOffset val="100"/>
        <c:noMultiLvlLbl val="0"/>
      </c:catAx>
      <c:valAx>
        <c:axId val="21012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Gores!$C$80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Gores!$D$80:$O$80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0.11414293770909933</c:v>
                </c:pt>
                <c:pt idx="2">
                  <c:v>0.18937089620740893</c:v>
                </c:pt>
                <c:pt idx="3">
                  <c:v>0.2671681592062724</c:v>
                </c:pt>
                <c:pt idx="4">
                  <c:v>0.35520293458261909</c:v>
                </c:pt>
                <c:pt idx="5">
                  <c:v>0.45325842285839779</c:v>
                </c:pt>
                <c:pt idx="6">
                  <c:v>0.51296274865499503</c:v>
                </c:pt>
                <c:pt idx="7">
                  <c:v>0.57497577677248135</c:v>
                </c:pt>
                <c:pt idx="8">
                  <c:v>0.68689554489010096</c:v>
                </c:pt>
                <c:pt idx="9">
                  <c:v>0.76455908339492451</c:v>
                </c:pt>
                <c:pt idx="10">
                  <c:v>0.85023813224617151</c:v>
                </c:pt>
                <c:pt idx="11">
                  <c:v>0.98967825769218343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FF-404A-BB87-E4E6F7FA1DF9}"/>
            </c:ext>
          </c:extLst>
        </c:ser>
        <c:ser>
          <c:idx val="1"/>
          <c:order val="1"/>
          <c:tx>
            <c:strRef>
              <c:f>Gores!$C$79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Gores!$D$79:$O$79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8.7606442260290407E-2</c:v>
                </c:pt>
                <c:pt idx="2">
                  <c:v>0.15828133008788756</c:v>
                </c:pt>
                <c:pt idx="3">
                  <c:v>0.22297650874160663</c:v>
                </c:pt>
                <c:pt idx="4">
                  <c:v>0.29921990145771737</c:v>
                </c:pt>
                <c:pt idx="5">
                  <c:v>0.38018378484505655</c:v>
                </c:pt>
                <c:pt idx="6">
                  <c:v>0.43138011155768513</c:v>
                </c:pt>
                <c:pt idx="7">
                  <c:v>0.50805488440707725</c:v>
                </c:pt>
                <c:pt idx="8">
                  <c:v>0.59443466123328881</c:v>
                </c:pt>
                <c:pt idx="9">
                  <c:v>0.67401260364887439</c:v>
                </c:pt>
                <c:pt idx="10">
                  <c:v>0.7688018960053985</c:v>
                </c:pt>
                <c:pt idx="11">
                  <c:v>0.93769693551668554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FF-404A-BB87-E4E6F7FA1DF9}"/>
            </c:ext>
          </c:extLst>
        </c:ser>
        <c:ser>
          <c:idx val="0"/>
          <c:order val="2"/>
          <c:tx>
            <c:strRef>
              <c:f>Gores!$C$78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5163406429252899E-2"/>
                  <c:y val="-2.330854665342557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FF-404A-BB87-E4E6F7FA1DF9}"/>
                </c:ext>
              </c:extLst>
            </c:dLbl>
            <c:dLbl>
              <c:idx val="4"/>
              <c:layout>
                <c:manualLayout>
                  <c:x val="-1.6453952971058269E-2"/>
                  <c:y val="6.329639863390676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FF-404A-BB87-E4E6F7FA1DF9}"/>
                </c:ext>
              </c:extLst>
            </c:dLbl>
            <c:dLbl>
              <c:idx val="7"/>
              <c:layout>
                <c:manualLayout>
                  <c:x val="-5.542959572310005E-2"/>
                  <c:y val="-5.3347319703454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FF-404A-BB87-E4E6F7FA1DF9}"/>
                </c:ext>
              </c:extLst>
            </c:dLbl>
            <c:dLbl>
              <c:idx val="8"/>
              <c:layout>
                <c:manualLayout>
                  <c:x val="-6.6362454840082186E-2"/>
                  <c:y val="-2.0219745003381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FF-404A-BB87-E4E6F7FA1DF9}"/>
                </c:ext>
              </c:extLst>
            </c:dLbl>
            <c:dLbl>
              <c:idx val="9"/>
              <c:layout>
                <c:manualLayout>
                  <c:x val="-5.542959572310005E-2"/>
                  <c:y val="-5.8079830374893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FFF-404A-BB87-E4E6F7FA1D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Gores!$D$78:$L$78</c:f>
              <c:numCache>
                <c:formatCode>0.0%</c:formatCode>
                <c:ptCount val="9"/>
                <c:pt idx="0">
                  <c:v>2.7416861986434199E-2</c:v>
                </c:pt>
                <c:pt idx="1">
                  <c:v>0.11289587233845635</c:v>
                </c:pt>
                <c:pt idx="2">
                  <c:v>0.17372946894207736</c:v>
                </c:pt>
                <c:pt idx="3">
                  <c:v>0.24725812238632031</c:v>
                </c:pt>
                <c:pt idx="4">
                  <c:v>0.29994582444599238</c:v>
                </c:pt>
                <c:pt idx="5">
                  <c:v>0.3646447607859668</c:v>
                </c:pt>
                <c:pt idx="6">
                  <c:v>0.42720565286775436</c:v>
                </c:pt>
                <c:pt idx="7">
                  <c:v>0.48286990546611325</c:v>
                </c:pt>
                <c:pt idx="8">
                  <c:v>0.55392108652069028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FFF-404A-BB87-E4E6F7FA1D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856000"/>
        <c:axId val="209857536"/>
      </c:lineChart>
      <c:catAx>
        <c:axId val="20985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7536"/>
        <c:crosses val="autoZero"/>
        <c:auto val="1"/>
        <c:lblAlgn val="ctr"/>
        <c:lblOffset val="100"/>
        <c:noMultiLvlLbl val="0"/>
      </c:catAx>
      <c:valAx>
        <c:axId val="20985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05-11-2021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05-11-2021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046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05-11-2021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05-11-2021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05-11-2021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CB32A8-ACCF-408E-AE69-3B995A8F0BFF}" type="datetime1">
              <a:rPr lang="es-CL" smtClean="0"/>
              <a:t>05-11-2021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E02360-A21A-4CCD-BCB0-8531ABD610AB}" type="datetime1">
              <a:rPr lang="es-CL" smtClean="0"/>
              <a:t>05-11-2021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7CA73-43A2-4A16-A5CB-3D4B44330E0D}" type="datetime1">
              <a:rPr lang="es-CL" smtClean="0"/>
              <a:t>05-11-2021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BAF36A-EDE5-4FA8-84EC-3AA788C97240}" type="datetime1">
              <a:rPr lang="es-CL" smtClean="0"/>
              <a:t>05-11-2021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2D39C1-1D08-4F24-AE34-397A80400841}" type="datetime1">
              <a:rPr lang="es-CL" smtClean="0"/>
              <a:t>05-11-2021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5497-5A8F-46E9-977B-DA4B0E8E00C9}" type="datetime1">
              <a:rPr lang="es-CL" smtClean="0"/>
              <a:t>05-11-2021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9ED8E3-6EAB-4093-9165-930AB8B37E7F}" type="datetime1">
              <a:rPr lang="es-CL" smtClean="0"/>
              <a:t>05-11-2021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437570-0FE3-4267-B1AE-9E8F529BA4FA}" type="datetime1">
              <a:rPr lang="es-CL" smtClean="0"/>
              <a:t>05-11-2021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05-11-2021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9995C-6C5E-4774-930D-FE8EA32FE7EF}" type="datetime1">
              <a:rPr lang="es-CL" smtClean="0"/>
              <a:t>05-11-2021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A67D08-3D11-4B0F-A15F-9F52EB68D63D}" type="datetime1">
              <a:rPr lang="es-CL" smtClean="0"/>
              <a:t>05-11-2021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78813F-3287-4428-A15C-12A23CF4CFA4}" type="datetime1">
              <a:rPr lang="es-CL" smtClean="0"/>
              <a:t>05-11-2021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05-11-2021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05-11-2021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05-11-2021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05-11-2021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05-11-2021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05-11-2021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05-11-2021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05-11-2021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3D8D151-7409-43A4-8CFE-809D30D736B9}"/>
              </a:ext>
            </a:extLst>
          </p:cNvPr>
          <p:cNvSpPr/>
          <p:nvPr userDrawn="1"/>
        </p:nvSpPr>
        <p:spPr>
          <a:xfrm>
            <a:off x="457200" y="6356350"/>
            <a:ext cx="54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F77FA5DE-E7C2-4DDF-8D97-79E8E484D4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4" y="143792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8" name="Cuadro de texto 2">
            <a:extLst>
              <a:ext uri="{FF2B5EF4-FFF2-40B4-BE49-F238E27FC236}">
                <a16:creationId xmlns:a16="http://schemas.microsoft.com/office/drawing/2014/main" id="{C4D4A02F-D281-4983-AABC-D2B3DB8CD3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0000" y="270000"/>
            <a:ext cx="15621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2600" b="0" i="0" u="sng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OPS</a:t>
            </a:r>
            <a:endParaRPr kumimoji="0" lang="es-CL" altLang="es-C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8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Oficina de Información, Análisis y Asesoría Presupuestaria </a:t>
            </a:r>
            <a:endParaRPr kumimoji="0" lang="es-CL" altLang="es-C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8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Senado de Chile</a:t>
            </a: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Imagen 12">
            <a:extLst>
              <a:ext uri="{FF2B5EF4-FFF2-40B4-BE49-F238E27FC236}">
                <a16:creationId xmlns:a16="http://schemas.microsoft.com/office/drawing/2014/main" id="{13857662-5DF6-4B90-BC4B-9FA02C2D0E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358259"/>
            <a:ext cx="109537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/>
              <a:t>EJECUCIÓN ACUMULADA DE GASTOS PRESUPUESTARIOS </a:t>
            </a:r>
            <a:br>
              <a:rPr lang="es-CL" sz="2400" b="1" dirty="0"/>
            </a:br>
            <a:r>
              <a:rPr lang="es-CL" sz="2400" b="1" dirty="0"/>
              <a:t>AL MES DE SEPTIEMBRE DE 2021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/>
              <a:t>Valparaíso, octubre 2021</a:t>
            </a:r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2D4952BC-765B-43F4-BA3F-D34E579D3F21}"/>
              </a:ext>
            </a:extLst>
          </p:cNvPr>
          <p:cNvSpPr/>
          <p:nvPr/>
        </p:nvSpPr>
        <p:spPr>
          <a:xfrm>
            <a:off x="410078" y="6237312"/>
            <a:ext cx="589011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3660" y="1085903"/>
            <a:ext cx="7885788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74D4F614-558D-4833-A751-8470DE8911D6}"/>
              </a:ext>
            </a:extLst>
          </p:cNvPr>
          <p:cNvSpPr txBox="1">
            <a:spLocks/>
          </p:cNvSpPr>
          <p:nvPr/>
        </p:nvSpPr>
        <p:spPr>
          <a:xfrm>
            <a:off x="513659" y="1880071"/>
            <a:ext cx="7856559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63EDBDC-6812-41DD-A130-F86E948F7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984423"/>
              </p:ext>
            </p:extLst>
          </p:nvPr>
        </p:nvGraphicFramePr>
        <p:xfrm>
          <a:off x="513660" y="2239864"/>
          <a:ext cx="7856559" cy="3998643"/>
        </p:xfrm>
        <a:graphic>
          <a:graphicData uri="http://schemas.openxmlformats.org/drawingml/2006/table">
            <a:tbl>
              <a:tblPr/>
              <a:tblGrid>
                <a:gridCol w="263289">
                  <a:extLst>
                    <a:ext uri="{9D8B030D-6E8A-4147-A177-3AD203B41FA5}">
                      <a16:colId xmlns:a16="http://schemas.microsoft.com/office/drawing/2014/main" val="157647448"/>
                    </a:ext>
                  </a:extLst>
                </a:gridCol>
                <a:gridCol w="263289">
                  <a:extLst>
                    <a:ext uri="{9D8B030D-6E8A-4147-A177-3AD203B41FA5}">
                      <a16:colId xmlns:a16="http://schemas.microsoft.com/office/drawing/2014/main" val="1553707052"/>
                    </a:ext>
                  </a:extLst>
                </a:gridCol>
                <a:gridCol w="263289">
                  <a:extLst>
                    <a:ext uri="{9D8B030D-6E8A-4147-A177-3AD203B41FA5}">
                      <a16:colId xmlns:a16="http://schemas.microsoft.com/office/drawing/2014/main" val="135450407"/>
                    </a:ext>
                  </a:extLst>
                </a:gridCol>
                <a:gridCol w="2969906">
                  <a:extLst>
                    <a:ext uri="{9D8B030D-6E8A-4147-A177-3AD203B41FA5}">
                      <a16:colId xmlns:a16="http://schemas.microsoft.com/office/drawing/2014/main" val="321619220"/>
                    </a:ext>
                  </a:extLst>
                </a:gridCol>
                <a:gridCol w="705616">
                  <a:extLst>
                    <a:ext uri="{9D8B030D-6E8A-4147-A177-3AD203B41FA5}">
                      <a16:colId xmlns:a16="http://schemas.microsoft.com/office/drawing/2014/main" val="2155100833"/>
                    </a:ext>
                  </a:extLst>
                </a:gridCol>
                <a:gridCol w="705616">
                  <a:extLst>
                    <a:ext uri="{9D8B030D-6E8A-4147-A177-3AD203B41FA5}">
                      <a16:colId xmlns:a16="http://schemas.microsoft.com/office/drawing/2014/main" val="1687683371"/>
                    </a:ext>
                  </a:extLst>
                </a:gridCol>
                <a:gridCol w="705616">
                  <a:extLst>
                    <a:ext uri="{9D8B030D-6E8A-4147-A177-3AD203B41FA5}">
                      <a16:colId xmlns:a16="http://schemas.microsoft.com/office/drawing/2014/main" val="1482199719"/>
                    </a:ext>
                  </a:extLst>
                </a:gridCol>
                <a:gridCol w="705616">
                  <a:extLst>
                    <a:ext uri="{9D8B030D-6E8A-4147-A177-3AD203B41FA5}">
                      <a16:colId xmlns:a16="http://schemas.microsoft.com/office/drawing/2014/main" val="3464320388"/>
                    </a:ext>
                  </a:extLst>
                </a:gridCol>
                <a:gridCol w="642427">
                  <a:extLst>
                    <a:ext uri="{9D8B030D-6E8A-4147-A177-3AD203B41FA5}">
                      <a16:colId xmlns:a16="http://schemas.microsoft.com/office/drawing/2014/main" val="2142873662"/>
                    </a:ext>
                  </a:extLst>
                </a:gridCol>
                <a:gridCol w="631895">
                  <a:extLst>
                    <a:ext uri="{9D8B030D-6E8A-4147-A177-3AD203B41FA5}">
                      <a16:colId xmlns:a16="http://schemas.microsoft.com/office/drawing/2014/main" val="1182776404"/>
                    </a:ext>
                  </a:extLst>
                </a:gridCol>
              </a:tblGrid>
              <a:tr h="152922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634" marR="7634" marT="7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634" marR="7634" marT="7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922029"/>
                  </a:ext>
                </a:extLst>
              </a:tr>
              <a:tr h="37465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887395"/>
                  </a:ext>
                </a:extLst>
              </a:tr>
              <a:tr h="160567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38.829.519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2.112.037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30.636.439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83,4%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78,9%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919411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14.493.839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14.654.588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160.749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11.266.303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77,7%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76,9%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525644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2.145.741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2.863.955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718.214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1.450.311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50,6%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76231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76983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29.592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29.591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950918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1.081.247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803.950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366.734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132,3%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33,9%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753517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351.183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351.183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28.498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245471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del  Desarrollo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18198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Fundación Chile Descentralizado Desarrollado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15.998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73"/>
                  </a:ext>
                </a:extLst>
              </a:tr>
              <a:tr h="24467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Adolfo Ibañez - Índice de bienestar territorial para mejorar la toma de decisiones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54644"/>
                  </a:ext>
                </a:extLst>
              </a:tr>
              <a:tr h="24467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Pontificia Universidad Católica - Programa de fortalecimiento de capacidades regionales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25839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y Apoyo Técnico a los Gobiernos Regionales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83101"/>
                  </a:ext>
                </a:extLst>
              </a:tr>
              <a:tr h="9363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de Intervención en Zonas Rurales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44959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396.271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118.974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176.763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63,7%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44,6%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055518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Desarrollo Regional y Comunal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55.010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665149"/>
                  </a:ext>
                </a:extLst>
              </a:tr>
              <a:tr h="24467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de Intervención en Zonas Rurales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43482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Revitalización de Barrios e Infraestructura Patrimonial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221.883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238.261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16.378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176.763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79,7%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765287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Donación Española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55.404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7.596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563219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161.473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48,4%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022889"/>
                  </a:ext>
                </a:extLst>
              </a:tr>
              <a:tr h="14473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Comisión Económica Para América Latina y el Caribe de las Naciones Unidas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926105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Interamericano de Desarrollo (BID)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68.827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37,6%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654547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Mundial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85.000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84.999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347778"/>
                  </a:ext>
                </a:extLst>
              </a:tr>
              <a:tr h="1153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las Naciones Unidas para la Alimentación y la Agricultura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7.793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7.647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98,1%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156215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40.835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300701"/>
                  </a:ext>
                </a:extLst>
              </a:tr>
              <a:tr h="122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40.835</a:t>
                      </a:r>
                    </a:p>
                  </a:txBody>
                  <a:tcPr marL="7634" marR="7634" marT="7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7634" marR="7634" marT="763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737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5570" y="1224109"/>
            <a:ext cx="7886701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786A869-0828-4EB3-9808-4C7B20410593}"/>
              </a:ext>
            </a:extLst>
          </p:cNvPr>
          <p:cNvSpPr txBox="1">
            <a:spLocks/>
          </p:cNvSpPr>
          <p:nvPr/>
        </p:nvSpPr>
        <p:spPr>
          <a:xfrm>
            <a:off x="515573" y="2060646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D30CF2F-4123-44AA-986A-D88D02A10F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040562"/>
              </p:ext>
            </p:extLst>
          </p:nvPr>
        </p:nvGraphicFramePr>
        <p:xfrm>
          <a:off x="515569" y="2470050"/>
          <a:ext cx="7886701" cy="1014912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403110175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41486985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546963798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83641155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27545964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54707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0663471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8537268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003591473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215008550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585616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4074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19.638.304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20.037.836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17.482.665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79133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13.584.593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1837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3.008.622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3342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248.482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7286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399.532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640.968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214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36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6163" y="1196635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56162" y="1772816"/>
            <a:ext cx="78867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28A3742-8EFF-4EC6-BDFF-E2CE8D0F4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748336"/>
              </p:ext>
            </p:extLst>
          </p:nvPr>
        </p:nvGraphicFramePr>
        <p:xfrm>
          <a:off x="556163" y="2137941"/>
          <a:ext cx="7886701" cy="2298916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1459625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29423325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581495824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043467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14088559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65853650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70778089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109786008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594212277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471570940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33726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75784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7.877.868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42.636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3.876.645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943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6.641.853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2.466.315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2173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6.641.853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2.466.315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7056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Academia Capacitación Municipal y Regional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835.474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8359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Concursable  Becas - Ley N°20.742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2.610.980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2.611.536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1.162.956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467743"/>
                  </a:ext>
                </a:extLst>
              </a:tr>
              <a:tr h="1898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Apoyo al Mejoramiento de la Gestión y de Servicios Municipales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108.340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108.340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5737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(Prevención y Mitigación de Riesgos)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41789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436.400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048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553.418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4960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553.418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4978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553.418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4426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9761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14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4038" y="1215039"/>
            <a:ext cx="7874395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1732" y="1763647"/>
            <a:ext cx="7886701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E2BCECF-C3F1-4F41-930C-09A569128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826931"/>
              </p:ext>
            </p:extLst>
          </p:nvPr>
        </p:nvGraphicFramePr>
        <p:xfrm>
          <a:off x="574038" y="2109141"/>
          <a:ext cx="7886701" cy="3560002"/>
        </p:xfrm>
        <a:graphic>
          <a:graphicData uri="http://schemas.openxmlformats.org/drawingml/2006/table">
            <a:tbl>
              <a:tblPr/>
              <a:tblGrid>
                <a:gridCol w="261495">
                  <a:extLst>
                    <a:ext uri="{9D8B030D-6E8A-4147-A177-3AD203B41FA5}">
                      <a16:colId xmlns:a16="http://schemas.microsoft.com/office/drawing/2014/main" val="23838990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1295000879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1464727561"/>
                    </a:ext>
                  </a:extLst>
                </a:gridCol>
                <a:gridCol w="3033346">
                  <a:extLst>
                    <a:ext uri="{9D8B030D-6E8A-4147-A177-3AD203B41FA5}">
                      <a16:colId xmlns:a16="http://schemas.microsoft.com/office/drawing/2014/main" val="3379417217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3397790684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741202736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320499422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641182960"/>
                    </a:ext>
                  </a:extLst>
                </a:gridCol>
                <a:gridCol w="638049">
                  <a:extLst>
                    <a:ext uri="{9D8B030D-6E8A-4147-A177-3AD203B41FA5}">
                      <a16:colId xmlns:a16="http://schemas.microsoft.com/office/drawing/2014/main" val="440119621"/>
                    </a:ext>
                  </a:extLst>
                </a:gridCol>
                <a:gridCol w="627589">
                  <a:extLst>
                    <a:ext uri="{9D8B030D-6E8A-4147-A177-3AD203B41FA5}">
                      <a16:colId xmlns:a16="http://schemas.microsoft.com/office/drawing/2014/main" val="1271054084"/>
                    </a:ext>
                  </a:extLst>
                </a:gridCol>
              </a:tblGrid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779840"/>
                  </a:ext>
                </a:extLst>
              </a:tr>
              <a:tr h="38439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000334"/>
                  </a:ext>
                </a:extLst>
              </a:tr>
              <a:tr h="16474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189.459.426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-94.552.414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137.764.173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60533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70.210.897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69.031.978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78020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70.210.897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69.031.978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01079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(Compensación por Predios Exentos)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67.468.828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67.468.828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67.468.822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81947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Tenencia Responsable de Animales de Compañía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2.740.727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2.742.069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1.563.156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98672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4.635.679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90120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4.635.681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4.635.679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61933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-84.056.108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94988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-84.056.108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69609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64458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Fomento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45638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10.957.773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10.957.773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2142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Reembolsable Especial a Municipalidades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66892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103.637.039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-15.151.355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62.159.307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51538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94804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Serviu RM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37217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102.678.871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-16.109.523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62.159.307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6922"/>
                  </a:ext>
                </a:extLst>
              </a:tr>
              <a:tr h="2353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de Incentivo al Mejoramiento de la Gestión Municipal)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14.027.174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81667"/>
                  </a:ext>
                </a:extLst>
              </a:tr>
              <a:tr h="2337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Revitalización de Barrios e Infraestructura Patrimonial Emblemática)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9.379.074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8.420.906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3.338.359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11586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Municipal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93.346.758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78.195.403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-15.151.355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44.793.774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63393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74040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31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2803" y="1088194"/>
            <a:ext cx="7914004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3563" y="1786842"/>
            <a:ext cx="7914004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8AF7762-C729-4387-A1AD-502D48947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39402"/>
              </p:ext>
            </p:extLst>
          </p:nvPr>
        </p:nvGraphicFramePr>
        <p:xfrm>
          <a:off x="523563" y="2060848"/>
          <a:ext cx="7943244" cy="4328821"/>
        </p:xfrm>
        <a:graphic>
          <a:graphicData uri="http://schemas.openxmlformats.org/drawingml/2006/table">
            <a:tbl>
              <a:tblPr/>
              <a:tblGrid>
                <a:gridCol w="262326">
                  <a:extLst>
                    <a:ext uri="{9D8B030D-6E8A-4147-A177-3AD203B41FA5}">
                      <a16:colId xmlns:a16="http://schemas.microsoft.com/office/drawing/2014/main" val="797448873"/>
                    </a:ext>
                  </a:extLst>
                </a:gridCol>
                <a:gridCol w="262326">
                  <a:extLst>
                    <a:ext uri="{9D8B030D-6E8A-4147-A177-3AD203B41FA5}">
                      <a16:colId xmlns:a16="http://schemas.microsoft.com/office/drawing/2014/main" val="3877405885"/>
                    </a:ext>
                  </a:extLst>
                </a:gridCol>
                <a:gridCol w="262326">
                  <a:extLst>
                    <a:ext uri="{9D8B030D-6E8A-4147-A177-3AD203B41FA5}">
                      <a16:colId xmlns:a16="http://schemas.microsoft.com/office/drawing/2014/main" val="584551654"/>
                    </a:ext>
                  </a:extLst>
                </a:gridCol>
                <a:gridCol w="2959043">
                  <a:extLst>
                    <a:ext uri="{9D8B030D-6E8A-4147-A177-3AD203B41FA5}">
                      <a16:colId xmlns:a16="http://schemas.microsoft.com/office/drawing/2014/main" val="3443840147"/>
                    </a:ext>
                  </a:extLst>
                </a:gridCol>
                <a:gridCol w="703035">
                  <a:extLst>
                    <a:ext uri="{9D8B030D-6E8A-4147-A177-3AD203B41FA5}">
                      <a16:colId xmlns:a16="http://schemas.microsoft.com/office/drawing/2014/main" val="3485986128"/>
                    </a:ext>
                  </a:extLst>
                </a:gridCol>
                <a:gridCol w="703035">
                  <a:extLst>
                    <a:ext uri="{9D8B030D-6E8A-4147-A177-3AD203B41FA5}">
                      <a16:colId xmlns:a16="http://schemas.microsoft.com/office/drawing/2014/main" val="4103285727"/>
                    </a:ext>
                  </a:extLst>
                </a:gridCol>
                <a:gridCol w="703035">
                  <a:extLst>
                    <a:ext uri="{9D8B030D-6E8A-4147-A177-3AD203B41FA5}">
                      <a16:colId xmlns:a16="http://schemas.microsoft.com/office/drawing/2014/main" val="1691411271"/>
                    </a:ext>
                  </a:extLst>
                </a:gridCol>
                <a:gridCol w="703035">
                  <a:extLst>
                    <a:ext uri="{9D8B030D-6E8A-4147-A177-3AD203B41FA5}">
                      <a16:colId xmlns:a16="http://schemas.microsoft.com/office/drawing/2014/main" val="264236821"/>
                    </a:ext>
                  </a:extLst>
                </a:gridCol>
                <a:gridCol w="650569">
                  <a:extLst>
                    <a:ext uri="{9D8B030D-6E8A-4147-A177-3AD203B41FA5}">
                      <a16:colId xmlns:a16="http://schemas.microsoft.com/office/drawing/2014/main" val="3019540499"/>
                    </a:ext>
                  </a:extLst>
                </a:gridCol>
                <a:gridCol w="734514">
                  <a:extLst>
                    <a:ext uri="{9D8B030D-6E8A-4147-A177-3AD203B41FA5}">
                      <a16:colId xmlns:a16="http://schemas.microsoft.com/office/drawing/2014/main" val="2337478530"/>
                    </a:ext>
                  </a:extLst>
                </a:gridCol>
              </a:tblGrid>
              <a:tr h="1562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589254"/>
                  </a:ext>
                </a:extLst>
              </a:tr>
              <a:tr h="3828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636000"/>
                  </a:ext>
                </a:extLst>
              </a:tr>
              <a:tr h="16408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131.860.339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-50.180.609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53.076.790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78601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1.175.569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26783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1.175.569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8955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Dirección de Arquitectura - MOP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96870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80037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Servicio Nacional del Patrimonio Cultural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135291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8036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4850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90.380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04579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93.740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93.740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950004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67.750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67.750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35984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780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26.625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26.625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64180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41.330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41.330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693889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64.820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64.820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50279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Metropolitana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45136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62795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900785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443931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27717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63652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124.847.231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-57.193.717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46.739.212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12526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71.465.007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118.073.039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46.608.032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46.739.212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54829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2.597.061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3.621.046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1.023.985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1.644.491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721441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Antofagasta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3.911.023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6.177.790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2.266.767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6.177.790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5132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3.372.719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5.108.594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1.735.875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3.702.845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72,5%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374791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3.579.141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9.807.200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6.228.059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1.285.418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27182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15.617.268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18.841.196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3.223.928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6.378.044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174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45705" y="1869725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6F1FAF6E-8EA0-4E03-8785-DFED477B560E}"/>
              </a:ext>
            </a:extLst>
          </p:cNvPr>
          <p:cNvSpPr txBox="1">
            <a:spLocks/>
          </p:cNvSpPr>
          <p:nvPr/>
        </p:nvSpPr>
        <p:spPr>
          <a:xfrm>
            <a:off x="545705" y="1124744"/>
            <a:ext cx="7886698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6F162AF-CC9D-4526-BB3C-C70DE722D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763786"/>
              </p:ext>
            </p:extLst>
          </p:nvPr>
        </p:nvGraphicFramePr>
        <p:xfrm>
          <a:off x="545705" y="2204863"/>
          <a:ext cx="7886696" cy="4099445"/>
        </p:xfrm>
        <a:graphic>
          <a:graphicData uri="http://schemas.openxmlformats.org/drawingml/2006/table">
            <a:tbl>
              <a:tblPr/>
              <a:tblGrid>
                <a:gridCol w="260459">
                  <a:extLst>
                    <a:ext uri="{9D8B030D-6E8A-4147-A177-3AD203B41FA5}">
                      <a16:colId xmlns:a16="http://schemas.microsoft.com/office/drawing/2014/main" val="472754075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1583752181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3251395255"/>
                    </a:ext>
                  </a:extLst>
                </a:gridCol>
                <a:gridCol w="2937976">
                  <a:extLst>
                    <a:ext uri="{9D8B030D-6E8A-4147-A177-3AD203B41FA5}">
                      <a16:colId xmlns:a16="http://schemas.microsoft.com/office/drawing/2014/main" val="804134238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4282745868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603712926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2283935394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3010467352"/>
                    </a:ext>
                  </a:extLst>
                </a:gridCol>
                <a:gridCol w="645938">
                  <a:extLst>
                    <a:ext uri="{9D8B030D-6E8A-4147-A177-3AD203B41FA5}">
                      <a16:colId xmlns:a16="http://schemas.microsoft.com/office/drawing/2014/main" val="399911625"/>
                    </a:ext>
                  </a:extLst>
                </a:gridCol>
                <a:gridCol w="729285">
                  <a:extLst>
                    <a:ext uri="{9D8B030D-6E8A-4147-A177-3AD203B41FA5}">
                      <a16:colId xmlns:a16="http://schemas.microsoft.com/office/drawing/2014/main" val="640692641"/>
                    </a:ext>
                  </a:extLst>
                </a:gridCol>
              </a:tblGrid>
              <a:tr h="109524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6853" marR="6853" marT="68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6853" marR="6853" marT="68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538221"/>
                  </a:ext>
                </a:extLst>
              </a:tr>
              <a:tr h="219047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82387"/>
                  </a:ext>
                </a:extLst>
              </a:tr>
              <a:tr h="21904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7.058.493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7.476.694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418.201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4.150.847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58,8%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539954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4.457.998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7.299.318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2.841.320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2.732.070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61,3%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37,4%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729205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7.264.378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6.241.878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1.693.173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165,6%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23,3%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42327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10.402.205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13.702.650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3.300.445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4.038.315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38,8%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29,5%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304108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2.706.516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9.038.610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6.332.094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1.548.087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49171"/>
                  </a:ext>
                </a:extLst>
              </a:tr>
              <a:tr h="2258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2.487.725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5.342.953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2.855.228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1.047.219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42,1%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19,6%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880305"/>
                  </a:ext>
                </a:extLst>
              </a:tr>
              <a:tr h="10473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3.629.126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6.459.035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2.829.909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1.186.376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18,4%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812854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2.419.661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5.024.290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2.604.629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4.836.790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199,9%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899716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7.379.257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9.808.671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2.429.414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5.154.116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598993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824.314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1.347.065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522.751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824.314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028370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831.851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831.851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296.664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968808"/>
                  </a:ext>
                </a:extLst>
              </a:tr>
              <a:tr h="997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- Programa 03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336016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del Patrimonio Cultural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353739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655691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51678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110.575.941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6.774.192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-103.801.749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203083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Fondo Nacional de Desarrollo Regional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41.820.053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-41.820.053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813299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Infraestructura Rural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3.451.364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-3.451.364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217233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Puesta en Valor del Patrimonio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3.973.793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-3.973.793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786955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de Apoyo a la Gestión Subnacional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2.233.329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277.422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-1.955.907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94442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Saneamiento Sanitario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5.403.128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-5.403.128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31338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Residuos Sólidos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4.388.489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-4.388.489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265604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Ley N°20.378 - Fondo de Apoyo Regional (FAR)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9.418.549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5.418.549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-4.000.000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196699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Regularización Mayores Ingresos Propios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2.935.047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1.078.221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-1.856.826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5754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Energización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5.479.639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-5.479.639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192334"/>
                  </a:ext>
                </a:extLst>
              </a:tr>
              <a:tr h="1369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Programas de Apoyo al Empleo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31.472.550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-31.472.550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72700"/>
                  </a:ext>
                </a:extLst>
              </a:tr>
              <a:tr h="10952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326.570 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853" marR="6853" marT="68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853" marR="6853" marT="685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330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896" y="1077187"/>
            <a:ext cx="7872257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546081" y="1603524"/>
            <a:ext cx="785881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38CBD4E-BE30-4556-AF24-EDD683B02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260845"/>
              </p:ext>
            </p:extLst>
          </p:nvPr>
        </p:nvGraphicFramePr>
        <p:xfrm>
          <a:off x="539360" y="1914130"/>
          <a:ext cx="7872257" cy="4353972"/>
        </p:xfrm>
        <a:graphic>
          <a:graphicData uri="http://schemas.openxmlformats.org/drawingml/2006/table">
            <a:tbl>
              <a:tblPr/>
              <a:tblGrid>
                <a:gridCol w="258871">
                  <a:extLst>
                    <a:ext uri="{9D8B030D-6E8A-4147-A177-3AD203B41FA5}">
                      <a16:colId xmlns:a16="http://schemas.microsoft.com/office/drawing/2014/main" val="905129854"/>
                    </a:ext>
                  </a:extLst>
                </a:gridCol>
                <a:gridCol w="258871">
                  <a:extLst>
                    <a:ext uri="{9D8B030D-6E8A-4147-A177-3AD203B41FA5}">
                      <a16:colId xmlns:a16="http://schemas.microsoft.com/office/drawing/2014/main" val="1162545082"/>
                    </a:ext>
                  </a:extLst>
                </a:gridCol>
                <a:gridCol w="258871">
                  <a:extLst>
                    <a:ext uri="{9D8B030D-6E8A-4147-A177-3AD203B41FA5}">
                      <a16:colId xmlns:a16="http://schemas.microsoft.com/office/drawing/2014/main" val="2100102368"/>
                    </a:ext>
                  </a:extLst>
                </a:gridCol>
                <a:gridCol w="3067618">
                  <a:extLst>
                    <a:ext uri="{9D8B030D-6E8A-4147-A177-3AD203B41FA5}">
                      <a16:colId xmlns:a16="http://schemas.microsoft.com/office/drawing/2014/main" val="475804129"/>
                    </a:ext>
                  </a:extLst>
                </a:gridCol>
                <a:gridCol w="693773">
                  <a:extLst>
                    <a:ext uri="{9D8B030D-6E8A-4147-A177-3AD203B41FA5}">
                      <a16:colId xmlns:a16="http://schemas.microsoft.com/office/drawing/2014/main" val="3244103275"/>
                    </a:ext>
                  </a:extLst>
                </a:gridCol>
                <a:gridCol w="693773">
                  <a:extLst>
                    <a:ext uri="{9D8B030D-6E8A-4147-A177-3AD203B41FA5}">
                      <a16:colId xmlns:a16="http://schemas.microsoft.com/office/drawing/2014/main" val="671696488"/>
                    </a:ext>
                  </a:extLst>
                </a:gridCol>
                <a:gridCol w="693773">
                  <a:extLst>
                    <a:ext uri="{9D8B030D-6E8A-4147-A177-3AD203B41FA5}">
                      <a16:colId xmlns:a16="http://schemas.microsoft.com/office/drawing/2014/main" val="96027521"/>
                    </a:ext>
                  </a:extLst>
                </a:gridCol>
                <a:gridCol w="693773">
                  <a:extLst>
                    <a:ext uri="{9D8B030D-6E8A-4147-A177-3AD203B41FA5}">
                      <a16:colId xmlns:a16="http://schemas.microsoft.com/office/drawing/2014/main" val="4070709057"/>
                    </a:ext>
                  </a:extLst>
                </a:gridCol>
                <a:gridCol w="631645">
                  <a:extLst>
                    <a:ext uri="{9D8B030D-6E8A-4147-A177-3AD203B41FA5}">
                      <a16:colId xmlns:a16="http://schemas.microsoft.com/office/drawing/2014/main" val="316704931"/>
                    </a:ext>
                  </a:extLst>
                </a:gridCol>
                <a:gridCol w="621289">
                  <a:extLst>
                    <a:ext uri="{9D8B030D-6E8A-4147-A177-3AD203B41FA5}">
                      <a16:colId xmlns:a16="http://schemas.microsoft.com/office/drawing/2014/main" val="660175625"/>
                    </a:ext>
                  </a:extLst>
                </a:gridCol>
              </a:tblGrid>
              <a:tr h="14208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645698"/>
                  </a:ext>
                </a:extLst>
              </a:tr>
              <a:tr h="34810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129533"/>
                  </a:ext>
                </a:extLst>
              </a:tr>
              <a:tr h="149189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156.248.442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-32.879.183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45.140.855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007736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1691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83683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99954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460346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233255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078159"/>
                  </a:ext>
                </a:extLst>
              </a:tr>
              <a:tr h="2273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062866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76030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471406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920281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343199"/>
                  </a:ext>
                </a:extLst>
              </a:tr>
              <a:tr h="2273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Aysén del General Carlos Ibáñez del Campo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62272"/>
                  </a:ext>
                </a:extLst>
              </a:tr>
              <a:tr h="2273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867491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239987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450350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165220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160.216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900454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160.216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213628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156.053.225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-33.074.400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44.968.139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240908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97.865.901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154.367.809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56.501.908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44.968.139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342529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4.577.488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7.129.934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2.552.446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288133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13.447.329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14.451.460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1.004.131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9.166.570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63,4%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81891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796.282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3.008.043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2.211.761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95064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2.192.579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5.117.071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2.924.492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674042"/>
                  </a:ext>
                </a:extLst>
              </a:tr>
              <a:tr h="16403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78815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910993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2.580.651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2.580.651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224039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26.656.900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27.661.531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1.004.631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238752"/>
                  </a:ext>
                </a:extLst>
              </a:tr>
              <a:tr h="11474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5.118.995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16.153.942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11.034.947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4.401.865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849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4164" y="1136015"/>
            <a:ext cx="7886700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558607" y="1774679"/>
            <a:ext cx="7872257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2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CC3BB3A-B3FA-4207-A57F-98F6716AB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628701"/>
              </p:ext>
            </p:extLst>
          </p:nvPr>
        </p:nvGraphicFramePr>
        <p:xfrm>
          <a:off x="519100" y="2132856"/>
          <a:ext cx="7886700" cy="1929985"/>
        </p:xfrm>
        <a:graphic>
          <a:graphicData uri="http://schemas.openxmlformats.org/drawingml/2006/table">
            <a:tbl>
              <a:tblPr/>
              <a:tblGrid>
                <a:gridCol w="259346">
                  <a:extLst>
                    <a:ext uri="{9D8B030D-6E8A-4147-A177-3AD203B41FA5}">
                      <a16:colId xmlns:a16="http://schemas.microsoft.com/office/drawing/2014/main" val="3286130766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2097050245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3621070104"/>
                    </a:ext>
                  </a:extLst>
                </a:gridCol>
                <a:gridCol w="3073246">
                  <a:extLst>
                    <a:ext uri="{9D8B030D-6E8A-4147-A177-3AD203B41FA5}">
                      <a16:colId xmlns:a16="http://schemas.microsoft.com/office/drawing/2014/main" val="4063612832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2031305488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4158895801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4253603750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1938760866"/>
                    </a:ext>
                  </a:extLst>
                </a:gridCol>
                <a:gridCol w="632803">
                  <a:extLst>
                    <a:ext uri="{9D8B030D-6E8A-4147-A177-3AD203B41FA5}">
                      <a16:colId xmlns:a16="http://schemas.microsoft.com/office/drawing/2014/main" val="263599286"/>
                    </a:ext>
                  </a:extLst>
                </a:gridCol>
                <a:gridCol w="622429">
                  <a:extLst>
                    <a:ext uri="{9D8B030D-6E8A-4147-A177-3AD203B41FA5}">
                      <a16:colId xmlns:a16="http://schemas.microsoft.com/office/drawing/2014/main" val="1859951863"/>
                    </a:ext>
                  </a:extLst>
                </a:gridCol>
              </a:tblGrid>
              <a:tr h="1245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125788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831263"/>
                  </a:ext>
                </a:extLst>
              </a:tr>
              <a:tr h="21381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14.616.869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17.626.200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3.009.331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1.000.000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414539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8.550.251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27.784.947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19.234.696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16.150.320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188,9%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343738"/>
                  </a:ext>
                </a:extLst>
              </a:tr>
              <a:tr h="1478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10.106.688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172423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1.156.063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1.984.193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828.130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122468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7.806.699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14.574.306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6.767.607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2.785.106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35,7%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752786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1.189.129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1.513.842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324.713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90420"/>
                  </a:ext>
                </a:extLst>
              </a:tr>
              <a:tr h="13231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91.261.724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1.685.416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-89.576.308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267768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Regiones Extremas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68.341.040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1.550.520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-66.790.520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649836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Territorios Rezagados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7.920.684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134.896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-7.785.788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803890"/>
                  </a:ext>
                </a:extLst>
              </a:tr>
              <a:tr h="17122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Local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15.000.000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-15.000.000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584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102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49001" y="1221473"/>
            <a:ext cx="7892530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7544" y="1781788"/>
            <a:ext cx="7886701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94E5507-80C9-4A07-B37A-6E10C4CC0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892983"/>
              </p:ext>
            </p:extLst>
          </p:nvPr>
        </p:nvGraphicFramePr>
        <p:xfrm>
          <a:off x="425843" y="2156492"/>
          <a:ext cx="7928400" cy="1728521"/>
        </p:xfrm>
        <a:graphic>
          <a:graphicData uri="http://schemas.openxmlformats.org/drawingml/2006/table">
            <a:tbl>
              <a:tblPr/>
              <a:tblGrid>
                <a:gridCol w="265697">
                  <a:extLst>
                    <a:ext uri="{9D8B030D-6E8A-4147-A177-3AD203B41FA5}">
                      <a16:colId xmlns:a16="http://schemas.microsoft.com/office/drawing/2014/main" val="4148985808"/>
                    </a:ext>
                  </a:extLst>
                </a:gridCol>
                <a:gridCol w="265697">
                  <a:extLst>
                    <a:ext uri="{9D8B030D-6E8A-4147-A177-3AD203B41FA5}">
                      <a16:colId xmlns:a16="http://schemas.microsoft.com/office/drawing/2014/main" val="3596681163"/>
                    </a:ext>
                  </a:extLst>
                </a:gridCol>
                <a:gridCol w="265697">
                  <a:extLst>
                    <a:ext uri="{9D8B030D-6E8A-4147-A177-3AD203B41FA5}">
                      <a16:colId xmlns:a16="http://schemas.microsoft.com/office/drawing/2014/main" val="2203758889"/>
                    </a:ext>
                  </a:extLst>
                </a:gridCol>
                <a:gridCol w="2997063">
                  <a:extLst>
                    <a:ext uri="{9D8B030D-6E8A-4147-A177-3AD203B41FA5}">
                      <a16:colId xmlns:a16="http://schemas.microsoft.com/office/drawing/2014/main" val="2809439549"/>
                    </a:ext>
                  </a:extLst>
                </a:gridCol>
                <a:gridCol w="712068">
                  <a:extLst>
                    <a:ext uri="{9D8B030D-6E8A-4147-A177-3AD203B41FA5}">
                      <a16:colId xmlns:a16="http://schemas.microsoft.com/office/drawing/2014/main" val="1753937499"/>
                    </a:ext>
                  </a:extLst>
                </a:gridCol>
                <a:gridCol w="712068">
                  <a:extLst>
                    <a:ext uri="{9D8B030D-6E8A-4147-A177-3AD203B41FA5}">
                      <a16:colId xmlns:a16="http://schemas.microsoft.com/office/drawing/2014/main" val="2448586476"/>
                    </a:ext>
                  </a:extLst>
                </a:gridCol>
                <a:gridCol w="712068">
                  <a:extLst>
                    <a:ext uri="{9D8B030D-6E8A-4147-A177-3AD203B41FA5}">
                      <a16:colId xmlns:a16="http://schemas.microsoft.com/office/drawing/2014/main" val="1442230367"/>
                    </a:ext>
                  </a:extLst>
                </a:gridCol>
                <a:gridCol w="712068">
                  <a:extLst>
                    <a:ext uri="{9D8B030D-6E8A-4147-A177-3AD203B41FA5}">
                      <a16:colId xmlns:a16="http://schemas.microsoft.com/office/drawing/2014/main" val="343168983"/>
                    </a:ext>
                  </a:extLst>
                </a:gridCol>
                <a:gridCol w="648301">
                  <a:extLst>
                    <a:ext uri="{9D8B030D-6E8A-4147-A177-3AD203B41FA5}">
                      <a16:colId xmlns:a16="http://schemas.microsoft.com/office/drawing/2014/main" val="1191741316"/>
                    </a:ext>
                  </a:extLst>
                </a:gridCol>
                <a:gridCol w="637673">
                  <a:extLst>
                    <a:ext uri="{9D8B030D-6E8A-4147-A177-3AD203B41FA5}">
                      <a16:colId xmlns:a16="http://schemas.microsoft.com/office/drawing/2014/main" val="840489263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484080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858472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6.686.108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6111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6.046.800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6.046.800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5.182.041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6460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960.776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960.776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838.194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7443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665.873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5181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Edificios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262.037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2263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56.749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52.652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10288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471.373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351.184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1258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818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573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9559" y="1106542"/>
            <a:ext cx="7886701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9559" y="1865262"/>
            <a:ext cx="7704856" cy="32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9A40118-A35F-448F-8FA3-EC6B8C8715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761511"/>
              </p:ext>
            </p:extLst>
          </p:nvPr>
        </p:nvGraphicFramePr>
        <p:xfrm>
          <a:off x="529558" y="2190317"/>
          <a:ext cx="7886701" cy="347290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93600007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75745116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90125785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95326821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28174296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96594226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07349912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3852317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777019860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362304464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720267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62598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44.989.474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2.058.602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31.312.263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4572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11.226.126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12.028.643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802.517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9.312.999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845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1.594.580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1.594.580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750.064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1885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8163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29.618.175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30.529.467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911.292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20.253.464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2620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8921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Encuesta Nacional Urbana de Seguridad Ciudadana - INE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6121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28.636.166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29.547.458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911.292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19.271.455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5215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Gestión en Seguridad Ciudadana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3.299.748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3.275.681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-24.067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1.224.577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543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Nacional de Seguridad Pública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3.855.981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3.822.394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-33.587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3.555.122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88391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Innovación y Tecnología para la Prevención del Delito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1.864.188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1.864.188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160.637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9486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Calle Segura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6.630.533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7.891.921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1.261.388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4.599.318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0540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Seguridad en mi Barrio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5.753.987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5.597.261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-156.726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3.264.674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129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Sistema Lazos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6.863.562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6.838.621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-24.941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6.280.678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67213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Denuncia Seguro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368.167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257.392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-110.775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186.449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7938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24.245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324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6751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16.679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7372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6698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422.186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759.058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963.571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6652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178.752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7692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8932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336.872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778.295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7782950,0%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629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000" y="908720"/>
            <a:ext cx="8206782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DISTRIBUCIÓN POR SUBTÍTULO DE GASTO Y CÁPITULO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1E9D6F4-CEEF-4CC8-AA10-8A8EDBF56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16331"/>
              </p:ext>
            </p:extLst>
          </p:nvPr>
        </p:nvGraphicFramePr>
        <p:xfrm>
          <a:off x="451218" y="2153876"/>
          <a:ext cx="4086001" cy="253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319B381-84D5-41D2-A903-8134DBCEB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641502"/>
              </p:ext>
            </p:extLst>
          </p:nvPr>
        </p:nvGraphicFramePr>
        <p:xfrm>
          <a:off x="4630756" y="2160890"/>
          <a:ext cx="4086000" cy="2516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126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2223" y="1148925"/>
            <a:ext cx="7877391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2914" y="1924576"/>
            <a:ext cx="7886700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2FBA52B-2940-4891-A574-21D6AE1C3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809254"/>
              </p:ext>
            </p:extLst>
          </p:nvPr>
        </p:nvGraphicFramePr>
        <p:xfrm>
          <a:off x="572223" y="2289701"/>
          <a:ext cx="7886700" cy="2011798"/>
        </p:xfrm>
        <a:graphic>
          <a:graphicData uri="http://schemas.openxmlformats.org/drawingml/2006/table">
            <a:tbl>
              <a:tblPr/>
              <a:tblGrid>
                <a:gridCol w="286477">
                  <a:extLst>
                    <a:ext uri="{9D8B030D-6E8A-4147-A177-3AD203B41FA5}">
                      <a16:colId xmlns:a16="http://schemas.microsoft.com/office/drawing/2014/main" val="1840582617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1347240599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1052802125"/>
                    </a:ext>
                  </a:extLst>
                </a:gridCol>
                <a:gridCol w="2569695">
                  <a:extLst>
                    <a:ext uri="{9D8B030D-6E8A-4147-A177-3AD203B41FA5}">
                      <a16:colId xmlns:a16="http://schemas.microsoft.com/office/drawing/2014/main" val="3887637588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1060267445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3832639578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3872398319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393387997"/>
                    </a:ext>
                  </a:extLst>
                </a:gridCol>
                <a:gridCol w="699003">
                  <a:extLst>
                    <a:ext uri="{9D8B030D-6E8A-4147-A177-3AD203B41FA5}">
                      <a16:colId xmlns:a16="http://schemas.microsoft.com/office/drawing/2014/main" val="4093767804"/>
                    </a:ext>
                  </a:extLst>
                </a:gridCol>
                <a:gridCol w="687543">
                  <a:extLst>
                    <a:ext uri="{9D8B030D-6E8A-4147-A177-3AD203B41FA5}">
                      <a16:colId xmlns:a16="http://schemas.microsoft.com/office/drawing/2014/main" val="1045769764"/>
                    </a:ext>
                  </a:extLst>
                </a:gridCol>
              </a:tblGrid>
              <a:tr h="17194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635034"/>
                  </a:ext>
                </a:extLst>
              </a:tr>
              <a:tr h="421273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591495"/>
                  </a:ext>
                </a:extLst>
              </a:tr>
              <a:tr h="18054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2.613.655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-250.486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1.739.004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859689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1.571.558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1.316.569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-254.989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917.305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907877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1.253.616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1.253.616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671.567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059481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14.428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459889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6.107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93663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2.537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968258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092901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5.784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976044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135.704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1357040,0%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3007,0%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681988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135.704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1357040,0%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3007,0%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509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8662" y="1134139"/>
            <a:ext cx="7886702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SERV. NACIONAL PARA PREVENCIÓN Y REHABIL.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8663" y="1988840"/>
            <a:ext cx="7886702" cy="202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2F38B04-79C7-4038-9120-4BFBE0BAA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535936"/>
              </p:ext>
            </p:extLst>
          </p:nvPr>
        </p:nvGraphicFramePr>
        <p:xfrm>
          <a:off x="528663" y="2301140"/>
          <a:ext cx="7886701" cy="325088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44915816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98849927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949760916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18121819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72316385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81734828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27445798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33917844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231422933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603929798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145976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968897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73.835.480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59.443.032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1758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9.119.843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9.159.954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7.891.343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4377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2.663.413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2.663.413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1.459.168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7661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61.977.227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42.549.152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1895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61.977.227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42.549.152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8546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Tratamiento y Rehabilitación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46.837.970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46.837.981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30.089.958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4201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Programas de Prevención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3.449.869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3.449.981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3.396.476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4894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Capacitación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1.288.542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1.288.542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135.833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4486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- Programa PREVIENE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6.356.151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6.356.151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6.219.205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2242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Tolerancia Cero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1.167.227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1.167.793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607.897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5364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Parentalidad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1.814.602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1.815.613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1.567.609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6851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Elige Vivir sin Drogas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1.060.796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1.061.166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532.174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0560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0924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8965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382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3712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11.106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7825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11.106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6390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4743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1913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332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9361" y="1097089"/>
            <a:ext cx="7920878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57630" y="1677715"/>
            <a:ext cx="7886701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					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28A9593-149B-4803-88F6-3A641B4CA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416779"/>
              </p:ext>
            </p:extLst>
          </p:nvPr>
        </p:nvGraphicFramePr>
        <p:xfrm>
          <a:off x="559361" y="1978914"/>
          <a:ext cx="7886701" cy="4317426"/>
        </p:xfrm>
        <a:graphic>
          <a:graphicData uri="http://schemas.openxmlformats.org/drawingml/2006/table">
            <a:tbl>
              <a:tblPr/>
              <a:tblGrid>
                <a:gridCol w="259773">
                  <a:extLst>
                    <a:ext uri="{9D8B030D-6E8A-4147-A177-3AD203B41FA5}">
                      <a16:colId xmlns:a16="http://schemas.microsoft.com/office/drawing/2014/main" val="2337005104"/>
                    </a:ext>
                  </a:extLst>
                </a:gridCol>
                <a:gridCol w="259773">
                  <a:extLst>
                    <a:ext uri="{9D8B030D-6E8A-4147-A177-3AD203B41FA5}">
                      <a16:colId xmlns:a16="http://schemas.microsoft.com/office/drawing/2014/main" val="1361081760"/>
                    </a:ext>
                  </a:extLst>
                </a:gridCol>
                <a:gridCol w="259773">
                  <a:extLst>
                    <a:ext uri="{9D8B030D-6E8A-4147-A177-3AD203B41FA5}">
                      <a16:colId xmlns:a16="http://schemas.microsoft.com/office/drawing/2014/main" val="3252703967"/>
                    </a:ext>
                  </a:extLst>
                </a:gridCol>
                <a:gridCol w="2930236">
                  <a:extLst>
                    <a:ext uri="{9D8B030D-6E8A-4147-A177-3AD203B41FA5}">
                      <a16:colId xmlns:a16="http://schemas.microsoft.com/office/drawing/2014/main" val="344489236"/>
                    </a:ext>
                  </a:extLst>
                </a:gridCol>
                <a:gridCol w="696191">
                  <a:extLst>
                    <a:ext uri="{9D8B030D-6E8A-4147-A177-3AD203B41FA5}">
                      <a16:colId xmlns:a16="http://schemas.microsoft.com/office/drawing/2014/main" val="3911213123"/>
                    </a:ext>
                  </a:extLst>
                </a:gridCol>
                <a:gridCol w="696191">
                  <a:extLst>
                    <a:ext uri="{9D8B030D-6E8A-4147-A177-3AD203B41FA5}">
                      <a16:colId xmlns:a16="http://schemas.microsoft.com/office/drawing/2014/main" val="2712148722"/>
                    </a:ext>
                  </a:extLst>
                </a:gridCol>
                <a:gridCol w="696191">
                  <a:extLst>
                    <a:ext uri="{9D8B030D-6E8A-4147-A177-3AD203B41FA5}">
                      <a16:colId xmlns:a16="http://schemas.microsoft.com/office/drawing/2014/main" val="544161458"/>
                    </a:ext>
                  </a:extLst>
                </a:gridCol>
                <a:gridCol w="696191">
                  <a:extLst>
                    <a:ext uri="{9D8B030D-6E8A-4147-A177-3AD203B41FA5}">
                      <a16:colId xmlns:a16="http://schemas.microsoft.com/office/drawing/2014/main" val="375543896"/>
                    </a:ext>
                  </a:extLst>
                </a:gridCol>
                <a:gridCol w="768927">
                  <a:extLst>
                    <a:ext uri="{9D8B030D-6E8A-4147-A177-3AD203B41FA5}">
                      <a16:colId xmlns:a16="http://schemas.microsoft.com/office/drawing/2014/main" val="2805247524"/>
                    </a:ext>
                  </a:extLst>
                </a:gridCol>
                <a:gridCol w="623455">
                  <a:extLst>
                    <a:ext uri="{9D8B030D-6E8A-4147-A177-3AD203B41FA5}">
                      <a16:colId xmlns:a16="http://schemas.microsoft.com/office/drawing/2014/main" val="2853489393"/>
                    </a:ext>
                  </a:extLst>
                </a:gridCol>
              </a:tblGrid>
              <a:tr h="155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736637"/>
                  </a:ext>
                </a:extLst>
              </a:tr>
              <a:tr h="3818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754906"/>
                  </a:ext>
                </a:extLst>
              </a:tr>
              <a:tr h="163657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119.023.305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78.897.090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102.470.248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711223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15.136.852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15.162.194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25.342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11.490.523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805945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2.166.908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2.162.138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-4.770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1.607.425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96227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19.565.757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96.914.849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77.349.092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86.179.921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5889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2.495.971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2.925.971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2.156.797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760978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Asistencia Social (ORASMI)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2.263.841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2.693.841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1.964.376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392853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Becas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232.130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232.130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192.421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026065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17.069.786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93.988.878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76.919.092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84.023.124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640768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74.729.771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74.729.761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74.546.067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745460670,0%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3411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Estadio Seguro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659.517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660.912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321.506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96552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Diario Oficial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967.644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970.706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3.062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604.979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23046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Migraciones y Extranjería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3.700.450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4.081.836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381.386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2.502.191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810903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Seguimiento de Causas Judiciales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544.873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476.689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-68.184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321.323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683091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361.964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362.777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148.249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65211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Violencia Rural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3.734.956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5.605.136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1.870.180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3.725.341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0135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BID Fortalecimiento Seguridad Publica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1.795.381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233310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CiberSeguridad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204.572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205.251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58.087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70228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65417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347313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65944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879925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3.960.522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56813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3.960.522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096360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1.330.769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875885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471331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341.650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533.545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276.402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66981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84.508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3119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23213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78304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930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0597" y="1181723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6724" y="1772816"/>
            <a:ext cx="7834312" cy="272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C804FE6-FCEE-4883-9939-E5310298D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341330"/>
              </p:ext>
            </p:extLst>
          </p:nvPr>
        </p:nvGraphicFramePr>
        <p:xfrm>
          <a:off x="476617" y="2106967"/>
          <a:ext cx="7886701" cy="160165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33472819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56017455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682213437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03472158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432944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33876514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23408367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96401348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11631597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4213837327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736389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52270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6.275.788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599.602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4.268.723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9837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1.374.781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1.380.831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917.103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2978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3.739.030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2.395.838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7640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562.375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562.375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7763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501.025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501.025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1249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25.152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3217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184770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707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44126" y="1158989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44126" y="1713176"/>
            <a:ext cx="787065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6F12928-AEC1-4903-BD2C-AAAE93476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758573"/>
              </p:ext>
            </p:extLst>
          </p:nvPr>
        </p:nvGraphicFramePr>
        <p:xfrm>
          <a:off x="444126" y="2050816"/>
          <a:ext cx="7886701" cy="14430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33173703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8861043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60863886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68881864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93674773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23437008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6262217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53226528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921519398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232107401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876695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874224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1.703.141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7072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375.280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8164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375.280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7122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375.280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3492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1.327.861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1468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1.327.861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7367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1.327.861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159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94978" y="1165842"/>
            <a:ext cx="7865825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74102" y="1695379"/>
            <a:ext cx="7886701" cy="33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A029A8B-6635-495E-9851-0BA41C4DF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571777"/>
              </p:ext>
            </p:extLst>
          </p:nvPr>
        </p:nvGraphicFramePr>
        <p:xfrm>
          <a:off x="590251" y="2028304"/>
          <a:ext cx="7886701" cy="224765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96994074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10430807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09884648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82947739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7258223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0021172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9620336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088196750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64692860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951054059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954600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147624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40.677.661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0080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23.685.442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6208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23.685.442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4310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Operación de Cuerpo de Bomberos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17.504.416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723207"/>
                  </a:ext>
                </a:extLst>
              </a:tr>
              <a:tr h="1568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Ayuda Extraordinaria, Reparaciones y Mantenciones de Cuerpos de Bomberos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911.328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5133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Funcionamiento de la Junta Nacional y Organismos Dependientes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3.878.480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1951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de Bomberos de Chile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1.391.218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558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16.992.219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0178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16.992.219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08782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Inversiones de Cuerpos de Bomberos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2.525.830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319146"/>
                  </a:ext>
                </a:extLst>
              </a:tr>
              <a:tr h="14983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Importaciones y Compromisos en Moneda Extranjera para Cuerpos de Bomberos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9.320.773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78294"/>
                  </a:ext>
                </a:extLst>
              </a:tr>
              <a:tr h="236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Adquisiciones y Compromisos en Moneda Nacional para Cuerpos de Bomberos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5.145.616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432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61529" y="1115354"/>
            <a:ext cx="7868746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45AAEE31-7C89-411D-A519-355A78D3E71D}"/>
              </a:ext>
            </a:extLst>
          </p:cNvPr>
          <p:cNvSpPr txBox="1">
            <a:spLocks/>
          </p:cNvSpPr>
          <p:nvPr/>
        </p:nvSpPr>
        <p:spPr>
          <a:xfrm>
            <a:off x="509397" y="1655140"/>
            <a:ext cx="7920878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					      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4BA598B-1CB5-43AB-A6F0-8C6D11354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549742"/>
              </p:ext>
            </p:extLst>
          </p:nvPr>
        </p:nvGraphicFramePr>
        <p:xfrm>
          <a:off x="561529" y="1968367"/>
          <a:ext cx="7884026" cy="4334320"/>
        </p:xfrm>
        <a:graphic>
          <a:graphicData uri="http://schemas.openxmlformats.org/drawingml/2006/table">
            <a:tbl>
              <a:tblPr/>
              <a:tblGrid>
                <a:gridCol w="264210">
                  <a:extLst>
                    <a:ext uri="{9D8B030D-6E8A-4147-A177-3AD203B41FA5}">
                      <a16:colId xmlns:a16="http://schemas.microsoft.com/office/drawing/2014/main" val="886226439"/>
                    </a:ext>
                  </a:extLst>
                </a:gridCol>
                <a:gridCol w="264210">
                  <a:extLst>
                    <a:ext uri="{9D8B030D-6E8A-4147-A177-3AD203B41FA5}">
                      <a16:colId xmlns:a16="http://schemas.microsoft.com/office/drawing/2014/main" val="461462262"/>
                    </a:ext>
                  </a:extLst>
                </a:gridCol>
                <a:gridCol w="264210">
                  <a:extLst>
                    <a:ext uri="{9D8B030D-6E8A-4147-A177-3AD203B41FA5}">
                      <a16:colId xmlns:a16="http://schemas.microsoft.com/office/drawing/2014/main" val="667115834"/>
                    </a:ext>
                  </a:extLst>
                </a:gridCol>
                <a:gridCol w="2980287">
                  <a:extLst>
                    <a:ext uri="{9D8B030D-6E8A-4147-A177-3AD203B41FA5}">
                      <a16:colId xmlns:a16="http://schemas.microsoft.com/office/drawing/2014/main" val="3761872412"/>
                    </a:ext>
                  </a:extLst>
                </a:gridCol>
                <a:gridCol w="708083">
                  <a:extLst>
                    <a:ext uri="{9D8B030D-6E8A-4147-A177-3AD203B41FA5}">
                      <a16:colId xmlns:a16="http://schemas.microsoft.com/office/drawing/2014/main" val="1182315638"/>
                    </a:ext>
                  </a:extLst>
                </a:gridCol>
                <a:gridCol w="708083">
                  <a:extLst>
                    <a:ext uri="{9D8B030D-6E8A-4147-A177-3AD203B41FA5}">
                      <a16:colId xmlns:a16="http://schemas.microsoft.com/office/drawing/2014/main" val="300945940"/>
                    </a:ext>
                  </a:extLst>
                </a:gridCol>
                <a:gridCol w="708083">
                  <a:extLst>
                    <a:ext uri="{9D8B030D-6E8A-4147-A177-3AD203B41FA5}">
                      <a16:colId xmlns:a16="http://schemas.microsoft.com/office/drawing/2014/main" val="2062872854"/>
                    </a:ext>
                  </a:extLst>
                </a:gridCol>
                <a:gridCol w="708083">
                  <a:extLst>
                    <a:ext uri="{9D8B030D-6E8A-4147-A177-3AD203B41FA5}">
                      <a16:colId xmlns:a16="http://schemas.microsoft.com/office/drawing/2014/main" val="3749349196"/>
                    </a:ext>
                  </a:extLst>
                </a:gridCol>
                <a:gridCol w="644673">
                  <a:extLst>
                    <a:ext uri="{9D8B030D-6E8A-4147-A177-3AD203B41FA5}">
                      <a16:colId xmlns:a16="http://schemas.microsoft.com/office/drawing/2014/main" val="240703653"/>
                    </a:ext>
                  </a:extLst>
                </a:gridCol>
                <a:gridCol w="634104">
                  <a:extLst>
                    <a:ext uri="{9D8B030D-6E8A-4147-A177-3AD203B41FA5}">
                      <a16:colId xmlns:a16="http://schemas.microsoft.com/office/drawing/2014/main" val="2856948655"/>
                    </a:ext>
                  </a:extLst>
                </a:gridCol>
              </a:tblGrid>
              <a:tr h="1225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688" marR="7688" marT="7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688" marR="7688" marT="76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177125"/>
                  </a:ext>
                </a:extLst>
              </a:tr>
              <a:tr h="375232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309248"/>
                  </a:ext>
                </a:extLst>
              </a:tr>
              <a:tr h="160813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1.205.466.660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-15.748.128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853.528.837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69,9%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70,8%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305848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953.037.666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956.228.348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3.190.682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713.543.955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74,9%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74,6%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31993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178.509.598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178.482.945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-26.653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99.281.289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55,6%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55,6%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073292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8.203.013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8.203.013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5.552.922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67,7%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67,7%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986979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8.201.990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8.201.990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5.552.714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67,7%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67,7%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064943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Asistencia Social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951078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1.016.593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1.040.917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24.324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299.250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29,4%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064899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159.708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24.324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17.615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806415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Premios y Otros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159.708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24.324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17.615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143281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881.209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881.209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281.635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662005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Histórico y Centro Cultural de Carabineros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67.303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49,7%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49,7%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789345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Modelo de Integración Carabineros-Comunidad MICC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745.759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745.759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214.332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507586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Rotativo de Abastecimiento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105969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3.801.263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795741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3.801.263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82477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130.745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2.329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52.793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41,1%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40,4%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282198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50.464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203198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Compensaciones por Daños a Terceros y/o a la Propiedad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2.329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2.329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2.329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457897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13.810.131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13.810.131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3.608.699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211355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11.365.289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11.365.289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3.608.699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31,8%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31,8%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04554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290163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1.000.410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750.410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-250.000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198931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Activos no Financieros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333512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958871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424735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20.721.849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44597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20.721.849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521043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706.260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91,6%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91,6%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190943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706.260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91,6%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91,6%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372228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5.960.547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484585"/>
                  </a:ext>
                </a:extLst>
              </a:tr>
              <a:tr h="1225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5.960.547 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688" marR="7688" marT="76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88" marR="7688" marT="76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085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7447" y="1150297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7447" y="1752761"/>
            <a:ext cx="7886701" cy="3289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A79EA20-8F47-4AB1-AF16-B51B87901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324948"/>
              </p:ext>
            </p:extLst>
          </p:nvPr>
        </p:nvGraphicFramePr>
        <p:xfrm>
          <a:off x="517447" y="2108884"/>
          <a:ext cx="7886701" cy="14430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27407871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16775236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110692228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03520822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5771913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799554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86242305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80501186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4276389957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669008547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192736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035875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23.049.430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2664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23.397.730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23.397.730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16.140.553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843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7.128.096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7.128.096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6.233.485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5942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4416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1971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510.973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1423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510.973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059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1375" y="1143427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1374" y="1672964"/>
            <a:ext cx="7886701" cy="322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endParaRPr lang="es-CL" sz="14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37BBB85-D2F9-444E-ABA8-8EF57ACA7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339403"/>
              </p:ext>
            </p:extLst>
          </p:nvPr>
        </p:nvGraphicFramePr>
        <p:xfrm>
          <a:off x="501373" y="1995224"/>
          <a:ext cx="7886701" cy="347290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05445157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54355225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744697125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72480533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2344219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21226887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8016288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98244501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682130837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59171738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047121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509989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376.085.373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6.493.766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295.858.192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9099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300.159.283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302.171.562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2.012.279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238.392.569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0328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35.954.264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36.134.264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29.391.042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9328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356.039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1370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356.039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3928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443.315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97230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802.939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223.754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0224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Microtráfico Cero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802.939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223.754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2147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1202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Internacional de Policía Internacional - INTERPOL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219.561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3063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6278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9969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5.666.695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5.666.695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2.630.817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6948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2.319.030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2.319.030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1.566.422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0018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54.952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2418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458.652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83200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1.137.020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1.137.020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550.791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0439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4323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2890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14.498.894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457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14.498.894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4586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10.144.174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101441740,0%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9872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10.144.174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101441740,0%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364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6974" y="1134450"/>
            <a:ext cx="7795623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2986" y="1700808"/>
            <a:ext cx="7778015" cy="2471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556937A-9867-4005-9F7B-2B42CD188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908338"/>
              </p:ext>
            </p:extLst>
          </p:nvPr>
        </p:nvGraphicFramePr>
        <p:xfrm>
          <a:off x="522985" y="2016869"/>
          <a:ext cx="7778016" cy="3254623"/>
        </p:xfrm>
        <a:graphic>
          <a:graphicData uri="http://schemas.openxmlformats.org/drawingml/2006/table">
            <a:tbl>
              <a:tblPr/>
              <a:tblGrid>
                <a:gridCol w="819382">
                  <a:extLst>
                    <a:ext uri="{9D8B030D-6E8A-4147-A177-3AD203B41FA5}">
                      <a16:colId xmlns:a16="http://schemas.microsoft.com/office/drawing/2014/main" val="156206441"/>
                    </a:ext>
                  </a:extLst>
                </a:gridCol>
                <a:gridCol w="2189096">
                  <a:extLst>
                    <a:ext uri="{9D8B030D-6E8A-4147-A177-3AD203B41FA5}">
                      <a16:colId xmlns:a16="http://schemas.microsoft.com/office/drawing/2014/main" val="358597674"/>
                    </a:ext>
                  </a:extLst>
                </a:gridCol>
                <a:gridCol w="819382">
                  <a:extLst>
                    <a:ext uri="{9D8B030D-6E8A-4147-A177-3AD203B41FA5}">
                      <a16:colId xmlns:a16="http://schemas.microsoft.com/office/drawing/2014/main" val="1214596354"/>
                    </a:ext>
                  </a:extLst>
                </a:gridCol>
                <a:gridCol w="819382">
                  <a:extLst>
                    <a:ext uri="{9D8B030D-6E8A-4147-A177-3AD203B41FA5}">
                      <a16:colId xmlns:a16="http://schemas.microsoft.com/office/drawing/2014/main" val="2779264243"/>
                    </a:ext>
                  </a:extLst>
                </a:gridCol>
                <a:gridCol w="819382">
                  <a:extLst>
                    <a:ext uri="{9D8B030D-6E8A-4147-A177-3AD203B41FA5}">
                      <a16:colId xmlns:a16="http://schemas.microsoft.com/office/drawing/2014/main" val="1874813266"/>
                    </a:ext>
                  </a:extLst>
                </a:gridCol>
                <a:gridCol w="819382">
                  <a:extLst>
                    <a:ext uri="{9D8B030D-6E8A-4147-A177-3AD203B41FA5}">
                      <a16:colId xmlns:a16="http://schemas.microsoft.com/office/drawing/2014/main" val="374361489"/>
                    </a:ext>
                  </a:extLst>
                </a:gridCol>
                <a:gridCol w="746005">
                  <a:extLst>
                    <a:ext uri="{9D8B030D-6E8A-4147-A177-3AD203B41FA5}">
                      <a16:colId xmlns:a16="http://schemas.microsoft.com/office/drawing/2014/main" val="1640042831"/>
                    </a:ext>
                  </a:extLst>
                </a:gridCol>
                <a:gridCol w="746005">
                  <a:extLst>
                    <a:ext uri="{9D8B030D-6E8A-4147-A177-3AD203B41FA5}">
                      <a16:colId xmlns:a16="http://schemas.microsoft.com/office/drawing/2014/main" val="293182712"/>
                    </a:ext>
                  </a:extLst>
                </a:gridCol>
              </a:tblGrid>
              <a:tr h="154065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040379"/>
                  </a:ext>
                </a:extLst>
              </a:tr>
              <a:tr h="471824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324983"/>
                  </a:ext>
                </a:extLst>
              </a:tr>
              <a:tr h="16369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1.396.601.880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118.155.636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786.329.623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496292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y Parinacota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40.371.816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50.364.540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9.992.724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28.872.187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656713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51.208.757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58.900.725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7.691.968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25.571.295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113715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88.203.642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91.135.327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2.931.685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47.907.125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190762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73.345.576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81.151.752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7.806.176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50.147.995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104945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73.811.876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81.225.190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7.413.314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44.165.114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922024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Valparaíso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87.460.581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93.488.469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6.027.888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52.478.867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473535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 de Santiago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136.632.805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138.714.273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2.081.468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107.813.439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020635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76.522.153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78.476.358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1.954.205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42.604.290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521692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89.481.987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96.554.340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7.072.353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55.179.860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88028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55.161.435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55.297.625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136.190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20.372.731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299866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Biobío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91.574.111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99.917.960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8.343.849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45.357.621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976159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138.691.896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139.267.593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575.697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71.349.285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719619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57.019.398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63.393.469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6.374.071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38.145.309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064535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88.025.852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102.696.129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14.670.277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58.582.626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49188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Aysén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63.983.171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71.996.111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8.012.940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39.157.224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292174"/>
                  </a:ext>
                </a:extLst>
              </a:tr>
              <a:tr h="1540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66.951.188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94.022.019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27.070.831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58.624.655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37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01357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MENSUAL DE GASTOS A SEPTIEMBRE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FF44A13-D57F-4580-8606-3996C82EC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572458"/>
              </p:ext>
            </p:extLst>
          </p:nvPr>
        </p:nvGraphicFramePr>
        <p:xfrm>
          <a:off x="467544" y="2276872"/>
          <a:ext cx="8013576" cy="3691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700471" y="1147844"/>
            <a:ext cx="747192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MENSUAL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27BA1CC5-AEA6-4CF3-896B-C3C518A6D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106375"/>
              </p:ext>
            </p:extLst>
          </p:nvPr>
        </p:nvGraphicFramePr>
        <p:xfrm>
          <a:off x="700470" y="2276872"/>
          <a:ext cx="7471929" cy="3552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560" y="1172985"/>
            <a:ext cx="7735137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71F61CC1-F897-47A8-9365-700BEC332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7234125"/>
              </p:ext>
            </p:extLst>
          </p:nvPr>
        </p:nvGraphicFramePr>
        <p:xfrm>
          <a:off x="611559" y="2132856"/>
          <a:ext cx="7735137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3469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4731" y="1196752"/>
            <a:ext cx="810755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01: GASTOS DE FUNCIONAMIENTO GOBIERNOS REGIONALES</a:t>
            </a:r>
          </a:p>
        </p:txBody>
      </p:sp>
      <p:graphicFrame>
        <p:nvGraphicFramePr>
          <p:cNvPr id="9" name="1 Gráfico">
            <a:extLst>
              <a:ext uri="{FF2B5EF4-FFF2-40B4-BE49-F238E27FC236}">
                <a16:creationId xmlns:a16="http://schemas.microsoft.com/office/drawing/2014/main" id="{D7EFA333-2F48-40B4-A3CA-51D3B6312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315141"/>
              </p:ext>
            </p:extLst>
          </p:nvPr>
        </p:nvGraphicFramePr>
        <p:xfrm>
          <a:off x="542812" y="2343943"/>
          <a:ext cx="3975815" cy="2664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2 Gráfico">
            <a:extLst>
              <a:ext uri="{FF2B5EF4-FFF2-40B4-BE49-F238E27FC236}">
                <a16:creationId xmlns:a16="http://schemas.microsoft.com/office/drawing/2014/main" id="{22449F74-9072-4AA8-92AE-595D946DD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1528419"/>
              </p:ext>
            </p:extLst>
          </p:nvPr>
        </p:nvGraphicFramePr>
        <p:xfrm>
          <a:off x="4556681" y="2343943"/>
          <a:ext cx="4082714" cy="2664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0133" y="1196752"/>
            <a:ext cx="8182075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02 Y 03: INVERSIÓN REGIONAL</a:t>
            </a:r>
          </a:p>
        </p:txBody>
      </p:sp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7B6C79D9-3180-47BB-BC8C-72C1ACC72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3439281"/>
              </p:ext>
            </p:extLst>
          </p:nvPr>
        </p:nvGraphicFramePr>
        <p:xfrm>
          <a:off x="540133" y="2276871"/>
          <a:ext cx="4031867" cy="2675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87B083C4-584E-4ADD-A603-A05DE3214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1623286"/>
              </p:ext>
            </p:extLst>
          </p:nvPr>
        </p:nvGraphicFramePr>
        <p:xfrm>
          <a:off x="4572000" y="2276871"/>
          <a:ext cx="4150208" cy="2675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7103" y="1196752"/>
            <a:ext cx="80135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ACUMULADA DE GASTOS A SEPTIEMBRE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21830C7-7DBA-4D54-B39D-355C835FA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0481974"/>
              </p:ext>
            </p:extLst>
          </p:nvPr>
        </p:nvGraphicFramePr>
        <p:xfrm>
          <a:off x="462626" y="2126021"/>
          <a:ext cx="8013599" cy="3679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517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909" y="1142860"/>
            <a:ext cx="78866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5909" y="1850890"/>
            <a:ext cx="7886699" cy="302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643CB86-04D0-4F0C-9E07-266F0F641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657551"/>
              </p:ext>
            </p:extLst>
          </p:nvPr>
        </p:nvGraphicFramePr>
        <p:xfrm>
          <a:off x="495908" y="2276872"/>
          <a:ext cx="7886699" cy="2902351"/>
        </p:xfrm>
        <a:graphic>
          <a:graphicData uri="http://schemas.openxmlformats.org/drawingml/2006/table">
            <a:tbl>
              <a:tblPr/>
              <a:tblGrid>
                <a:gridCol w="715032">
                  <a:extLst>
                    <a:ext uri="{9D8B030D-6E8A-4147-A177-3AD203B41FA5}">
                      <a16:colId xmlns:a16="http://schemas.microsoft.com/office/drawing/2014/main" val="2258727680"/>
                    </a:ext>
                  </a:extLst>
                </a:gridCol>
                <a:gridCol w="3009539">
                  <a:extLst>
                    <a:ext uri="{9D8B030D-6E8A-4147-A177-3AD203B41FA5}">
                      <a16:colId xmlns:a16="http://schemas.microsoft.com/office/drawing/2014/main" val="641700404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3780530927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106104435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2535614974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3211224561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182925550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2936903507"/>
                    </a:ext>
                  </a:extLst>
                </a:gridCol>
              </a:tblGrid>
              <a:tr h="16972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250128"/>
                  </a:ext>
                </a:extLst>
              </a:tr>
              <a:tr h="415834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225504"/>
                  </a:ext>
                </a:extLst>
              </a:tr>
              <a:tr h="17821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3.747.325.567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3.800.932.593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53.607.026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2.506.775.395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794814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1.439.199.493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1.447.136.062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7.936.569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1.094.689.691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8667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263.335.813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267.722.490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4.386.677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161.201.796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097867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8.731.921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9.140.723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408.802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6.366.081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8347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326.641.252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428.346.264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101.705.012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312.749.961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24893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5.617.089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15.576.338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9.959.249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14.220.361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335774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136.821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1.181.661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1.044.840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935.310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4629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22.356.401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106.179.929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83.823.528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37.083.810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71438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138.107.040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-138.107.040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10526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873.572.616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746.684.931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-126.887.685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415.781.880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91268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11.728.479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49.625.871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37.897.392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10.844.903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997300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637.496.452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632.880.034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-4.616.418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349.191.282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777190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20.402.190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96.131.717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75.729.527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103.710.320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57185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144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1355" y="1146863"/>
            <a:ext cx="78866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POR CAPÍTULOS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5288" y="1782720"/>
            <a:ext cx="7875163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BA8069B-C4DD-4787-A6D0-9EFF7CFA7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734750"/>
              </p:ext>
            </p:extLst>
          </p:nvPr>
        </p:nvGraphicFramePr>
        <p:xfrm>
          <a:off x="521355" y="2180439"/>
          <a:ext cx="7886698" cy="3884259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1198700068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2892057812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1026984715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190921488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999907864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507184540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151031336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2655257454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150958517"/>
                    </a:ext>
                  </a:extLst>
                </a:gridCol>
              </a:tblGrid>
              <a:tr h="1625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487268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353344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Gobierno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77.736.557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4.369.401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55.544.827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39961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Nacional de Emergencia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16.181.148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538.208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13.844.633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689121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699.733.127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607.452.657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-92.280.470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316.672.647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419853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38.829.519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2.112.037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30.636.439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555854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Gestión Subnacional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7.877.868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42.636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3.876.645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349794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Desarrollo Local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189.459.426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-94.552.414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137.764.173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61540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a 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131.860.339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-50.180.609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53.076.790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64053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Convergencia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156.248.442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-32.879.183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45.140.855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663482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Agencia Nacional de Inteligencia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6.686.108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28994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45.795.013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47.603.129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1.808.116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33.051.267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76150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44.989.474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2.058.602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31.312.263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651363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Centros Regionales de Atención y Orientación a Víctimas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2.613.655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-250.486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1.739.004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486161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para Prevención y Rehabilitación Consumo de Drogas y Alcohol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73.835.480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42.182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59.443.032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278704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100.491.154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179.987.846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79.496.692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149.119.773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17469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119.023.305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78.897.090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102.470.248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64711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Conectividad del Estado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6.275.788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599.602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4.268.723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499813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1.703.141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90717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Bomberos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40.677.661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043824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1.205.466.660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-15.748.128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853.528.837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288675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de Carabineros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23.049.430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69017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376.085.373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6.493.766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295.858.192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850236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al 76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1.396.601.880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118.155.636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786.329.623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067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0270" y="1150382"/>
            <a:ext cx="7886697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FET – Covid - 19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0277" y="1803030"/>
            <a:ext cx="78699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846355F-30B7-4FC9-BDA3-3D71C995C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16200"/>
              </p:ext>
            </p:extLst>
          </p:nvPr>
        </p:nvGraphicFramePr>
        <p:xfrm>
          <a:off x="520633" y="2146857"/>
          <a:ext cx="7886698" cy="1511435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12324612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4143454012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1154212490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181741605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465708149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620437019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290832546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365512467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717435930"/>
                    </a:ext>
                  </a:extLst>
                </a:gridCol>
              </a:tblGrid>
              <a:tr h="1300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494084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889624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46.177.745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269155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FET - Covid - 19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46.177.745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129649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74.021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21441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 FET - Covid - 19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74.021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06697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17097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 FET - Covid - 19      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840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001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23819" y="1166174"/>
            <a:ext cx="805939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523819" y="1866919"/>
            <a:ext cx="8077876" cy="202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                                                                                                       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3E74D93-CD78-4D42-B427-DF11F7917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22433"/>
              </p:ext>
            </p:extLst>
          </p:nvPr>
        </p:nvGraphicFramePr>
        <p:xfrm>
          <a:off x="523817" y="2276872"/>
          <a:ext cx="8059392" cy="3639547"/>
        </p:xfrm>
        <a:graphic>
          <a:graphicData uri="http://schemas.openxmlformats.org/drawingml/2006/table">
            <a:tbl>
              <a:tblPr/>
              <a:tblGrid>
                <a:gridCol w="270087">
                  <a:extLst>
                    <a:ext uri="{9D8B030D-6E8A-4147-A177-3AD203B41FA5}">
                      <a16:colId xmlns:a16="http://schemas.microsoft.com/office/drawing/2014/main" val="791887496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1536172556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561245856"/>
                    </a:ext>
                  </a:extLst>
                </a:gridCol>
                <a:gridCol w="3046579">
                  <a:extLst>
                    <a:ext uri="{9D8B030D-6E8A-4147-A177-3AD203B41FA5}">
                      <a16:colId xmlns:a16="http://schemas.microsoft.com/office/drawing/2014/main" val="1236165595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1645402187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1696918469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1889459485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508342664"/>
                    </a:ext>
                  </a:extLst>
                </a:gridCol>
                <a:gridCol w="659012">
                  <a:extLst>
                    <a:ext uri="{9D8B030D-6E8A-4147-A177-3AD203B41FA5}">
                      <a16:colId xmlns:a16="http://schemas.microsoft.com/office/drawing/2014/main" val="3527307388"/>
                    </a:ext>
                  </a:extLst>
                </a:gridCol>
                <a:gridCol w="648208">
                  <a:extLst>
                    <a:ext uri="{9D8B030D-6E8A-4147-A177-3AD203B41FA5}">
                      <a16:colId xmlns:a16="http://schemas.microsoft.com/office/drawing/2014/main" val="2398720635"/>
                    </a:ext>
                  </a:extLst>
                </a:gridCol>
              </a:tblGrid>
              <a:tr h="12826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912938"/>
                  </a:ext>
                </a:extLst>
              </a:tr>
              <a:tr h="39281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193054"/>
                  </a:ext>
                </a:extLst>
              </a:tr>
              <a:tr h="16834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77.736.557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4.369.401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55.544.827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06678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36.473.457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37.550.388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1.076.931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27.855.762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970599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5.461.130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7.257.130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4.253.632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911372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10.682.755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6.910.302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66054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10.682.755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6.910.302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344904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 de Complejos Fronterizos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8.044.285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8.046.363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5.085.386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065850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Coordinación, Orden Público y Gestión Territorial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2.019.627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2.027.243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1.402.015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354404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Barrios Transitorios de Emergencias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292.435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199.834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733788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Regional y Descentralizacion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314.726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315.949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223.067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95475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004639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291756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157.385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107.038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48.589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487939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031872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57.857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57.857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983596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9.928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353350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35.702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920968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142.931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178009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142.931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411926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14.971.257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031860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14.971.257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940191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 a Concesiones de Complejos Fronterizos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15.155.073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15.155.073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14.957.611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390121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Reintegro Crédito IVA  Concesiones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687.288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687.288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043233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1.361.329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503655"/>
                  </a:ext>
                </a:extLst>
              </a:tr>
              <a:tr h="12826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1.361.329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831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7992" y="1221858"/>
            <a:ext cx="7886701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SEPTIEMBRE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41703" y="1812951"/>
            <a:ext cx="8044094" cy="341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5D338C0-3497-44C8-979D-C1CE7E953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251484"/>
              </p:ext>
            </p:extLst>
          </p:nvPr>
        </p:nvGraphicFramePr>
        <p:xfrm>
          <a:off x="547991" y="2166381"/>
          <a:ext cx="7886701" cy="261656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74051800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94868349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9146489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20643596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71674272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8258999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01731918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272429322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2433636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642523811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541281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2255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16.181.148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538.208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13.844.633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45008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8.239.422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8.275.369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7.160.565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2787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3.643.099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3.643.099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2.527.544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40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3.394.558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3.394.558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3.089.245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198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171.696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60410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171.696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4731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7930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Respaldo de Telecomunicaciones - Ejército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2719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2.784.635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2.784.635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2.646.305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3984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Protección Civil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158.540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158.540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20.210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7668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 Chile - Red Sismológica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2.626.095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093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365.861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343.561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8379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183.559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183.559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169.088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5917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182.302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182.302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174.473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936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723.718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08034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723.718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72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5047</TotalTime>
  <Words>8353</Words>
  <Application>Microsoft Office PowerPoint</Application>
  <PresentationFormat>Presentación en pantalla (4:3)</PresentationFormat>
  <Paragraphs>4844</Paragraphs>
  <Slides>33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Andalus</vt:lpstr>
      <vt:lpstr>Arial</vt:lpstr>
      <vt:lpstr>Arial Black</vt:lpstr>
      <vt:lpstr>Calibri</vt:lpstr>
      <vt:lpstr>Times New Roman</vt:lpstr>
      <vt:lpstr>1_Tema de Office</vt:lpstr>
      <vt:lpstr>Tema de Office</vt:lpstr>
      <vt:lpstr>Imagen de mapa de bits</vt:lpstr>
      <vt:lpstr>EJECUCIÓN ACUMULADA DE GASTOS PRESUPUESTARIOS  AL MES DE SEPTIEMBRE DE 2021 PARTIDA 05: MINISTERIO DEL INTERIOR Y SEGURIDAD PÚBLICA</vt:lpstr>
      <vt:lpstr>DISTRIBUCIÓN POR SUBTÍTULO DE GASTO Y CÁPITULO MINISTERIO DEL INTERIOR Y SEGURIDAD PÚBLICA</vt:lpstr>
      <vt:lpstr>COMPORTAMIENTO DE LA EJECUCIÓN MENSUAL DE GASTOS A SEPTIEMBRE PARTIDA 05 MINISTERIO DEL INTERIOR Y SEGURIDAD PÚBLICA</vt:lpstr>
      <vt:lpstr>COMPORTAMIENTO DE LA EJECUCIÓN ACUMULADA DE GASTOS A SEPTIEMBRE MINISTERIO DEL INTERIOR Y SEGURIDAD PÚBLICA</vt:lpstr>
      <vt:lpstr>EJECUCIÓN ACUMULADA DE GASTOS A SEPTIEMBRE DE 2021 MINISTERIO DEL INTERIOR Y SEGURIDAD PÚBLICA</vt:lpstr>
      <vt:lpstr>EJECUCIÓN ACUMULADA DE GASTOS A SEPTIEMBRE DE 2021 PARTIDA 05 RESUMEN POR CAPÍTULOS</vt:lpstr>
      <vt:lpstr>EJECUCIÓN ACUMULADA DE GASTOS A SEPTIEMBRE DE 2021 PARTIDA 05 RESUMEN FET – Covid - 19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Presupuesto</cp:lastModifiedBy>
  <cp:revision>373</cp:revision>
  <cp:lastPrinted>2017-06-20T21:34:02Z</cp:lastPrinted>
  <dcterms:created xsi:type="dcterms:W3CDTF">2016-06-23T13:38:47Z</dcterms:created>
  <dcterms:modified xsi:type="dcterms:W3CDTF">2021-11-06T01:10:26Z</dcterms:modified>
</cp:coreProperties>
</file>