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87" d="100"/>
          <a:sy n="87" d="100"/>
        </p:scale>
        <p:origin x="1602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014609824257404E-2"/>
          <c:y val="0.29345556589288008"/>
          <c:w val="0.50555598025974913"/>
          <c:h val="0.625115765428456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CB-4DA0-AB7C-56D1FB1F53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CB-4DA0-AB7C-56D1FB1F53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4CB-4DA0-AB7C-56D1FB1F53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4CB-4DA0-AB7C-56D1FB1F53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4CB-4DA0-AB7C-56D1FB1F53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4CB-4DA0-AB7C-56D1FB1F53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4CB-4DA0-AB7C-56D1FB1F53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4CB-4DA0-AB7C-56D1FB1F53E1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'Partida 03'!$D$50:$D$54</c:f>
              <c:numCache>
                <c:formatCode>0.0%</c:formatCode>
                <c:ptCount val="5"/>
                <c:pt idx="0">
                  <c:v>0.76374866326007207</c:v>
                </c:pt>
                <c:pt idx="1">
                  <c:v>0.13434901025577126</c:v>
                </c:pt>
                <c:pt idx="2">
                  <c:v>1.4758210119153587E-2</c:v>
                </c:pt>
                <c:pt idx="3">
                  <c:v>7.1829608970746528E-2</c:v>
                </c:pt>
                <c:pt idx="4">
                  <c:v>4.4820992403369828E-4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4CB-4DA0-AB7C-56D1FB1F53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tr"/>
      <c:layout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'[03.xlsx]Partida 03'!$C$19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03'!$D$19:$O$19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  <c:pt idx="10">
                  <c:v>0.85879596777161282</c:v>
                </c:pt>
                <c:pt idx="11">
                  <c:v>0.99788942499024436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03'!$C$21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9388130118412365E-2"/>
                  <c:y val="-2.7665771341310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4855567022839951E-2"/>
                  <c:y val="-3.80404355943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2481617499297934E-2"/>
                  <c:y val="-3.80404355943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8668592261068897E-2"/>
                  <c:y val="-3.4582214176638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121848570626143E-2"/>
                  <c:y val="-2.76657713413106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6294642737526908E-2"/>
                  <c:y val="-2.76657713413107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215335951511659E-2"/>
                  <c:y val="-2.18646729884044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3E5-4D04-8E89-E5BD963C7D1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668592261068897E-2"/>
                  <c:y val="-3.1123992758974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2373949523542049E-2"/>
                  <c:y val="-3.1123992758974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03'!$D$18:$O$18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03'!$D$21:$L$21</c:f>
              <c:numCache>
                <c:formatCode>0.0%</c:formatCode>
                <c:ptCount val="9"/>
                <c:pt idx="0">
                  <c:v>7.4058890598359031E-2</c:v>
                </c:pt>
                <c:pt idx="1">
                  <c:v>0.15006238881118455</c:v>
                </c:pt>
                <c:pt idx="2">
                  <c:v>0.24630796484617012</c:v>
                </c:pt>
                <c:pt idx="3">
                  <c:v>0.32114781278853677</c:v>
                </c:pt>
                <c:pt idx="4">
                  <c:v>0.40146149727613079</c:v>
                </c:pt>
                <c:pt idx="5">
                  <c:v>0.4953749606912321</c:v>
                </c:pt>
                <c:pt idx="6">
                  <c:v>0.5697668634406311</c:v>
                </c:pt>
                <c:pt idx="7">
                  <c:v>0.64992070329832208</c:v>
                </c:pt>
                <c:pt idx="8">
                  <c:v>0.74706572713431363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3726672"/>
        <c:axId val="463735688"/>
      </c:lineChart>
      <c:catAx>
        <c:axId val="46372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735688"/>
        <c:crosses val="autoZero"/>
        <c:auto val="1"/>
        <c:lblAlgn val="ctr"/>
        <c:lblOffset val="100"/>
        <c:noMultiLvlLbl val="0"/>
      </c:catAx>
      <c:valAx>
        <c:axId val="46373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72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2019-2020-2021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03'!$C$25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03'!$D$25:$O$25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  <c:pt idx="10">
                  <c:v>8.0196624337514871E-2</c:v>
                </c:pt>
                <c:pt idx="11">
                  <c:v>0.12204241591071617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03'!$C$27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03'!$D$24:$O$24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03'!$D$27:$L$27</c:f>
              <c:numCache>
                <c:formatCode>0.0%</c:formatCode>
                <c:ptCount val="9"/>
                <c:pt idx="0">
                  <c:v>7.4058890598359031E-2</c:v>
                </c:pt>
                <c:pt idx="1">
                  <c:v>7.6003498212825524E-2</c:v>
                </c:pt>
                <c:pt idx="2">
                  <c:v>9.7105897449084683E-2</c:v>
                </c:pt>
                <c:pt idx="3">
                  <c:v>7.4839847942366658E-2</c:v>
                </c:pt>
                <c:pt idx="4">
                  <c:v>8.0380290748850128E-2</c:v>
                </c:pt>
                <c:pt idx="5">
                  <c:v>9.2685884148705794E-2</c:v>
                </c:pt>
                <c:pt idx="6">
                  <c:v>7.4391902749398997E-2</c:v>
                </c:pt>
                <c:pt idx="7">
                  <c:v>7.9429943371157608E-2</c:v>
                </c:pt>
                <c:pt idx="8">
                  <c:v>9.7145023835991579E-2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699624"/>
        <c:axId val="463698056"/>
      </c:barChart>
      <c:catAx>
        <c:axId val="463699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698056"/>
        <c:crosses val="autoZero"/>
        <c:auto val="1"/>
        <c:lblAlgn val="ctr"/>
        <c:lblOffset val="100"/>
        <c:noMultiLvlLbl val="0"/>
      </c:catAx>
      <c:valAx>
        <c:axId val="463698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699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8643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Cuadro de texto 2"/>
          <p:cNvSpPr txBox="1">
            <a:spLocks noChangeArrowheads="1"/>
          </p:cNvSpPr>
          <p:nvPr userDrawn="1"/>
        </p:nvSpPr>
        <p:spPr bwMode="auto">
          <a:xfrm>
            <a:off x="457200" y="474007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65021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SEPTIEMBRE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 </a:t>
            </a:r>
            <a:r>
              <a:rPr lang="es-CL" sz="1200" dirty="0" smtClean="0"/>
              <a:t>octubre </a:t>
            </a:r>
            <a:r>
              <a:rPr lang="es-CL" sz="1200" dirty="0" smtClean="0"/>
              <a:t>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19" y="198486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19" y="62149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4" y="1393768"/>
            <a:ext cx="823553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1371988"/>
              </p:ext>
            </p:extLst>
          </p:nvPr>
        </p:nvGraphicFramePr>
        <p:xfrm>
          <a:off x="405018" y="2294264"/>
          <a:ext cx="8238919" cy="3826241"/>
        </p:xfrm>
        <a:graphic>
          <a:graphicData uri="http://schemas.openxmlformats.org/drawingml/2006/table">
            <a:tbl>
              <a:tblPr/>
              <a:tblGrid>
                <a:gridCol w="313739"/>
                <a:gridCol w="300667"/>
                <a:gridCol w="303934"/>
                <a:gridCol w="2614491"/>
                <a:gridCol w="784348"/>
                <a:gridCol w="784348"/>
                <a:gridCol w="784348"/>
                <a:gridCol w="784348"/>
                <a:gridCol w="784348"/>
                <a:gridCol w="784348"/>
              </a:tblGrid>
              <a:tr h="312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90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22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2.870.057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-617.456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1.916.667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1.099.173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1.087.197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-11.976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880.608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458.550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322.294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589.235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1.199.780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589.235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671.633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306.223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224.858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104.751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2401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243.919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797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072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118.734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118.744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1187440,0%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8802" y="149145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=""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1061943"/>
              </p:ext>
            </p:extLst>
          </p:nvPr>
        </p:nvGraphicFramePr>
        <p:xfrm>
          <a:off x="457200" y="2564903"/>
          <a:ext cx="8194003" cy="35612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648" y="1679925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160811"/>
              </p:ext>
            </p:extLst>
          </p:nvPr>
        </p:nvGraphicFramePr>
        <p:xfrm>
          <a:off x="373648" y="2492896"/>
          <a:ext cx="8210798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024" y="135478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7739253"/>
              </p:ext>
            </p:extLst>
          </p:nvPr>
        </p:nvGraphicFramePr>
        <p:xfrm>
          <a:off x="454024" y="2132856"/>
          <a:ext cx="823277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9420" y="136061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9420" y="1968892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422" y="592701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429255"/>
              </p:ext>
            </p:extLst>
          </p:nvPr>
        </p:nvGraphicFramePr>
        <p:xfrm>
          <a:off x="389422" y="2492899"/>
          <a:ext cx="8210794" cy="3242327"/>
        </p:xfrm>
        <a:graphic>
          <a:graphicData uri="http://schemas.openxmlformats.org/drawingml/2006/table">
            <a:tbl>
              <a:tblPr/>
              <a:tblGrid>
                <a:gridCol w="533351"/>
                <a:gridCol w="2540435"/>
                <a:gridCol w="856168"/>
                <a:gridCol w="856168"/>
                <a:gridCol w="856168"/>
                <a:gridCol w="856168"/>
                <a:gridCol w="856168"/>
                <a:gridCol w="856168"/>
              </a:tblGrid>
              <a:tr h="3578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02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4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569.086.016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570.016.773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425.839.995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434.638.684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432.893.486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-1.745.198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353.126.652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76.456.143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47.564.159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4.218.098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4.218.097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8.398.691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7.668.691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3.879.267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12.803.463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6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3.400.181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17000905,0%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40" y="16613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9668" y="2458623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936163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150784"/>
              </p:ext>
            </p:extLst>
          </p:nvPr>
        </p:nvGraphicFramePr>
        <p:xfrm>
          <a:off x="433141" y="2897973"/>
          <a:ext cx="8210796" cy="2842583"/>
        </p:xfrm>
        <a:graphic>
          <a:graphicData uri="http://schemas.openxmlformats.org/drawingml/2006/table">
            <a:tbl>
              <a:tblPr/>
              <a:tblGrid>
                <a:gridCol w="271859"/>
                <a:gridCol w="349534"/>
                <a:gridCol w="2589136"/>
                <a:gridCol w="883542"/>
                <a:gridCol w="880306"/>
                <a:gridCol w="802633"/>
                <a:gridCol w="880306"/>
                <a:gridCol w="776740"/>
                <a:gridCol w="776740"/>
              </a:tblGrid>
              <a:tr h="716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2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416.159.443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414.447.583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-1.711.860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338.510.369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393.303.675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321.078.204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21.143.908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17.432.165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152.699.133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3.260.073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85.412.959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51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3.487.513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2.870.057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-617.456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1.916.667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115" y="2984387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438" y="5661248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22438" y="1991746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8888880"/>
              </p:ext>
            </p:extLst>
          </p:nvPr>
        </p:nvGraphicFramePr>
        <p:xfrm>
          <a:off x="422437" y="3272417"/>
          <a:ext cx="8147249" cy="2020246"/>
        </p:xfrm>
        <a:graphic>
          <a:graphicData uri="http://schemas.openxmlformats.org/drawingml/2006/table">
            <a:tbl>
              <a:tblPr/>
              <a:tblGrid>
                <a:gridCol w="319892"/>
                <a:gridCol w="306564"/>
                <a:gridCol w="309895"/>
                <a:gridCol w="2412518"/>
                <a:gridCol w="799730"/>
                <a:gridCol w="799730"/>
                <a:gridCol w="799730"/>
                <a:gridCol w="799730"/>
                <a:gridCol w="799730"/>
                <a:gridCol w="799730"/>
              </a:tblGrid>
              <a:tr h="30059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647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69799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393.303.675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321.078.204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5693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395.087.691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393.303.675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-1.784.016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321.078.204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2112" y="2711011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2112" y="5428051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1010" y="1641809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853164"/>
              </p:ext>
            </p:extLst>
          </p:nvPr>
        </p:nvGraphicFramePr>
        <p:xfrm>
          <a:off x="491008" y="2999042"/>
          <a:ext cx="8147251" cy="1790049"/>
        </p:xfrm>
        <a:graphic>
          <a:graphicData uri="http://schemas.openxmlformats.org/drawingml/2006/table">
            <a:tbl>
              <a:tblPr/>
              <a:tblGrid>
                <a:gridCol w="349949"/>
                <a:gridCol w="335368"/>
                <a:gridCol w="339014"/>
                <a:gridCol w="2045014"/>
                <a:gridCol w="874873"/>
                <a:gridCol w="889453"/>
                <a:gridCol w="907680"/>
                <a:gridCol w="889453"/>
                <a:gridCol w="641574"/>
                <a:gridCol w="874873"/>
              </a:tblGrid>
              <a:tr h="2859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66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601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17.432.165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72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21.071.752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21.143.908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17.432.165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95628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05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633325"/>
            <a:ext cx="7282120" cy="18256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1397321"/>
            <a:ext cx="8215092" cy="52953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4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SEPTIEMBRE </a:t>
            </a: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4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685833"/>
              </p:ext>
            </p:extLst>
          </p:nvPr>
        </p:nvGraphicFramePr>
        <p:xfrm>
          <a:off x="403157" y="2191827"/>
          <a:ext cx="8245083" cy="4434967"/>
        </p:xfrm>
        <a:graphic>
          <a:graphicData uri="http://schemas.openxmlformats.org/drawingml/2006/table">
            <a:tbl>
              <a:tblPr/>
              <a:tblGrid>
                <a:gridCol w="299707"/>
                <a:gridCol w="287220"/>
                <a:gridCol w="290342"/>
                <a:gridCol w="2634930"/>
                <a:gridCol w="749268"/>
                <a:gridCol w="849173"/>
                <a:gridCol w="799220"/>
                <a:gridCol w="811709"/>
                <a:gridCol w="774246"/>
                <a:gridCol w="749268"/>
              </a:tblGrid>
              <a:tr h="1478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62" marR="8962" marT="896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2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62" marR="8962" marT="896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57137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149.439.060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152.699.133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3.260.073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85.412.959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17.380.068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17.358.706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-21.362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13.735.675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75.997.593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47.241.865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4.212.311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6.468.911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3.290.032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3.149.762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6.314.701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3.149.762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5451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Iberoamericana de Tribunales de Justicia Fiscal o Administrativa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4.247.870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835.195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196.377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482.010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36.781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1.935.924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205.676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1.633.559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557.849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12.803.463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40.877.226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40.824.844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-52.382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12.751.081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31,2%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12.981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894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3.281.445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3.281.435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3.281.437 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32814370,0%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62" marR="8962" marT="896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4671</TotalTime>
  <Words>1156</Words>
  <Application>Microsoft Office PowerPoint</Application>
  <PresentationFormat>Presentación en pantalla (4:3)</PresentationFormat>
  <Paragraphs>664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Calibri Light</vt:lpstr>
      <vt:lpstr>Times New Roman</vt:lpstr>
      <vt:lpstr>Verdana</vt:lpstr>
      <vt:lpstr>1_Tema de Office</vt:lpstr>
      <vt:lpstr>Tema de Office</vt:lpstr>
      <vt:lpstr>EJECUCIÓN ACUMULADA DE GASTOS PRESUPUESTARIOS AL MES DE SEPTIEMBRE DE 2021 PARTIDA 03: PODER JUDICIAL</vt:lpstr>
      <vt:lpstr>EJECUCIÓN PRESUPUESTARIA DE GASTOS ACUMULADA A SEPTIEMBRE DE 2021 PARTIDA 03 PODER JUDICIAL</vt:lpstr>
      <vt:lpstr>EJECUCIÓN DE GASTOS A SEPTIEMBRE DE 2021  PARTIDA 03 PODER JUDICIAL</vt:lpstr>
      <vt:lpstr>EJECUCIÓN DE GASTOS A SEPTIEMBRE DE 2021  PARTIDA 03 PODER JUDICIAL</vt:lpstr>
      <vt:lpstr>EJECUCIÓN ACUMULADA DE GASTOS A SEPTIEMBRE DE 2021  PARTIDA 03 PODER JUDICIAL</vt:lpstr>
      <vt:lpstr>EJECUCIÓN ACUMULADA DE GASTOS A SEPTIEMBRE DE 2021  PARTIDA 03 PODER JUDICIAL  RESUMEN POR CAPÍTULOS</vt:lpstr>
      <vt:lpstr>EJECUCIÓN ACUMULADA DE GASTOS A SEPTIEMBRE DE 2021  PARTIDA 03. CAPÍTULO 01. PROGRAMA 01: PODER JUDICIAL</vt:lpstr>
      <vt:lpstr>EJECUCIÓN ACUMULADA DE GASTOS A SEPTIEMBRE DE 2021  PARTIDA 03. CAPÍTULO 01. PROGRAMA 02: UNIDAD DE APOYO A TRIBUNALES</vt:lpstr>
      <vt:lpstr>EJECUCIÓN ACUMULADA DE GASTOS A SEPTIEMBRE DE 2021  PARTIDA 03. CAPÍTULO 03. PROGRAMA 01: CORPORACIÓN ADMINISTRATIVA DEL PODER JUDICIAL</vt:lpstr>
      <vt:lpstr>EJECUCIÓN ACUMULADA DE GASTOS A SEPTIEMBRE DE 2021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293</cp:revision>
  <cp:lastPrinted>2020-09-07T04:49:41Z</cp:lastPrinted>
  <dcterms:created xsi:type="dcterms:W3CDTF">2016-06-23T13:38:47Z</dcterms:created>
  <dcterms:modified xsi:type="dcterms:W3CDTF">2021-11-03T00:20:32Z</dcterms:modified>
</cp:coreProperties>
</file>