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Presupuesto</a:t>
            </a:r>
            <a:r>
              <a:rPr lang="es-CL" sz="1200" b="1" baseline="0"/>
              <a:t> Inicial por Subtítulos de Gasto</a:t>
            </a:r>
            <a:endParaRPr lang="es-CL" sz="1200" b="1"/>
          </a:p>
        </c:rich>
      </c:tx>
      <c:layout>
        <c:manualLayout>
          <c:xMode val="edge"/>
          <c:yMode val="edge"/>
          <c:x val="0.17196791746104381"/>
          <c:y val="3.9596688843814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2220238362440378"/>
          <c:w val="1"/>
          <c:h val="0.4307541211908107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E5B-48A4-B6AB-78BB68D82F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E5B-48A4-B6AB-78BB68D82F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E5B-48A4-B6AB-78BB68D82F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E5B-48A4-B6AB-78BB68D82F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E5B-48A4-B6AB-78BB68D82F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E5B-48A4-B6AB-78BB68D82F30}"/>
              </c:ext>
            </c:extLst>
          </c:dPt>
          <c:dLbls>
            <c:dLbl>
              <c:idx val="3"/>
              <c:layout>
                <c:manualLayout>
                  <c:x val="-1.099728194472291E-2"/>
                  <c:y val="4.282539523072952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E5B-48A4-B6AB-78BB68D82F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E5B-48A4-B6AB-78BB68D82F30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01'!$C$8:$C$12</c:f>
              <c:strCache>
                <c:ptCount val="5"/>
                <c:pt idx="0">
                  <c:v>BIENES Y SERVICIOS DE CONSUMO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NO FINANCIEROS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SALDO FINAL DE CAJA                                                             </c:v>
                </c:pt>
              </c:strCache>
            </c:strRef>
          </c:cat>
          <c:val>
            <c:numRef>
              <c:f>'Partida 01'!$D$8:$D$12</c:f>
              <c:numCache>
                <c:formatCode>#,##0</c:formatCode>
                <c:ptCount val="5"/>
                <c:pt idx="0">
                  <c:v>5554115</c:v>
                </c:pt>
                <c:pt idx="1">
                  <c:v>3260276</c:v>
                </c:pt>
                <c:pt idx="2">
                  <c:v>251038</c:v>
                </c:pt>
                <c:pt idx="3">
                  <c:v>10</c:v>
                </c:pt>
                <c:pt idx="4">
                  <c:v>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1E5B-48A4-B6AB-78BB68D82F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164456893173906E-2"/>
          <c:y val="0.70038990440326954"/>
          <c:w val="0.7807714430007584"/>
          <c:h val="0.26182660945990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931631295453682E-2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'[01.xlsx]Partida 01'!$C$28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01'!$D$28:$O$28</c:f>
              <c:numCache>
                <c:formatCode>0.0%</c:formatCode>
                <c:ptCount val="12"/>
                <c:pt idx="0">
                  <c:v>0.09</c:v>
                </c:pt>
                <c:pt idx="1">
                  <c:v>0.14599999999999999</c:v>
                </c:pt>
                <c:pt idx="2">
                  <c:v>0.214</c:v>
                </c:pt>
                <c:pt idx="3">
                  <c:v>0.28299999999999997</c:v>
                </c:pt>
                <c:pt idx="4">
                  <c:v>0.34799999999999998</c:v>
                </c:pt>
                <c:pt idx="5">
                  <c:v>0.42099999999999999</c:v>
                </c:pt>
                <c:pt idx="6">
                  <c:v>0.47599999999999998</c:v>
                </c:pt>
                <c:pt idx="7">
                  <c:v>0.53700000000000003</c:v>
                </c:pt>
                <c:pt idx="8">
                  <c:v>0.628</c:v>
                </c:pt>
                <c:pt idx="9">
                  <c:v>0.72799999999999998</c:v>
                </c:pt>
                <c:pt idx="10">
                  <c:v>0.81299999999999994</c:v>
                </c:pt>
                <c:pt idx="11">
                  <c:v>0.92400000000000004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7FC-41AD-A577-BBB051189FEB}"/>
            </c:ext>
          </c:extLst>
        </c:ser>
        <c:ser>
          <c:idx val="1"/>
          <c:order val="1"/>
          <c:tx>
            <c:strRef>
              <c:f>'[01.xlsx]Partida 01'!$C$29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01'!$D$29:$O$29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  <c:pt idx="3">
                  <c:v>0.35851627131353769</c:v>
                </c:pt>
                <c:pt idx="4">
                  <c:v>0.43192198863166648</c:v>
                </c:pt>
                <c:pt idx="5">
                  <c:v>0.52773644775544482</c:v>
                </c:pt>
                <c:pt idx="6">
                  <c:v>0.60454941246222227</c:v>
                </c:pt>
                <c:pt idx="7">
                  <c:v>0.66950987880642321</c:v>
                </c:pt>
                <c:pt idx="8">
                  <c:v>0.74712162593812992</c:v>
                </c:pt>
                <c:pt idx="9">
                  <c:v>0.80623010063360023</c:v>
                </c:pt>
                <c:pt idx="10">
                  <c:v>0.87204627128433387</c:v>
                </c:pt>
                <c:pt idx="11">
                  <c:v>0.98755826896545451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7FC-41AD-A577-BBB051189FEB}"/>
            </c:ext>
          </c:extLst>
        </c:ser>
        <c:ser>
          <c:idx val="2"/>
          <c:order val="2"/>
          <c:tx>
            <c:strRef>
              <c:f>'[01.xlsx]Partida 01'!$C$30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2719714174196665E-2"/>
                  <c:y val="-3.5118901588177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71-4A76-92AF-ACB4F8A798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230581007635851E-2"/>
                  <c:y val="-5.654747542716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0270807589775136E-2"/>
                  <c:y val="-4.7976214620496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F5-40D2-8A14-EA915F090B69}"/>
                </c:ext>
                <c:ext xmlns:c15="http://schemas.microsoft.com/office/drawing/2012/chart" uri="{CE6537A1-D6FC-4f65-9D91-7224C49458BB}">
                  <c15:layout>
                    <c:manualLayout>
                      <c:w val="6.5340580981970431E-2"/>
                      <c:h val="6.3278747275449632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8.2796416240045023E-2"/>
                  <c:y val="-4.380945374684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7778038819130521E-2"/>
                  <c:y val="-4.8571321549080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F9D-42B7-B3D6-5882520BC95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0307463718487571E-2"/>
                  <c:y val="-2.7380992956242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D33-41A4-9B4B-042820DBC6E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5442486277519708E-2"/>
                  <c:y val="-2.1226006939399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B14-4E68-8A89-751A231869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6651385973858682E-2"/>
                  <c:y val="-2.2776048387785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A54-4EE4-B3D0-C3CA28BF499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0263699126893527E-2"/>
                  <c:y val="-1.5217593344329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DF-4303-A60E-A5B82EE2F0F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7609697418632168E-2"/>
                  <c:y val="5.142857721356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BDA-464C-9A1F-4A10E32CE62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01'!$D$30:$L$30</c:f>
              <c:numCache>
                <c:formatCode>0.0%</c:formatCode>
                <c:ptCount val="9"/>
                <c:pt idx="0">
                  <c:v>0.12003342061069365</c:v>
                </c:pt>
                <c:pt idx="1">
                  <c:v>0.1788720642961546</c:v>
                </c:pt>
                <c:pt idx="2">
                  <c:v>0.26920410199830469</c:v>
                </c:pt>
                <c:pt idx="3">
                  <c:v>0.35309226784424336</c:v>
                </c:pt>
                <c:pt idx="4">
                  <c:v>0.4182528649001111</c:v>
                </c:pt>
                <c:pt idx="5">
                  <c:v>0.51860679002950016</c:v>
                </c:pt>
                <c:pt idx="6">
                  <c:v>0.60328082164309971</c:v>
                </c:pt>
                <c:pt idx="7">
                  <c:v>0.67784259269935365</c:v>
                </c:pt>
                <c:pt idx="8">
                  <c:v>0.7700068955004804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F71-4A76-92AF-ACB4F8A79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4198520"/>
        <c:axId val="464200872"/>
      </c:lineChart>
      <c:catAx>
        <c:axId val="464198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4200872"/>
        <c:crosses val="autoZero"/>
        <c:auto val="1"/>
        <c:lblAlgn val="ctr"/>
        <c:lblOffset val="100"/>
        <c:tickLblSkip val="1"/>
        <c:noMultiLvlLbl val="0"/>
      </c:catAx>
      <c:valAx>
        <c:axId val="46420087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41985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'[01.xlsx]Partida 01'!$C$32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01'!$D$32:$O$32</c:f>
              <c:numCache>
                <c:formatCode>0.0%</c:formatCode>
                <c:ptCount val="12"/>
                <c:pt idx="0">
                  <c:v>0.09</c:v>
                </c:pt>
                <c:pt idx="1">
                  <c:v>5.5E-2</c:v>
                </c:pt>
                <c:pt idx="2">
                  <c:v>7.2999999999999995E-2</c:v>
                </c:pt>
                <c:pt idx="3">
                  <c:v>7.2999999999999995E-2</c:v>
                </c:pt>
                <c:pt idx="4">
                  <c:v>6.5000000000000002E-2</c:v>
                </c:pt>
                <c:pt idx="5">
                  <c:v>7.2999999999999995E-2</c:v>
                </c:pt>
                <c:pt idx="6">
                  <c:v>6.2E-2</c:v>
                </c:pt>
                <c:pt idx="7">
                  <c:v>6.0999999999999999E-2</c:v>
                </c:pt>
                <c:pt idx="8">
                  <c:v>9.0999999999999998E-2</c:v>
                </c:pt>
                <c:pt idx="9">
                  <c:v>0.1</c:v>
                </c:pt>
                <c:pt idx="10">
                  <c:v>8.5000000000000006E-2</c:v>
                </c:pt>
                <c:pt idx="11">
                  <c:v>0.112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549-4630-A8F1-0BF78B425D47}"/>
            </c:ext>
          </c:extLst>
        </c:ser>
        <c:ser>
          <c:idx val="1"/>
          <c:order val="1"/>
          <c:tx>
            <c:strRef>
              <c:f>'[01.xlsx]Partida 01'!$C$33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01'!$D$33:$O$33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  <c:pt idx="3">
                  <c:v>8.0991965175188738E-2</c:v>
                </c:pt>
                <c:pt idx="4">
                  <c:v>7.3405717318128796E-2</c:v>
                </c:pt>
                <c:pt idx="5">
                  <c:v>8.1755843771761136E-2</c:v>
                </c:pt>
                <c:pt idx="6">
                  <c:v>7.6812964706777551E-2</c:v>
                </c:pt>
                <c:pt idx="7">
                  <c:v>6.4960466344200885E-2</c:v>
                </c:pt>
                <c:pt idx="8">
                  <c:v>9.3127297619456206E-2</c:v>
                </c:pt>
                <c:pt idx="9">
                  <c:v>5.9108474695470342E-2</c:v>
                </c:pt>
                <c:pt idx="10">
                  <c:v>6.5816170650733627E-2</c:v>
                </c:pt>
                <c:pt idx="11">
                  <c:v>0.12110791867957396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6549-4630-A8F1-0BF78B425D47}"/>
            </c:ext>
          </c:extLst>
        </c:ser>
        <c:ser>
          <c:idx val="2"/>
          <c:order val="2"/>
          <c:tx>
            <c:strRef>
              <c:f>'[01.xlsx]Partida 01'!$C$34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01'!$D$34:$L$34</c:f>
              <c:numCache>
                <c:formatCode>0.0%</c:formatCode>
                <c:ptCount val="9"/>
                <c:pt idx="0">
                  <c:v>0.12003342061069365</c:v>
                </c:pt>
                <c:pt idx="1">
                  <c:v>5.8838643685460934E-2</c:v>
                </c:pt>
                <c:pt idx="2">
                  <c:v>9.7234177223345861E-2</c:v>
                </c:pt>
                <c:pt idx="3">
                  <c:v>8.3888165845938681E-2</c:v>
                </c:pt>
                <c:pt idx="4">
                  <c:v>6.5160597055867714E-2</c:v>
                </c:pt>
                <c:pt idx="5">
                  <c:v>0.10677168600144994</c:v>
                </c:pt>
                <c:pt idx="6">
                  <c:v>8.4674031613599529E-2</c:v>
                </c:pt>
                <c:pt idx="7">
                  <c:v>7.4561771056253973E-2</c:v>
                </c:pt>
                <c:pt idx="8">
                  <c:v>9.2164302801126738E-2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6549-4630-A8F1-0BF78B425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71197760"/>
        <c:axId val="471200112"/>
      </c:barChart>
      <c:catAx>
        <c:axId val="47119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1200112"/>
        <c:crosses val="autoZero"/>
        <c:auto val="0"/>
        <c:lblAlgn val="ctr"/>
        <c:lblOffset val="100"/>
        <c:noMultiLvlLbl val="0"/>
      </c:catAx>
      <c:valAx>
        <c:axId val="47120011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11977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049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33412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 de texto 2"/>
          <p:cNvSpPr txBox="1">
            <a:spLocks noChangeArrowheads="1"/>
          </p:cNvSpPr>
          <p:nvPr userDrawn="1"/>
        </p:nvSpPr>
        <p:spPr bwMode="auto">
          <a:xfrm>
            <a:off x="742950" y="633412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Cuadro de texto 2"/>
          <p:cNvSpPr txBox="1">
            <a:spLocks noChangeArrowheads="1"/>
          </p:cNvSpPr>
          <p:nvPr userDrawn="1"/>
        </p:nvSpPr>
        <p:spPr bwMode="auto">
          <a:xfrm>
            <a:off x="742950" y="633411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721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SEPTIEMBRE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octubre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54176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="" xmlns:a16="http://schemas.microsoft.com/office/drawing/2014/main" id="{7E3C81A4-B528-46BC-A629-30C234657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21810"/>
              </p:ext>
            </p:extLst>
          </p:nvPr>
        </p:nvGraphicFramePr>
        <p:xfrm>
          <a:off x="457200" y="2132856"/>
          <a:ext cx="8229600" cy="3993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348" y="151921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5312751"/>
              </p:ext>
            </p:extLst>
          </p:nvPr>
        </p:nvGraphicFramePr>
        <p:xfrm>
          <a:off x="379348" y="2420888"/>
          <a:ext cx="8210797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868" y="157500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5114362"/>
              </p:ext>
            </p:extLst>
          </p:nvPr>
        </p:nvGraphicFramePr>
        <p:xfrm>
          <a:off x="452868" y="2348880"/>
          <a:ext cx="821079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6048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4478" y="231778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6354" y="594419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492603"/>
              </p:ext>
            </p:extLst>
          </p:nvPr>
        </p:nvGraphicFramePr>
        <p:xfrm>
          <a:off x="433136" y="2605823"/>
          <a:ext cx="8210801" cy="3127436"/>
        </p:xfrm>
        <a:graphic>
          <a:graphicData uri="http://schemas.openxmlformats.org/drawingml/2006/table">
            <a:tbl>
              <a:tblPr/>
              <a:tblGrid>
                <a:gridCol w="971521"/>
                <a:gridCol w="2468677"/>
                <a:gridCol w="971521"/>
                <a:gridCol w="971521"/>
                <a:gridCol w="971521"/>
                <a:gridCol w="971521"/>
                <a:gridCol w="884519"/>
              </a:tblGrid>
              <a:tr h="25044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6698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6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13.957.386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8.024.434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6.403.972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5.393.713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2.688.048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66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429" y="6269080"/>
            <a:ext cx="71038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76001" y="145038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0429" y="2025699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078461"/>
              </p:ext>
            </p:extLst>
          </p:nvPr>
        </p:nvGraphicFramePr>
        <p:xfrm>
          <a:off x="476002" y="2337020"/>
          <a:ext cx="8210796" cy="3723780"/>
        </p:xfrm>
        <a:graphic>
          <a:graphicData uri="http://schemas.openxmlformats.org/drawingml/2006/table">
            <a:tbl>
              <a:tblPr/>
              <a:tblGrid>
                <a:gridCol w="878090"/>
                <a:gridCol w="324369"/>
                <a:gridCol w="324369"/>
                <a:gridCol w="2385259"/>
                <a:gridCol w="878090"/>
                <a:gridCol w="878090"/>
                <a:gridCol w="878090"/>
                <a:gridCol w="878090"/>
                <a:gridCol w="786349"/>
              </a:tblGrid>
              <a:tr h="2174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59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1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18.126.313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13.957.386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8.024.434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-68.598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6.403.972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5.393.713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2.688.048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2.688.048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2.688.048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226.448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4839</TotalTime>
  <Words>387</Words>
  <Application>Microsoft Office PowerPoint</Application>
  <PresentationFormat>Presentación en pantalla (4:3)</PresentationFormat>
  <Paragraphs>211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ACUMULADA DE GASTOS PRESUPUESTARIOS AL MES DE SEPTIEMBRE DE 2021 PARTIDA 01: PRESIDENCIA DE LA REPÚBLICA</vt:lpstr>
      <vt:lpstr>EJECUCIÓN DE GASTOS A SEPTIEMBRE DE 2021  PARTIDA 01 PRESIDENCIA DE LA REPÚBLICA</vt:lpstr>
      <vt:lpstr>EJECUCIÓN DE GASTOS A SEPTIEMBRE DE 2021  PARTIDA 01 PRESIDENCIA DE LA REPÚBLICA</vt:lpstr>
      <vt:lpstr>EJECUCIÓN DE GASTOS A SEPTIEMBRE DE 2021  PARTIDA 01 PRESIDENCIA DE LA REPÚBLICA</vt:lpstr>
      <vt:lpstr>EJECUCIÓN ACUMULADA DE GASTOS A SEPTIEMBRE DE 2021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280</cp:revision>
  <cp:lastPrinted>2020-09-07T04:49:41Z</cp:lastPrinted>
  <dcterms:created xsi:type="dcterms:W3CDTF">2016-06-23T13:38:47Z</dcterms:created>
  <dcterms:modified xsi:type="dcterms:W3CDTF">2021-11-02T14:32:54Z</dcterms:modified>
</cp:coreProperties>
</file>