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4" r:id="rId7"/>
    <p:sldId id="263" r:id="rId8"/>
    <p:sldId id="265" r:id="rId9"/>
    <p:sldId id="272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51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900" b="1" i="0" baseline="0" dirty="0">
                <a:effectLst/>
              </a:rPr>
              <a:t>Distribución Presupuesto Inicial por Subtítulos de Gasto</a:t>
            </a:r>
            <a:endParaRPr lang="es-CL" sz="900" b="1" dirty="0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142253741461124E-2"/>
          <c:y val="0.25148937683602562"/>
          <c:w val="0.97875302011089671"/>
          <c:h val="0.4774586916472839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C5F-4FB4-9D21-9B4D68D8359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C5F-4FB4-9D21-9B4D68D8359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C5F-4FB4-9D21-9B4D68D8359C}"/>
              </c:ext>
            </c:extLst>
          </c:dPt>
          <c:dPt>
            <c:idx val="4"/>
            <c:bubble3D val="0"/>
            <c:spPr>
              <a:solidFill>
                <a:schemeClr val="accent6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C5F-4FB4-9D21-9B4D68D8359C}"/>
              </c:ext>
            </c:extLst>
          </c:dPt>
          <c:dLbls>
            <c:dLbl>
              <c:idx val="0"/>
              <c:layout>
                <c:manualLayout>
                  <c:x val="-1.1015237108616564E-2"/>
                  <c:y val="-1.114896361458179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C5F-4FB4-9D21-9B4D68D8359C}"/>
                </c:ext>
              </c:extLst>
            </c:dLbl>
            <c:dLbl>
              <c:idx val="1"/>
              <c:layout>
                <c:manualLayout>
                  <c:x val="-6.6091422651698897E-3"/>
                  <c:y val="0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C5F-4FB4-9D21-9B4D68D8359C}"/>
                </c:ext>
              </c:extLst>
            </c:dLbl>
            <c:dLbl>
              <c:idx val="2"/>
              <c:layout>
                <c:manualLayout>
                  <c:x val="-2.2030474217232966E-2"/>
                  <c:y val="-7.432642409721228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C5F-4FB4-9D21-9B4D68D8359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30'!$C$57:$C$60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ADQUISICIÓN DE ACTIVOS FINANCIEROS                                              </c:v>
                </c:pt>
                <c:pt idx="3">
                  <c:v>OTROS                                                         </c:v>
                </c:pt>
              </c:strCache>
            </c:strRef>
          </c:cat>
          <c:val>
            <c:numRef>
              <c:f>'Partida 30'!$D$57:$D$60</c:f>
              <c:numCache>
                <c:formatCode>#,##0</c:formatCode>
                <c:ptCount val="4"/>
                <c:pt idx="0">
                  <c:v>17001056</c:v>
                </c:pt>
                <c:pt idx="1">
                  <c:v>375110868</c:v>
                </c:pt>
                <c:pt idx="2">
                  <c:v>42177960</c:v>
                </c:pt>
                <c:pt idx="3">
                  <c:v>14955306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C5F-4FB4-9D21-9B4D68D8359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83075489547546399"/>
          <c:w val="0.58761883879625498"/>
          <c:h val="0.169245104524536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900" b="1" i="0" baseline="0" dirty="0">
                <a:effectLst/>
              </a:rPr>
              <a:t>Distribución Presupuesto Inicial por Programa</a:t>
            </a:r>
          </a:p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900" b="1" i="0" baseline="0" dirty="0">
                <a:effectLst/>
              </a:rPr>
              <a:t>(en millones de $)</a:t>
            </a:r>
            <a:endParaRPr lang="es-CL" sz="900" dirty="0">
              <a:effectLst/>
            </a:endParaRPr>
          </a:p>
        </c:rich>
      </c:tx>
      <c:layout>
        <c:manualLayout>
          <c:xMode val="edge"/>
          <c:yMode val="edge"/>
          <c:x val="0.25108183057759342"/>
          <c:y val="1.088435218678348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30'!$I$59:$I$64</c:f>
              <c:strCache>
                <c:ptCount val="6"/>
                <c:pt idx="0">
                  <c:v>Subsecretaría de Ciencia, Tecnología, Conocimiento e Innovación</c:v>
                </c:pt>
                <c:pt idx="1">
                  <c:v>Fondo de Innovación, Ciencia y Tecnología</c:v>
                </c:pt>
                <c:pt idx="2">
                  <c:v>Secretaría Ejecutiva Consejo Nacional de CTCI</c:v>
                </c:pt>
                <c:pt idx="3">
                  <c:v>Agencia Nacional de Investigación y Desarrollo</c:v>
                </c:pt>
                <c:pt idx="4">
                  <c:v>Iniciativa Científico Milenio</c:v>
                </c:pt>
                <c:pt idx="5">
                  <c:v>Capacidades Tecnológicas</c:v>
                </c:pt>
              </c:strCache>
            </c:strRef>
          </c:cat>
          <c:val>
            <c:numRef>
              <c:f>'Partida 30'!$J$59:$J$64</c:f>
              <c:numCache>
                <c:formatCode>#,##0</c:formatCode>
                <c:ptCount val="6"/>
                <c:pt idx="0">
                  <c:v>16461321000</c:v>
                </c:pt>
                <c:pt idx="1">
                  <c:v>140045069000</c:v>
                </c:pt>
                <c:pt idx="2">
                  <c:v>455767000</c:v>
                </c:pt>
                <c:pt idx="3">
                  <c:v>327365202000</c:v>
                </c:pt>
                <c:pt idx="4">
                  <c:v>14243607000</c:v>
                </c:pt>
                <c:pt idx="5">
                  <c:v>30155608000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04-473A-898F-19AA649378F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64790272"/>
        <c:axId val="164792960"/>
      </c:barChart>
      <c:catAx>
        <c:axId val="164790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168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4792960"/>
        <c:crosses val="autoZero"/>
        <c:auto val="1"/>
        <c:lblAlgn val="ctr"/>
        <c:lblOffset val="100"/>
        <c:noMultiLvlLbl val="0"/>
      </c:catAx>
      <c:valAx>
        <c:axId val="164792960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164790272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317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2020 - 2021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30'!$C$27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52528548123978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522-424A-A538-5B917C5BB94D}"/>
                </c:ext>
              </c:extLst>
            </c:dLbl>
            <c:dLbl>
              <c:idx val="1"/>
              <c:layout>
                <c:manualLayout>
                  <c:x val="6.525285481239804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522-424A-A538-5B917C5BB94D}"/>
                </c:ext>
              </c:extLst>
            </c:dLbl>
            <c:dLbl>
              <c:idx val="4"/>
              <c:layout>
                <c:manualLayout>
                  <c:x val="6.525285481239804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522-424A-A538-5B917C5BB94D}"/>
                </c:ext>
              </c:extLst>
            </c:dLbl>
            <c:dLbl>
              <c:idx val="5"/>
              <c:layout>
                <c:manualLayout>
                  <c:x val="1.087547580206626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522-424A-A538-5B917C5BB94D}"/>
                </c:ext>
              </c:extLst>
            </c:dLbl>
            <c:dLbl>
              <c:idx val="6"/>
              <c:layout>
                <c:manualLayout>
                  <c:x val="6.525285481239724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522-424A-A538-5B917C5BB9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30'!$D$26:$O$26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30'!$D$27:$O$27</c:f>
              <c:numCache>
                <c:formatCode>0.0%</c:formatCode>
                <c:ptCount val="12"/>
                <c:pt idx="0">
                  <c:v>3.5226240221479216E-2</c:v>
                </c:pt>
                <c:pt idx="1">
                  <c:v>2.172134220686715E-2</c:v>
                </c:pt>
                <c:pt idx="2">
                  <c:v>4.0258747880369546E-2</c:v>
                </c:pt>
                <c:pt idx="3">
                  <c:v>7.5659510779628319E-2</c:v>
                </c:pt>
                <c:pt idx="4">
                  <c:v>0.15631698961138343</c:v>
                </c:pt>
                <c:pt idx="5">
                  <c:v>7.8644740375404878E-2</c:v>
                </c:pt>
                <c:pt idx="6">
                  <c:v>6.7764325029863209E-2</c:v>
                </c:pt>
                <c:pt idx="7">
                  <c:v>5.9691944629523846E-2</c:v>
                </c:pt>
                <c:pt idx="8">
                  <c:v>4.6398978856297922E-2</c:v>
                </c:pt>
                <c:pt idx="9">
                  <c:v>6.5426739625208341E-2</c:v>
                </c:pt>
                <c:pt idx="10">
                  <c:v>0.15138261837046155</c:v>
                </c:pt>
                <c:pt idx="11">
                  <c:v>0.13618516906729727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522-424A-A538-5B917C5BB94D}"/>
            </c:ext>
          </c:extLst>
        </c:ser>
        <c:ser>
          <c:idx val="1"/>
          <c:order val="1"/>
          <c:tx>
            <c:strRef>
              <c:f>'Partida 30'!$C$28</c:f>
              <c:strCache>
                <c:ptCount val="1"/>
                <c:pt idx="0">
                  <c:v>% Ejecución Ppto. Vigente 2021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51956181533646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522-424A-A538-5B917C5BB94D}"/>
                </c:ext>
              </c:extLst>
            </c:dLbl>
            <c:dLbl>
              <c:idx val="1"/>
              <c:layout>
                <c:manualLayout>
                  <c:x val="1.0432968179447054E-2"/>
                  <c:y val="-1.3339236867701102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522-424A-A538-5B917C5BB94D}"/>
                </c:ext>
              </c:extLst>
            </c:dLbl>
            <c:dLbl>
              <c:idx val="2"/>
              <c:layout>
                <c:manualLayout>
                  <c:x val="8.3463745435576418E-3"/>
                  <c:y val="-1.3339236867701102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522-424A-A538-5B917C5BB94D}"/>
                </c:ext>
              </c:extLst>
            </c:dLbl>
            <c:dLbl>
              <c:idx val="4"/>
              <c:layout>
                <c:manualLayout>
                  <c:x val="8.3463745435575654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522-424A-A538-5B917C5BB9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 b="1">
                    <a:solidFill>
                      <a:srgbClr val="FF0000"/>
                    </a:solidFill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30'!$D$26:$O$26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30'!$D$28:$H$28</c:f>
              <c:numCache>
                <c:formatCode>0.0%</c:formatCode>
                <c:ptCount val="5"/>
                <c:pt idx="0">
                  <c:v>3.8809205725719623E-2</c:v>
                </c:pt>
                <c:pt idx="1">
                  <c:v>2.0160429541827705E-2</c:v>
                </c:pt>
                <c:pt idx="2">
                  <c:v>2.934179060639289E-2</c:v>
                </c:pt>
                <c:pt idx="3">
                  <c:v>0.10157888023077177</c:v>
                </c:pt>
                <c:pt idx="4">
                  <c:v>0.11090321961561964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522-424A-A538-5B917C5BB94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9433472"/>
        <c:axId val="139435008"/>
      </c:barChart>
      <c:catAx>
        <c:axId val="139433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5008"/>
        <c:crosses val="autoZero"/>
        <c:auto val="1"/>
        <c:lblAlgn val="ctr"/>
        <c:lblOffset val="100"/>
        <c:noMultiLvlLbl val="0"/>
      </c:catAx>
      <c:valAx>
        <c:axId val="13943500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3472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2020 - 2021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6700803484276066E-2"/>
          <c:y val="0.10031744598818775"/>
          <c:w val="0.88341519176235084"/>
          <c:h val="0.57204384137070852"/>
        </c:manualLayout>
      </c:layout>
      <c:lineChart>
        <c:grouping val="standard"/>
        <c:varyColors val="0"/>
        <c:ser>
          <c:idx val="0"/>
          <c:order val="0"/>
          <c:tx>
            <c:strRef>
              <c:f>'Partida 30'!$C$23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rgbClr val="4F81BD"/>
              </a:solidFill>
              <a:round/>
            </a:ln>
            <a:effectLst>
              <a:outerShdw blurRad="40000" dist="23000" dir="5400000" rotWithShape="0">
                <a:sysClr val="windowText" lastClr="000000">
                  <a:alpha val="35000"/>
                </a:sysClr>
              </a:outerShdw>
            </a:effectLst>
          </c:spPr>
          <c:marker>
            <c:symbol val="none"/>
          </c:marker>
          <c:cat>
            <c:strRef>
              <c:f>'Partida 30'!$D$22:$O$22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30'!$D$23:$O$23</c:f>
              <c:numCache>
                <c:formatCode>0.0%</c:formatCode>
                <c:ptCount val="12"/>
                <c:pt idx="0">
                  <c:v>3.5226240221479216E-2</c:v>
                </c:pt>
                <c:pt idx="1">
                  <c:v>5.6947582428346362E-2</c:v>
                </c:pt>
                <c:pt idx="2">
                  <c:v>9.7206330308715908E-2</c:v>
                </c:pt>
                <c:pt idx="3">
                  <c:v>0.17210047808118467</c:v>
                </c:pt>
                <c:pt idx="4">
                  <c:v>0.3307451503990444</c:v>
                </c:pt>
                <c:pt idx="5">
                  <c:v>0.42861866748283867</c:v>
                </c:pt>
                <c:pt idx="6">
                  <c:v>0.49638299251270185</c:v>
                </c:pt>
                <c:pt idx="7">
                  <c:v>0.55607493714222567</c:v>
                </c:pt>
                <c:pt idx="8">
                  <c:v>0.60247391599852362</c:v>
                </c:pt>
                <c:pt idx="9">
                  <c:v>0.66790065562373202</c:v>
                </c:pt>
                <c:pt idx="10">
                  <c:v>0.81928327399419354</c:v>
                </c:pt>
                <c:pt idx="11">
                  <c:v>0.96430291205040475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229-4F8D-81BC-085B422D36EE}"/>
            </c:ext>
          </c:extLst>
        </c:ser>
        <c:ser>
          <c:idx val="1"/>
          <c:order val="1"/>
          <c:tx>
            <c:strRef>
              <c:f>'Partida 30'!$C$24</c:f>
              <c:strCache>
                <c:ptCount val="1"/>
                <c:pt idx="0">
                  <c:v>% Ejecución Ppto. Vigente 2021</c:v>
                </c:pt>
              </c:strCache>
            </c:strRef>
          </c:tx>
          <c:marker>
            <c:symbol val="circle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Pt>
            <c:idx val="0"/>
            <c:marker>
              <c:spPr>
                <a:solidFill>
                  <a:srgbClr val="C00000"/>
                </a:solidFill>
                <a:ln>
                  <a:solidFill>
                    <a:srgbClr val="FF0000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6229-4F8D-81BC-085B422D36EE}"/>
              </c:ext>
            </c:extLst>
          </c:dPt>
          <c:dPt>
            <c:idx val="1"/>
            <c:marker>
              <c:spPr>
                <a:solidFill>
                  <a:srgbClr val="C00000"/>
                </a:solidFill>
                <a:ln>
                  <a:solidFill>
                    <a:srgbClr val="FF0000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6229-4F8D-81BC-085B422D36E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 b="1">
                    <a:solidFill>
                      <a:srgbClr val="FF0000"/>
                    </a:solidFill>
                  </a:defRPr>
                </a:pPr>
                <a:endParaRPr lang="es-C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30'!$D$22:$O$22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30'!$D$24:$H$24</c:f>
              <c:numCache>
                <c:formatCode>0.0%</c:formatCode>
                <c:ptCount val="5"/>
                <c:pt idx="0">
                  <c:v>3.8809205725719623E-2</c:v>
                </c:pt>
                <c:pt idx="1">
                  <c:v>5.8969635267547331E-2</c:v>
                </c:pt>
                <c:pt idx="2">
                  <c:v>8.7479935766361872E-2</c:v>
                </c:pt>
                <c:pt idx="3">
                  <c:v>0.18905881599713364</c:v>
                </c:pt>
                <c:pt idx="4">
                  <c:v>0.29958730701932401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229-4F8D-81BC-085B422D36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191232"/>
        <c:axId val="142205312"/>
      </c:lineChart>
      <c:catAx>
        <c:axId val="142191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205312"/>
        <c:crosses val="autoZero"/>
        <c:auto val="1"/>
        <c:lblAlgn val="ctr"/>
        <c:lblOffset val="100"/>
        <c:noMultiLvlLbl val="0"/>
      </c:catAx>
      <c:valAx>
        <c:axId val="1422053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19123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D4DEC-61F1-414F-88E2-A20A5E2A0AB2}" type="datetimeFigureOut">
              <a:rPr lang="es-CL" smtClean="0"/>
              <a:t>08-07-2021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58E5D-982C-4964-BCA6-92D5A4FE39C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331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08-07-2021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28252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08-07-2021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4359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08-07-2021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0700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08-07-2021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17539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08-07-2021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6575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08-07-2021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441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08-07-2021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0397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08-07-2021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5875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08-07-2021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5424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08-07-2021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0954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08-07-2021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9878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08-07-2021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5112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446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60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916832"/>
            <a:ext cx="8136904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MAYO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30: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CIENCIA, TECNOLOGÍA, CONOCIMIENTO E INNOVACIÓN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000" dirty="0"/>
              <a:t>Valparaíso, junio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24771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85731" y="764704"/>
            <a:ext cx="7886700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01. PROGRAMA 03: SUBSECRETARÍA EJECUTIVA CONSEJO NACIONAL CTCI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5995" y="1700808"/>
            <a:ext cx="7931332" cy="33017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36C5109-7D8C-443C-AAC8-A161CDE0D3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973952"/>
              </p:ext>
            </p:extLst>
          </p:nvPr>
        </p:nvGraphicFramePr>
        <p:xfrm>
          <a:off x="585730" y="2030979"/>
          <a:ext cx="7886701" cy="134792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4182025847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81897148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804605096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15710895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70313990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73592490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78382303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120002436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365831130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906966725"/>
                    </a:ext>
                  </a:extLst>
                </a:gridCol>
              </a:tblGrid>
              <a:tr h="15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3102718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904780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455.767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574.562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261.131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048728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311.670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311.670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127.695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91497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144.097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144.097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571185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78410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527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0759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46447" y="784332"/>
            <a:ext cx="7903537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02. PROGRAMA 01: AGENCIA NACIONAL DE INVESTIGACIÓN Y DESARROLLO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9551" y="1644180"/>
            <a:ext cx="7903537" cy="33017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C2DA7B3-EB42-4264-BA40-0921637632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016787"/>
              </p:ext>
            </p:extLst>
          </p:nvPr>
        </p:nvGraphicFramePr>
        <p:xfrm>
          <a:off x="539551" y="1974351"/>
          <a:ext cx="7871030" cy="4326488"/>
        </p:xfrm>
        <a:graphic>
          <a:graphicData uri="http://schemas.openxmlformats.org/drawingml/2006/table">
            <a:tbl>
              <a:tblPr/>
              <a:tblGrid>
                <a:gridCol w="263775">
                  <a:extLst>
                    <a:ext uri="{9D8B030D-6E8A-4147-A177-3AD203B41FA5}">
                      <a16:colId xmlns:a16="http://schemas.microsoft.com/office/drawing/2014/main" val="3142593700"/>
                    </a:ext>
                  </a:extLst>
                </a:gridCol>
                <a:gridCol w="263775">
                  <a:extLst>
                    <a:ext uri="{9D8B030D-6E8A-4147-A177-3AD203B41FA5}">
                      <a16:colId xmlns:a16="http://schemas.microsoft.com/office/drawing/2014/main" val="2005828853"/>
                    </a:ext>
                  </a:extLst>
                </a:gridCol>
                <a:gridCol w="263775">
                  <a:extLst>
                    <a:ext uri="{9D8B030D-6E8A-4147-A177-3AD203B41FA5}">
                      <a16:colId xmlns:a16="http://schemas.microsoft.com/office/drawing/2014/main" val="506428105"/>
                    </a:ext>
                  </a:extLst>
                </a:gridCol>
                <a:gridCol w="2975376">
                  <a:extLst>
                    <a:ext uri="{9D8B030D-6E8A-4147-A177-3AD203B41FA5}">
                      <a16:colId xmlns:a16="http://schemas.microsoft.com/office/drawing/2014/main" val="2345880346"/>
                    </a:ext>
                  </a:extLst>
                </a:gridCol>
                <a:gridCol w="706915">
                  <a:extLst>
                    <a:ext uri="{9D8B030D-6E8A-4147-A177-3AD203B41FA5}">
                      <a16:colId xmlns:a16="http://schemas.microsoft.com/office/drawing/2014/main" val="3982577911"/>
                    </a:ext>
                  </a:extLst>
                </a:gridCol>
                <a:gridCol w="706915">
                  <a:extLst>
                    <a:ext uri="{9D8B030D-6E8A-4147-A177-3AD203B41FA5}">
                      <a16:colId xmlns:a16="http://schemas.microsoft.com/office/drawing/2014/main" val="930928047"/>
                    </a:ext>
                  </a:extLst>
                </a:gridCol>
                <a:gridCol w="706915">
                  <a:extLst>
                    <a:ext uri="{9D8B030D-6E8A-4147-A177-3AD203B41FA5}">
                      <a16:colId xmlns:a16="http://schemas.microsoft.com/office/drawing/2014/main" val="215701908"/>
                    </a:ext>
                  </a:extLst>
                </a:gridCol>
                <a:gridCol w="706915">
                  <a:extLst>
                    <a:ext uri="{9D8B030D-6E8A-4147-A177-3AD203B41FA5}">
                      <a16:colId xmlns:a16="http://schemas.microsoft.com/office/drawing/2014/main" val="1923686136"/>
                    </a:ext>
                  </a:extLst>
                </a:gridCol>
                <a:gridCol w="643610">
                  <a:extLst>
                    <a:ext uri="{9D8B030D-6E8A-4147-A177-3AD203B41FA5}">
                      <a16:colId xmlns:a16="http://schemas.microsoft.com/office/drawing/2014/main" val="3851670958"/>
                    </a:ext>
                  </a:extLst>
                </a:gridCol>
                <a:gridCol w="633059">
                  <a:extLst>
                    <a:ext uri="{9D8B030D-6E8A-4147-A177-3AD203B41FA5}">
                      <a16:colId xmlns:a16="http://schemas.microsoft.com/office/drawing/2014/main" val="392136899"/>
                    </a:ext>
                  </a:extLst>
                </a:gridCol>
              </a:tblGrid>
              <a:tr h="1345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6767" marR="6767" marT="67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767" marR="6767" marT="67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3206854"/>
                  </a:ext>
                </a:extLst>
              </a:tr>
              <a:tr h="3297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34729"/>
                  </a:ext>
                </a:extLst>
              </a:tr>
              <a:tr h="1413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327.365.202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363.051.013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35.685.811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126.205.563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5235688"/>
                  </a:ext>
                </a:extLst>
              </a:tr>
              <a:tr h="13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10.864.634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10.864.634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4.076.707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5613403"/>
                  </a:ext>
                </a:extLst>
              </a:tr>
              <a:tr h="13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1.532.385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1.532.385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376.008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1371399"/>
                  </a:ext>
                </a:extLst>
              </a:tr>
              <a:tr h="13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304.909.192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333.864.325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28.955.133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115.530.265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69"/>
                  </a:ext>
                </a:extLst>
              </a:tr>
              <a:tr h="13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97.861.321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104.361.454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6.500.133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41.308.013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665710"/>
                  </a:ext>
                </a:extLst>
              </a:tr>
              <a:tr h="13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53.606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53.606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504677"/>
                  </a:ext>
                </a:extLst>
              </a:tr>
              <a:tr h="13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Nacionales de Postgrado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39.608.548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43.009.681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3.401.133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15.144.916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185428"/>
                  </a:ext>
                </a:extLst>
              </a:tr>
              <a:tr h="13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Publicaciones Científicas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147.196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147.196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035267"/>
                  </a:ext>
                </a:extLst>
              </a:tr>
              <a:tr h="13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Cooperación Internacional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3.802.325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4.502.325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263.106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655614"/>
                  </a:ext>
                </a:extLst>
              </a:tr>
              <a:tr h="13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Acceso a la Información Electrónica para Ciencia y Tecnología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10.186.413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10.186.413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7.067.753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944918"/>
                  </a:ext>
                </a:extLst>
              </a:tr>
              <a:tr h="13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35.819.228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38.218.228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2.399.000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18.831.712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574222"/>
                  </a:ext>
                </a:extLst>
              </a:tr>
              <a:tr h="13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Inserción de Investigadores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7.445.391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7.445.391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486999"/>
                  </a:ext>
                </a:extLst>
              </a:tr>
              <a:tr h="13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Complementario para Estudiantes de Postgrado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638.198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638.198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707523"/>
                  </a:ext>
                </a:extLst>
              </a:tr>
              <a:tr h="13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Cursos de Idiomas Para Becas Chile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160.416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160.416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909122"/>
                  </a:ext>
                </a:extLst>
              </a:tr>
              <a:tr h="13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206.990.715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229.445.715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22.455.000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74.222.252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7819637"/>
                  </a:ext>
                </a:extLst>
              </a:tr>
              <a:tr h="13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Científico y Tecnológico (FONDECYT)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134.739.097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138.094.097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3.355.000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72.882.699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813584"/>
                  </a:ext>
                </a:extLst>
              </a:tr>
              <a:tr h="13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Ciencia y Tecnología (FONDEF)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22.718.356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29.918.356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7.200.000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1.315.426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6651213"/>
                  </a:ext>
                </a:extLst>
              </a:tr>
              <a:tr h="13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Regional de Investigación Científica y Tecnológica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4.948.994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5.448.994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500.000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24.127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269651"/>
                  </a:ext>
                </a:extLst>
              </a:tr>
              <a:tr h="13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Investigación Asociativa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32.429.497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43.829.497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11.400.000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930070"/>
                  </a:ext>
                </a:extLst>
              </a:tr>
              <a:tr h="13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Científicos de Nivel Internacional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499.293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499.293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0182581"/>
                  </a:ext>
                </a:extLst>
              </a:tr>
              <a:tr h="2220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Financiamiento de Centros de Investigación en Áreas Prioritarias (FONDAP)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11.655.478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11.655.478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8032825"/>
                  </a:ext>
                </a:extLst>
              </a:tr>
              <a:tr h="13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57.156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57.156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1576067"/>
                  </a:ext>
                </a:extLst>
              </a:tr>
              <a:tr h="13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Membresias Organismos Internacionales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57.156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57.156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957418"/>
                  </a:ext>
                </a:extLst>
              </a:tr>
              <a:tr h="13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76.474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76.474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76.472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864071"/>
                  </a:ext>
                </a:extLst>
              </a:tr>
              <a:tr h="13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76.474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76.474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76.472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479598"/>
                  </a:ext>
                </a:extLst>
              </a:tr>
              <a:tr h="13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196.663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441.663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245.000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39.476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342670"/>
                  </a:ext>
                </a:extLst>
              </a:tr>
              <a:tr h="13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957823"/>
                  </a:ext>
                </a:extLst>
              </a:tr>
              <a:tr h="134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165.988 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410.988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245.000 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39.476</a:t>
                      </a:r>
                    </a:p>
                  </a:txBody>
                  <a:tcPr marL="6767" marR="6767" marT="67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6767" marR="6767" marT="67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440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9305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64745" y="785610"/>
            <a:ext cx="7902600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02. PROGRAMA 01: AGENCIA NACIONAL DE INVESTIGACIÓN Y DESARROLLO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20700" y="1622924"/>
            <a:ext cx="7838695" cy="3514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… 2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18BF7B6-157C-448E-A425-324EBCE07D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860154"/>
              </p:ext>
            </p:extLst>
          </p:nvPr>
        </p:nvGraphicFramePr>
        <p:xfrm>
          <a:off x="564745" y="1974351"/>
          <a:ext cx="7886701" cy="1046628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768849359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91097481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77820713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43911503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23563677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83445262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70492226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687437985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953286611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203931318"/>
                    </a:ext>
                  </a:extLst>
                </a:gridCol>
              </a:tblGrid>
              <a:tr h="15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638777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213268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9.862.328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12.262.328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2.098.294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11102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9.862.328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12.262.328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2.098.294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37110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Equipamiento Científico y Tecnológico (FONDEQUIP)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9.862.328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12.262.328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2.098.294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207120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4.009.204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4.009.204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4.008.341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06917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36600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64744" y="908720"/>
            <a:ext cx="797023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02. PROGRAMA 02: INICIATIVA CIENTÍFICO MILENIO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9015" y="1563436"/>
            <a:ext cx="7975964" cy="33017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7748C90-9E6B-4251-9743-1981BF7BF4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7148791"/>
              </p:ext>
            </p:extLst>
          </p:nvPr>
        </p:nvGraphicFramePr>
        <p:xfrm>
          <a:off x="559014" y="1892808"/>
          <a:ext cx="7972334" cy="1675012"/>
        </p:xfrm>
        <a:graphic>
          <a:graphicData uri="http://schemas.openxmlformats.org/drawingml/2006/table">
            <a:tbl>
              <a:tblPr/>
              <a:tblGrid>
                <a:gridCol w="267169">
                  <a:extLst>
                    <a:ext uri="{9D8B030D-6E8A-4147-A177-3AD203B41FA5}">
                      <a16:colId xmlns:a16="http://schemas.microsoft.com/office/drawing/2014/main" val="123754549"/>
                    </a:ext>
                  </a:extLst>
                </a:gridCol>
                <a:gridCol w="267169">
                  <a:extLst>
                    <a:ext uri="{9D8B030D-6E8A-4147-A177-3AD203B41FA5}">
                      <a16:colId xmlns:a16="http://schemas.microsoft.com/office/drawing/2014/main" val="1734787659"/>
                    </a:ext>
                  </a:extLst>
                </a:gridCol>
                <a:gridCol w="267169">
                  <a:extLst>
                    <a:ext uri="{9D8B030D-6E8A-4147-A177-3AD203B41FA5}">
                      <a16:colId xmlns:a16="http://schemas.microsoft.com/office/drawing/2014/main" val="4261177358"/>
                    </a:ext>
                  </a:extLst>
                </a:gridCol>
                <a:gridCol w="3013671">
                  <a:extLst>
                    <a:ext uri="{9D8B030D-6E8A-4147-A177-3AD203B41FA5}">
                      <a16:colId xmlns:a16="http://schemas.microsoft.com/office/drawing/2014/main" val="4042519964"/>
                    </a:ext>
                  </a:extLst>
                </a:gridCol>
                <a:gridCol w="716014">
                  <a:extLst>
                    <a:ext uri="{9D8B030D-6E8A-4147-A177-3AD203B41FA5}">
                      <a16:colId xmlns:a16="http://schemas.microsoft.com/office/drawing/2014/main" val="2298932759"/>
                    </a:ext>
                  </a:extLst>
                </a:gridCol>
                <a:gridCol w="716014">
                  <a:extLst>
                    <a:ext uri="{9D8B030D-6E8A-4147-A177-3AD203B41FA5}">
                      <a16:colId xmlns:a16="http://schemas.microsoft.com/office/drawing/2014/main" val="2394952736"/>
                    </a:ext>
                  </a:extLst>
                </a:gridCol>
                <a:gridCol w="716014">
                  <a:extLst>
                    <a:ext uri="{9D8B030D-6E8A-4147-A177-3AD203B41FA5}">
                      <a16:colId xmlns:a16="http://schemas.microsoft.com/office/drawing/2014/main" val="2710294873"/>
                    </a:ext>
                  </a:extLst>
                </a:gridCol>
                <a:gridCol w="716014">
                  <a:extLst>
                    <a:ext uri="{9D8B030D-6E8A-4147-A177-3AD203B41FA5}">
                      <a16:colId xmlns:a16="http://schemas.microsoft.com/office/drawing/2014/main" val="399553819"/>
                    </a:ext>
                  </a:extLst>
                </a:gridCol>
                <a:gridCol w="651893">
                  <a:extLst>
                    <a:ext uri="{9D8B030D-6E8A-4147-A177-3AD203B41FA5}">
                      <a16:colId xmlns:a16="http://schemas.microsoft.com/office/drawing/2014/main" val="664637018"/>
                    </a:ext>
                  </a:extLst>
                </a:gridCol>
                <a:gridCol w="641207">
                  <a:extLst>
                    <a:ext uri="{9D8B030D-6E8A-4147-A177-3AD203B41FA5}">
                      <a16:colId xmlns:a16="http://schemas.microsoft.com/office/drawing/2014/main" val="151558723"/>
                    </a:ext>
                  </a:extLst>
                </a:gridCol>
              </a:tblGrid>
              <a:tr h="1595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964310"/>
                  </a:ext>
                </a:extLst>
              </a:tr>
              <a:tr h="3908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919888"/>
                  </a:ext>
                </a:extLst>
              </a:tr>
              <a:tr h="1675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14.243.607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16.583.021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4.484.813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8720588"/>
                  </a:ext>
                </a:extLst>
              </a:tr>
              <a:tr h="159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544.131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544.131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121.868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981104"/>
                  </a:ext>
                </a:extLst>
              </a:tr>
              <a:tr h="159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135.368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135.368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9960221"/>
                  </a:ext>
                </a:extLst>
              </a:tr>
              <a:tr h="159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2.021.359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55104"/>
                  </a:ext>
                </a:extLst>
              </a:tr>
              <a:tr h="159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2.021.359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565039"/>
                  </a:ext>
                </a:extLst>
              </a:tr>
              <a:tr h="159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Iniciativa Científica Milenio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2.021.359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920205"/>
                  </a:ext>
                </a:extLst>
              </a:tr>
              <a:tr h="159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2.339.414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08148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5271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64744" y="908720"/>
            <a:ext cx="797023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02. PROGRAMA 03: CAPACIDADES TECNOLÓGICAS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9015" y="1563436"/>
            <a:ext cx="7975964" cy="33017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AD08B70-984E-4B09-BE55-A294EA218A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5518433"/>
              </p:ext>
            </p:extLst>
          </p:nvPr>
        </p:nvGraphicFramePr>
        <p:xfrm>
          <a:off x="559015" y="1893607"/>
          <a:ext cx="7970229" cy="3300716"/>
        </p:xfrm>
        <a:graphic>
          <a:graphicData uri="http://schemas.openxmlformats.org/drawingml/2006/table">
            <a:tbl>
              <a:tblPr/>
              <a:tblGrid>
                <a:gridCol w="267099">
                  <a:extLst>
                    <a:ext uri="{9D8B030D-6E8A-4147-A177-3AD203B41FA5}">
                      <a16:colId xmlns:a16="http://schemas.microsoft.com/office/drawing/2014/main" val="1988137169"/>
                    </a:ext>
                  </a:extLst>
                </a:gridCol>
                <a:gridCol w="267099">
                  <a:extLst>
                    <a:ext uri="{9D8B030D-6E8A-4147-A177-3AD203B41FA5}">
                      <a16:colId xmlns:a16="http://schemas.microsoft.com/office/drawing/2014/main" val="3740106112"/>
                    </a:ext>
                  </a:extLst>
                </a:gridCol>
                <a:gridCol w="267099">
                  <a:extLst>
                    <a:ext uri="{9D8B030D-6E8A-4147-A177-3AD203B41FA5}">
                      <a16:colId xmlns:a16="http://schemas.microsoft.com/office/drawing/2014/main" val="325393992"/>
                    </a:ext>
                  </a:extLst>
                </a:gridCol>
                <a:gridCol w="3012874">
                  <a:extLst>
                    <a:ext uri="{9D8B030D-6E8A-4147-A177-3AD203B41FA5}">
                      <a16:colId xmlns:a16="http://schemas.microsoft.com/office/drawing/2014/main" val="2842782511"/>
                    </a:ext>
                  </a:extLst>
                </a:gridCol>
                <a:gridCol w="715825">
                  <a:extLst>
                    <a:ext uri="{9D8B030D-6E8A-4147-A177-3AD203B41FA5}">
                      <a16:colId xmlns:a16="http://schemas.microsoft.com/office/drawing/2014/main" val="1766487253"/>
                    </a:ext>
                  </a:extLst>
                </a:gridCol>
                <a:gridCol w="715825">
                  <a:extLst>
                    <a:ext uri="{9D8B030D-6E8A-4147-A177-3AD203B41FA5}">
                      <a16:colId xmlns:a16="http://schemas.microsoft.com/office/drawing/2014/main" val="1573549902"/>
                    </a:ext>
                  </a:extLst>
                </a:gridCol>
                <a:gridCol w="715825">
                  <a:extLst>
                    <a:ext uri="{9D8B030D-6E8A-4147-A177-3AD203B41FA5}">
                      <a16:colId xmlns:a16="http://schemas.microsoft.com/office/drawing/2014/main" val="2671917457"/>
                    </a:ext>
                  </a:extLst>
                </a:gridCol>
                <a:gridCol w="715825">
                  <a:extLst>
                    <a:ext uri="{9D8B030D-6E8A-4147-A177-3AD203B41FA5}">
                      <a16:colId xmlns:a16="http://schemas.microsoft.com/office/drawing/2014/main" val="3108932172"/>
                    </a:ext>
                  </a:extLst>
                </a:gridCol>
                <a:gridCol w="651721">
                  <a:extLst>
                    <a:ext uri="{9D8B030D-6E8A-4147-A177-3AD203B41FA5}">
                      <a16:colId xmlns:a16="http://schemas.microsoft.com/office/drawing/2014/main" val="3070962020"/>
                    </a:ext>
                  </a:extLst>
                </a:gridCol>
                <a:gridCol w="641037">
                  <a:extLst>
                    <a:ext uri="{9D8B030D-6E8A-4147-A177-3AD203B41FA5}">
                      <a16:colId xmlns:a16="http://schemas.microsoft.com/office/drawing/2014/main" val="3234409817"/>
                    </a:ext>
                  </a:extLst>
                </a:gridCol>
              </a:tblGrid>
              <a:tr h="1579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536308"/>
                  </a:ext>
                </a:extLst>
              </a:tr>
              <a:tr h="3869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817428"/>
                  </a:ext>
                </a:extLst>
              </a:tr>
              <a:tr h="1658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30.155.608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38.095.608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339.730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0122262"/>
                  </a:ext>
                </a:extLst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1.011.670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1.011.670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333.376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2185723"/>
                  </a:ext>
                </a:extLst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109.184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109.184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092278"/>
                  </a:ext>
                </a:extLst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28.074.690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34.426.690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6.352.000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126755"/>
                  </a:ext>
                </a:extLst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22.859.940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22.859.940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928004"/>
                  </a:ext>
                </a:extLst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a la Transferencia y Licenciamiento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2.411.055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2.411.055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0467905"/>
                  </a:ext>
                </a:extLst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a la Vinculación Academia - Industria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4.960.809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4.960.809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124135"/>
                  </a:ext>
                </a:extLst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a las capacidades para la I+D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8.482.152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8.482.152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349009"/>
                  </a:ext>
                </a:extLst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de Base Científica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7.005.924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7.005.924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1169387"/>
                  </a:ext>
                </a:extLst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5.214.750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11.566.750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6.352.000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069880"/>
                  </a:ext>
                </a:extLst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- Instituciones Estatales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3.128.850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6.701.850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3.573.000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805509"/>
                  </a:ext>
                </a:extLst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- Instituciones Privadas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2.085.900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4.864.900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2.779.000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943574"/>
                  </a:ext>
                </a:extLst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024092"/>
                  </a:ext>
                </a:extLst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788800"/>
                  </a:ext>
                </a:extLst>
              </a:tr>
              <a:tr h="157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2.508.250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596377"/>
                  </a:ext>
                </a:extLst>
              </a:tr>
              <a:tr h="1263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2.508.250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340227"/>
                  </a:ext>
                </a:extLst>
              </a:tr>
              <a:tr h="1263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- Instituciones Estatales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552.150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1.440.150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120014"/>
                  </a:ext>
                </a:extLst>
              </a:tr>
              <a:tr h="1263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- Instituciones Privadas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368.100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1.068.100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1385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5103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4662" y="87505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PROGRAMA 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CIENCIA, TECNOLOGÍA, CONOCIMIENTO E INNOVACIÓN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D62D8A99-DF16-4596-8E96-C639298707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2907593"/>
              </p:ext>
            </p:extLst>
          </p:nvPr>
        </p:nvGraphicFramePr>
        <p:xfrm>
          <a:off x="392023" y="2080289"/>
          <a:ext cx="4129398" cy="2952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2E8823F8-26E4-4935-9C68-757F2C84FD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0522169"/>
              </p:ext>
            </p:extLst>
          </p:nvPr>
        </p:nvGraphicFramePr>
        <p:xfrm>
          <a:off x="4593997" y="2119138"/>
          <a:ext cx="4081400" cy="2913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3885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683568" y="782540"/>
            <a:ext cx="7848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MENSUAL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 MINISTERIO DE CIENCIA, TECNOLOGÍA, CONOCIMIENTO E INNOVACIÓN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AF9E3CC4-14DC-460C-8B88-8F3E1F55EA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6600637"/>
              </p:ext>
            </p:extLst>
          </p:nvPr>
        </p:nvGraphicFramePr>
        <p:xfrm>
          <a:off x="683568" y="2276872"/>
          <a:ext cx="7776864" cy="36443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6935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611560" y="836712"/>
            <a:ext cx="803237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 MINISTERIO DE CIENCIA, TECNOLOGÍA, CONOCIMIENTO E INNOVACIÓN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7002AC0F-BA35-4B75-B4C8-AA1BCB7144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5266931"/>
              </p:ext>
            </p:extLst>
          </p:nvPr>
        </p:nvGraphicFramePr>
        <p:xfrm>
          <a:off x="611560" y="2183152"/>
          <a:ext cx="8032378" cy="3806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7713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62216" y="908720"/>
            <a:ext cx="798052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 MINISTERIO DE CIENCIA, TECNOLOGÍA, CONOCIMIENTO E INNOVACIÓN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69063" y="1645458"/>
            <a:ext cx="8074875" cy="310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95A5550-19F2-4848-A265-8C424E8B40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58378"/>
              </p:ext>
            </p:extLst>
          </p:nvPr>
        </p:nvGraphicFramePr>
        <p:xfrm>
          <a:off x="559952" y="1981253"/>
          <a:ext cx="7954217" cy="2121601"/>
        </p:xfrm>
        <a:graphic>
          <a:graphicData uri="http://schemas.openxmlformats.org/drawingml/2006/table">
            <a:tbl>
              <a:tblPr/>
              <a:tblGrid>
                <a:gridCol w="285302">
                  <a:extLst>
                    <a:ext uri="{9D8B030D-6E8A-4147-A177-3AD203B41FA5}">
                      <a16:colId xmlns:a16="http://schemas.microsoft.com/office/drawing/2014/main" val="3572178694"/>
                    </a:ext>
                  </a:extLst>
                </a:gridCol>
                <a:gridCol w="3218205">
                  <a:extLst>
                    <a:ext uri="{9D8B030D-6E8A-4147-A177-3AD203B41FA5}">
                      <a16:colId xmlns:a16="http://schemas.microsoft.com/office/drawing/2014/main" val="3835851657"/>
                    </a:ext>
                  </a:extLst>
                </a:gridCol>
                <a:gridCol w="764609">
                  <a:extLst>
                    <a:ext uri="{9D8B030D-6E8A-4147-A177-3AD203B41FA5}">
                      <a16:colId xmlns:a16="http://schemas.microsoft.com/office/drawing/2014/main" val="2075927086"/>
                    </a:ext>
                  </a:extLst>
                </a:gridCol>
                <a:gridCol w="764609">
                  <a:extLst>
                    <a:ext uri="{9D8B030D-6E8A-4147-A177-3AD203B41FA5}">
                      <a16:colId xmlns:a16="http://schemas.microsoft.com/office/drawing/2014/main" val="2716662962"/>
                    </a:ext>
                  </a:extLst>
                </a:gridCol>
                <a:gridCol w="764609">
                  <a:extLst>
                    <a:ext uri="{9D8B030D-6E8A-4147-A177-3AD203B41FA5}">
                      <a16:colId xmlns:a16="http://schemas.microsoft.com/office/drawing/2014/main" val="1888552527"/>
                    </a:ext>
                  </a:extLst>
                </a:gridCol>
                <a:gridCol w="764609">
                  <a:extLst>
                    <a:ext uri="{9D8B030D-6E8A-4147-A177-3AD203B41FA5}">
                      <a16:colId xmlns:a16="http://schemas.microsoft.com/office/drawing/2014/main" val="2959091397"/>
                    </a:ext>
                  </a:extLst>
                </a:gridCol>
                <a:gridCol w="696137">
                  <a:extLst>
                    <a:ext uri="{9D8B030D-6E8A-4147-A177-3AD203B41FA5}">
                      <a16:colId xmlns:a16="http://schemas.microsoft.com/office/drawing/2014/main" val="2336139292"/>
                    </a:ext>
                  </a:extLst>
                </a:gridCol>
                <a:gridCol w="696137">
                  <a:extLst>
                    <a:ext uri="{9D8B030D-6E8A-4147-A177-3AD203B41FA5}">
                      <a16:colId xmlns:a16="http://schemas.microsoft.com/office/drawing/2014/main" val="2361420325"/>
                    </a:ext>
                  </a:extLst>
                </a:gridCol>
              </a:tblGrid>
              <a:tr h="169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6602633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981856"/>
                  </a:ext>
                </a:extLst>
              </a:tr>
              <a:tr h="178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449.245.190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456.575.248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7.330.058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136.784.149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728881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17.001.056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17.001.056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6.193.296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059806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3.823.998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3.823.998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703.547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093224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375.110.868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404.763.518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29.652.650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120.415.390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336117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76.472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990636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348.730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593.730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45.402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550733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42.177.960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8.292.310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-33.885.650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397202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10.782.578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14.770.578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3.988.000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2.098.294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4634914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7.253.584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7.253.584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7.251.748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9366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407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604544" y="908720"/>
            <a:ext cx="79278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 RESUMEN POR CAPÍTULOS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69063" y="1603036"/>
            <a:ext cx="8074875" cy="310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710FE30-B04B-46EE-B0F3-5B98C2943A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3839563"/>
              </p:ext>
            </p:extLst>
          </p:nvPr>
        </p:nvGraphicFramePr>
        <p:xfrm>
          <a:off x="604544" y="2016902"/>
          <a:ext cx="7934910" cy="1886231"/>
        </p:xfrm>
        <a:graphic>
          <a:graphicData uri="http://schemas.openxmlformats.org/drawingml/2006/table">
            <a:tbl>
              <a:tblPr/>
              <a:tblGrid>
                <a:gridCol w="275136">
                  <a:extLst>
                    <a:ext uri="{9D8B030D-6E8A-4147-A177-3AD203B41FA5}">
                      <a16:colId xmlns:a16="http://schemas.microsoft.com/office/drawing/2014/main" val="4154908018"/>
                    </a:ext>
                  </a:extLst>
                </a:gridCol>
                <a:gridCol w="275136">
                  <a:extLst>
                    <a:ext uri="{9D8B030D-6E8A-4147-A177-3AD203B41FA5}">
                      <a16:colId xmlns:a16="http://schemas.microsoft.com/office/drawing/2014/main" val="881306099"/>
                    </a:ext>
                  </a:extLst>
                </a:gridCol>
                <a:gridCol w="3103530">
                  <a:extLst>
                    <a:ext uri="{9D8B030D-6E8A-4147-A177-3AD203B41FA5}">
                      <a16:colId xmlns:a16="http://schemas.microsoft.com/office/drawing/2014/main" val="1293005980"/>
                    </a:ext>
                  </a:extLst>
                </a:gridCol>
                <a:gridCol w="737363">
                  <a:extLst>
                    <a:ext uri="{9D8B030D-6E8A-4147-A177-3AD203B41FA5}">
                      <a16:colId xmlns:a16="http://schemas.microsoft.com/office/drawing/2014/main" val="4139207278"/>
                    </a:ext>
                  </a:extLst>
                </a:gridCol>
                <a:gridCol w="737363">
                  <a:extLst>
                    <a:ext uri="{9D8B030D-6E8A-4147-A177-3AD203B41FA5}">
                      <a16:colId xmlns:a16="http://schemas.microsoft.com/office/drawing/2014/main" val="4044178364"/>
                    </a:ext>
                  </a:extLst>
                </a:gridCol>
                <a:gridCol w="737363">
                  <a:extLst>
                    <a:ext uri="{9D8B030D-6E8A-4147-A177-3AD203B41FA5}">
                      <a16:colId xmlns:a16="http://schemas.microsoft.com/office/drawing/2014/main" val="1063805591"/>
                    </a:ext>
                  </a:extLst>
                </a:gridCol>
                <a:gridCol w="737363">
                  <a:extLst>
                    <a:ext uri="{9D8B030D-6E8A-4147-A177-3AD203B41FA5}">
                      <a16:colId xmlns:a16="http://schemas.microsoft.com/office/drawing/2014/main" val="1915013236"/>
                    </a:ext>
                  </a:extLst>
                </a:gridCol>
                <a:gridCol w="671331">
                  <a:extLst>
                    <a:ext uri="{9D8B030D-6E8A-4147-A177-3AD203B41FA5}">
                      <a16:colId xmlns:a16="http://schemas.microsoft.com/office/drawing/2014/main" val="3855430893"/>
                    </a:ext>
                  </a:extLst>
                </a:gridCol>
                <a:gridCol w="660325">
                  <a:extLst>
                    <a:ext uri="{9D8B030D-6E8A-4147-A177-3AD203B41FA5}">
                      <a16:colId xmlns:a16="http://schemas.microsoft.com/office/drawing/2014/main" val="3037568719"/>
                    </a:ext>
                  </a:extLst>
                </a:gridCol>
              </a:tblGrid>
              <a:tr h="1640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3200875"/>
                  </a:ext>
                </a:extLst>
              </a:tr>
              <a:tr h="4018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5506282"/>
                  </a:ext>
                </a:extLst>
              </a:tr>
              <a:tr h="1722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Ciencia, Tecnología, Conocimiento e Innovación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156.962.157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157.867.123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904.966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15.509.226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8937600"/>
                  </a:ext>
                </a:extLst>
              </a:tr>
              <a:tr h="164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Ciencia, Tecnología, Conocimiento e Innovación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16.461.321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17.101.226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4.367.297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28599"/>
                  </a:ext>
                </a:extLst>
              </a:tr>
              <a:tr h="164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Innovación, Ciencia y Tecnología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140.045.069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140.191.335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146.266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10.880.798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3769790"/>
                  </a:ext>
                </a:extLst>
              </a:tr>
              <a:tr h="164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Ejecutiva Consejo Nacional de CTCI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455.767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574.562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118.795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261.131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081659"/>
                  </a:ext>
                </a:extLst>
              </a:tr>
              <a:tr h="164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Nacional de Investigación y Desarrollo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371.764.417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417.729.642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45.965.225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131.030.106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7194370"/>
                  </a:ext>
                </a:extLst>
              </a:tr>
              <a:tr h="164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Nacional de Investigación y Desarrollo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327.365.202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363.051.013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35.685.811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126.205.563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8309"/>
                  </a:ext>
                </a:extLst>
              </a:tr>
              <a:tr h="164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 Científico Milenio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14.243.607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16.583.021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2.339.414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4.484.813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484090"/>
                  </a:ext>
                </a:extLst>
              </a:tr>
              <a:tr h="1640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Capacidades Tecnológicas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30.155.608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38.095.608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7.940.000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339.730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74014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3981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83442" y="764704"/>
            <a:ext cx="7882725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01. PROGRAMA 01: SUBSECRETARÍA DE CIENCIA, TECNOLOGÍA, CONOCIMIENTO E INNOVACIÓN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84595" y="1700808"/>
            <a:ext cx="7886701" cy="33017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B7B5465-033B-4341-B9D4-6DF4F5B89B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149367"/>
              </p:ext>
            </p:extLst>
          </p:nvPr>
        </p:nvGraphicFramePr>
        <p:xfrm>
          <a:off x="579466" y="2083179"/>
          <a:ext cx="7886701" cy="309230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61689954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71053609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828170015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85453754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26611193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64446070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55828703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863543052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672472537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728636248"/>
                    </a:ext>
                  </a:extLst>
                </a:gridCol>
              </a:tblGrid>
              <a:tr h="15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3576940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332134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16.461.321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17.101.226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4.367.297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669770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3.773.563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3.773.563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1.336.596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06417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1.686.501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1.686.501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252.769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206306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10.889.004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10.889.004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2.133.072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15450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3.434.408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3.434.408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708.297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82203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Hidráulica - MOP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455.147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455.147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35100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 Energía Nuclear - MINENERGÍA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2.344.698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2.344.698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605.426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67264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827852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7.454.596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7.454.596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1.424.775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4984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Servicios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354.240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354.240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33891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Explora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7.100.356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7.100.356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1.424.775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81143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112.253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112.253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128022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17.383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890575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94.870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411007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638.934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297720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638.934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0889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374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84183" y="785610"/>
            <a:ext cx="7886700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01. PROGRAMA 02: FONDO DE INNOVACIÓN, CIENCIA Y TECNOLOGÍA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DAD3D13-4737-46E0-9C41-0AB77D3ADC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1742261"/>
              </p:ext>
            </p:extLst>
          </p:nvPr>
        </p:nvGraphicFramePr>
        <p:xfrm>
          <a:off x="584182" y="2039976"/>
          <a:ext cx="7886701" cy="4186511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68617605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31108616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915818298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58283908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46800242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49455185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81766788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12835006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765614795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75787696"/>
                    </a:ext>
                  </a:extLst>
                </a:gridCol>
              </a:tblGrid>
              <a:tr h="15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6476528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316274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140.045.069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140.191.335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10.880.798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43073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495.388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495.388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197.054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6665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216.463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216.463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55576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96.235.008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128.532.658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32.297.650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10.485.877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03972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86.235.008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126.933.791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40.698.783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10.485.877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27733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ANID 01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40.871.483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64.271.483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7.504.364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533355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de Capital Humano - ANID 01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991.080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6.791.213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5.800.133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2.238.919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95639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Equipamiento I+D - ANID 01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919.695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3.319.695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4586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de Base Científica - ANID 03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9.416.979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9.416.979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43722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ANID 03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10.807.433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17.159.433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6.352.000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51499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Tecnológicos  - ANID 03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5.695.836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5.695.836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01011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Excelencia  - ANID 03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2.154.431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2.154.431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194786"/>
                  </a:ext>
                </a:extLst>
              </a:tr>
              <a:tr h="174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Iniciativa Científica Milenio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7.704.197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7.704.197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59040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Comité Innova Chile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4.511.986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5.591.986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75709"/>
                  </a:ext>
                </a:extLst>
              </a:tr>
              <a:tr h="190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Subsecretaría de Agricultura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2.358.187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4.024.837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1.666.650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419.981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372964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sobre Gasto y Personal en I+D - INE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803.701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803.701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74567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1.598.867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-8.401.133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3839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de Asignación Complementaria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1.598.867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-8.401.133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91911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42.177.960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8.292.310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-33.885.650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398476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42.177.960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8.292.310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-33.885.650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989920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2.508.250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7189500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2.508.250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74134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ANID 03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2.508.250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199812"/>
                  </a:ext>
                </a:extLst>
              </a:tr>
            </a:tbl>
          </a:graphicData>
        </a:graphic>
      </p:graphicFrame>
      <p:sp>
        <p:nvSpPr>
          <p:cNvPr id="7" name="1 Título">
            <a:extLst>
              <a:ext uri="{FF2B5EF4-FFF2-40B4-BE49-F238E27FC236}">
                <a16:creationId xmlns:a16="http://schemas.microsoft.com/office/drawing/2014/main" id="{546CE61C-C833-4FAA-B87E-D3BA94953373}"/>
              </a:ext>
            </a:extLst>
          </p:cNvPr>
          <p:cNvSpPr txBox="1">
            <a:spLocks/>
          </p:cNvSpPr>
          <p:nvPr/>
        </p:nvSpPr>
        <p:spPr>
          <a:xfrm>
            <a:off x="620231" y="1666364"/>
            <a:ext cx="7903537" cy="33017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503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84183" y="785610"/>
            <a:ext cx="7886700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01. PROGRAMA 02: FONDO DE INNOVACIÓN, CIENCIA Y TECNOLOGÍA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062C004-6A8F-4BF4-8459-F311A152F1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1509523"/>
              </p:ext>
            </p:extLst>
          </p:nvPr>
        </p:nvGraphicFramePr>
        <p:xfrm>
          <a:off x="584182" y="1989207"/>
          <a:ext cx="7886701" cy="729468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403946659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85201579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744013386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37460106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46511799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67281977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13209643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905612205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626274794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593222239"/>
                    </a:ext>
                  </a:extLst>
                </a:gridCol>
              </a:tblGrid>
              <a:tr h="15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8658589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030915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15508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146.265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056634"/>
                  </a:ext>
                </a:extLst>
              </a:tr>
            </a:tbl>
          </a:graphicData>
        </a:graphic>
      </p:graphicFrame>
      <p:sp>
        <p:nvSpPr>
          <p:cNvPr id="7" name="1 Título">
            <a:extLst>
              <a:ext uri="{FF2B5EF4-FFF2-40B4-BE49-F238E27FC236}">
                <a16:creationId xmlns:a16="http://schemas.microsoft.com/office/drawing/2014/main" id="{CF332DEF-88B0-468A-A645-72BC4501B501}"/>
              </a:ext>
            </a:extLst>
          </p:cNvPr>
          <p:cNvSpPr txBox="1">
            <a:spLocks/>
          </p:cNvSpPr>
          <p:nvPr/>
        </p:nvSpPr>
        <p:spPr>
          <a:xfrm>
            <a:off x="585374" y="1637780"/>
            <a:ext cx="7838695" cy="3514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… 2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90670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</TotalTime>
  <Words>2566</Words>
  <Application>Microsoft Office PowerPoint</Application>
  <PresentationFormat>Presentación en pantalla (4:3)</PresentationFormat>
  <Paragraphs>1371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7" baseType="lpstr">
      <vt:lpstr>Arial</vt:lpstr>
      <vt:lpstr>Calibri</vt:lpstr>
      <vt:lpstr>1_Tema de Office</vt:lpstr>
      <vt:lpstr>EJECUCIÓN ACUMULADA DE GASTOS PRESUPUESTARIOS AL MES DE MAYO DE 2021 PARTIDA 30: MINISTERIO DE CIENCIA, TECNOLOGÍA, CONOCIMIENTO E INNOVACIÓN</vt:lpstr>
      <vt:lpstr>DISTRIBUCIÓN POR SUBTÍTULO DE GASTO Y PROGRAMA   PARTIDA 30 MINISTERIO DE CIENCIA, TECNOLOGÍA, CONOCIMIENTO E INNOVACIÓN</vt:lpstr>
      <vt:lpstr>EJECUCIÓN MENSUAL DE GASTOS A MAYO DE 2021  PARTIDA 30 MINISTERIO DE CIENCIA, TECNOLOGÍA, CONOCIMIENTO E INNOVACIÓN</vt:lpstr>
      <vt:lpstr>EJECUCIÓN ACUMULADA DE GASTOS A MAYO DE 2021  PARTIDA 30 MINISTERIO DE CIENCIA, TECNOLOGÍA, CONOCIMIENTO E INNOVACIÓN</vt:lpstr>
      <vt:lpstr>EJECUCIÓN ACUMULADA DE GASTOS A MAYO DE 2021  PARTIDA 30 MINISTERIO DE CIENCIA, TECNOLOGÍA, CONOCIMIENTO E INNOVACIÓN</vt:lpstr>
      <vt:lpstr>EJECUCIÓN ACUMULADA DE GASTOS A MAYO DE 2021  PARTIDA 30 RESUMEN POR CAPÍTULOS</vt:lpstr>
      <vt:lpstr>EJECUCIÓN ACUMULADA DE GASTOS A MAYO DE 2021  PARTIDA 30. CAPÍTUO 01. PROGRAMA 01: SUBSECRETARÍA DE CIENCIA, TECNOLOGÍA, CONOCIMIENTO E INNOVACIÓN</vt:lpstr>
      <vt:lpstr>EJECUCIÓN ACUMULADA DE GASTOS A MAYO DE 2021  PARTIDA 30. CAPÍTUO 01. PROGRAMA 02: FONDO DE INNOVACIÓN, CIENCIA Y TECNOLOGÍA</vt:lpstr>
      <vt:lpstr>EJECUCIÓN ACUMULADA DE GASTOS A MAYO DE 2021  PARTIDA 30. CAPÍTUO 01. PROGRAMA 02: FONDO DE INNOVACIÓN, CIENCIA Y TECNOLOGÍA</vt:lpstr>
      <vt:lpstr>EJECUCIÓN ACUMULADA DE GASTOS A MAYO DE 2021  PARTIDA 30. CAPÍTUO 01. PROGRAMA 03: SUBSECRETARÍA EJECUTIVA CONSEJO NACIONAL CTCI</vt:lpstr>
      <vt:lpstr>EJECUCIÓN ACUMULADA DE GASTOS A MAYO DE 2021  PARTIDA 30. CAPÍTUO 02. PROGRAMA 01: AGENCIA NACIONAL DE INVESTIGACIÓN Y DESARROLLO</vt:lpstr>
      <vt:lpstr>EJECUCIÓN ACUMULADA DE GASTOS A MAYO DE 2021  PARTIDA 30. CAPÍTUO 02. PROGRAMA 01: AGENCIA NACIONAL DE INVESTIGACIÓN Y DESARROLLO</vt:lpstr>
      <vt:lpstr>EJECUCIÓN ACUMULADA DE GASTOS A MAYO DE 2021  PARTIDA 30. CAPÍTUO 02. PROGRAMA 02: INICIATIVA CIENTÍFICO MILENIO</vt:lpstr>
      <vt:lpstr>EJECUCIÓN ACUMULADA DE GASTOS A MAYO DE 2021  PARTIDA 30. CAPÍTUO 02. PROGRAMA 03: CAPACIDADES TECNOLÓGICAS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46</cp:revision>
  <dcterms:created xsi:type="dcterms:W3CDTF">2020-01-02T20:22:07Z</dcterms:created>
  <dcterms:modified xsi:type="dcterms:W3CDTF">2021-07-08T13:55:55Z</dcterms:modified>
</cp:coreProperties>
</file>