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C-43B4-B9CB-9A176AB2DA3B}"/>
            </c:ext>
          </c:extLst>
        </c:ser>
        <c:ser>
          <c:idx val="0"/>
          <c:order val="1"/>
          <c:tx>
            <c:strRef>
              <c:f>'Partida 27'!$C$31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6C-43B4-B9CB-9A176AB2DA3B}"/>
            </c:ext>
          </c:extLst>
        </c:ser>
        <c:ser>
          <c:idx val="1"/>
          <c:order val="2"/>
          <c:tx>
            <c:strRef>
              <c:f>'Partida 27'!$C$32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6C-43B4-B9CB-9A176AB2DA3B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C-43B4-B9CB-9A176AB2DA3B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6C-43B4-B9CB-9A176AB2DA3B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6C-43B4-B9CB-9A176AB2DA3B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6C-43B4-B9CB-9A176AB2DA3B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6C-43B4-B9CB-9A176AB2DA3B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6C-43B4-B9CB-9A176AB2DA3B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6C-43B4-B9CB-9A176AB2DA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27'!$D$32:$H$32</c:f>
              <c:numCache>
                <c:formatCode>0.0%</c:formatCode>
                <c:ptCount val="5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6C-43B4-B9CB-9A176AB2DA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FC-460E-8A78-CED15B5BE97E}"/>
            </c:ext>
          </c:extLst>
        </c:ser>
        <c:ser>
          <c:idx val="0"/>
          <c:order val="1"/>
          <c:tx>
            <c:strRef>
              <c:f>'Partida 27'!$C$25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FC-460E-8A78-CED15B5BE97E}"/>
            </c:ext>
          </c:extLst>
        </c:ser>
        <c:ser>
          <c:idx val="1"/>
          <c:order val="2"/>
          <c:tx>
            <c:strRef>
              <c:f>'Partida 27'!$C$26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DFC-460E-8A78-CED15B5BE97E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FC-460E-8A78-CED15B5BE97E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FC-460E-8A78-CED15B5BE97E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FC-460E-8A78-CED15B5BE97E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FC-460E-8A78-CED15B5BE97E}"/>
                </c:ext>
              </c:extLst>
            </c:dLbl>
            <c:dLbl>
              <c:idx val="4"/>
              <c:layout>
                <c:manualLayout>
                  <c:x val="-2.5047719811911208E-2"/>
                  <c:y val="4.20880070168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FC-460E-8A78-CED15B5BE97E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FC-460E-8A78-CED15B5BE97E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FC-460E-8A78-CED15B5BE97E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FC-460E-8A78-CED15B5BE97E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FC-460E-8A78-CED15B5BE97E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FC-460E-8A78-CED15B5BE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27'!$D$26:$H$26</c:f>
              <c:numCache>
                <c:formatCode>0.0%</c:formatCode>
                <c:ptCount val="5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DFC-460E-8A78-CED15B5BE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EA9F00-A58B-47F1-8312-912DF435A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29795"/>
              </p:ext>
            </p:extLst>
          </p:nvPr>
        </p:nvGraphicFramePr>
        <p:xfrm>
          <a:off x="534905" y="1914724"/>
          <a:ext cx="8064991" cy="1894565"/>
        </p:xfrm>
        <a:graphic>
          <a:graphicData uri="http://schemas.openxmlformats.org/drawingml/2006/table">
            <a:tbl>
              <a:tblPr/>
              <a:tblGrid>
                <a:gridCol w="259826">
                  <a:extLst>
                    <a:ext uri="{9D8B030D-6E8A-4147-A177-3AD203B41FA5}">
                      <a16:colId xmlns:a16="http://schemas.microsoft.com/office/drawing/2014/main" val="4162747601"/>
                    </a:ext>
                  </a:extLst>
                </a:gridCol>
                <a:gridCol w="259826">
                  <a:extLst>
                    <a:ext uri="{9D8B030D-6E8A-4147-A177-3AD203B41FA5}">
                      <a16:colId xmlns:a16="http://schemas.microsoft.com/office/drawing/2014/main" val="1315074800"/>
                    </a:ext>
                  </a:extLst>
                </a:gridCol>
                <a:gridCol w="259826">
                  <a:extLst>
                    <a:ext uri="{9D8B030D-6E8A-4147-A177-3AD203B41FA5}">
                      <a16:colId xmlns:a16="http://schemas.microsoft.com/office/drawing/2014/main" val="3825686277"/>
                    </a:ext>
                  </a:extLst>
                </a:gridCol>
                <a:gridCol w="3242625">
                  <a:extLst>
                    <a:ext uri="{9D8B030D-6E8A-4147-A177-3AD203B41FA5}">
                      <a16:colId xmlns:a16="http://schemas.microsoft.com/office/drawing/2014/main" val="3303034480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1156683346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559351689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4209011987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270159833"/>
                    </a:ext>
                  </a:extLst>
                </a:gridCol>
                <a:gridCol w="633975">
                  <a:extLst>
                    <a:ext uri="{9D8B030D-6E8A-4147-A177-3AD203B41FA5}">
                      <a16:colId xmlns:a16="http://schemas.microsoft.com/office/drawing/2014/main" val="1999150669"/>
                    </a:ext>
                  </a:extLst>
                </a:gridCol>
                <a:gridCol w="623581">
                  <a:extLst>
                    <a:ext uri="{9D8B030D-6E8A-4147-A177-3AD203B41FA5}">
                      <a16:colId xmlns:a16="http://schemas.microsoft.com/office/drawing/2014/main" val="3803827342"/>
                    </a:ext>
                  </a:extLst>
                </a:gridCol>
              </a:tblGrid>
              <a:tr h="121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806505"/>
                  </a:ext>
                </a:extLst>
              </a:tr>
              <a:tr h="372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89597"/>
                  </a:ext>
                </a:extLst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19.590.482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11.256.352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16752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63728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889686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10.955.633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85331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10.607.738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05895"/>
                  </a:ext>
                </a:extLst>
              </a:tr>
              <a:tr h="14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9.647.109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1498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960.629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3034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347.895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72668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347.895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92440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77956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372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421751"/>
              </p:ext>
            </p:extLst>
          </p:nvPr>
        </p:nvGraphicFramePr>
        <p:xfrm>
          <a:off x="607016" y="2204864"/>
          <a:ext cx="8032378" cy="378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16561"/>
              </p:ext>
            </p:extLst>
          </p:nvPr>
        </p:nvGraphicFramePr>
        <p:xfrm>
          <a:off x="539551" y="2204864"/>
          <a:ext cx="7992889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C30B23-1834-4AB1-B0FF-8923DEED7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84465"/>
              </p:ext>
            </p:extLst>
          </p:nvPr>
        </p:nvGraphicFramePr>
        <p:xfrm>
          <a:off x="549898" y="1824345"/>
          <a:ext cx="8044203" cy="1518609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1346408632"/>
                    </a:ext>
                  </a:extLst>
                </a:gridCol>
                <a:gridCol w="3254614">
                  <a:extLst>
                    <a:ext uri="{9D8B030D-6E8A-4147-A177-3AD203B41FA5}">
                      <a16:colId xmlns:a16="http://schemas.microsoft.com/office/drawing/2014/main" val="2246582021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88485573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503418466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1648489559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3163357132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897010758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2974043194"/>
                    </a:ext>
                  </a:extLst>
                </a:gridCol>
              </a:tblGrid>
              <a:tr h="136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22077"/>
                  </a:ext>
                </a:extLst>
              </a:tr>
              <a:tr h="418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10425"/>
                  </a:ext>
                </a:extLst>
              </a:tr>
              <a:tr h="14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65.994.127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33.852.469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680385"/>
                  </a:ext>
                </a:extLst>
              </a:tr>
              <a:tr h="13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16.310.655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6.615.586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58483"/>
                  </a:ext>
                </a:extLst>
              </a:tr>
              <a:tr h="13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68406"/>
                  </a:ext>
                </a:extLst>
              </a:tr>
              <a:tr h="13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24.650.500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68047"/>
                  </a:ext>
                </a:extLst>
              </a:tr>
              <a:tr h="13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85526"/>
                  </a:ext>
                </a:extLst>
              </a:tr>
              <a:tr h="13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49726"/>
                  </a:ext>
                </a:extLst>
              </a:tr>
              <a:tr h="13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602964-B3A4-41F2-BEE6-2EAC79DB6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07575"/>
              </p:ext>
            </p:extLst>
          </p:nvPr>
        </p:nvGraphicFramePr>
        <p:xfrm>
          <a:off x="534404" y="1863180"/>
          <a:ext cx="8098071" cy="1212254"/>
        </p:xfrm>
        <a:graphic>
          <a:graphicData uri="http://schemas.openxmlformats.org/drawingml/2006/table">
            <a:tbl>
              <a:tblPr/>
              <a:tblGrid>
                <a:gridCol w="280793">
                  <a:extLst>
                    <a:ext uri="{9D8B030D-6E8A-4147-A177-3AD203B41FA5}">
                      <a16:colId xmlns:a16="http://schemas.microsoft.com/office/drawing/2014/main" val="2211249326"/>
                    </a:ext>
                  </a:extLst>
                </a:gridCol>
                <a:gridCol w="280793">
                  <a:extLst>
                    <a:ext uri="{9D8B030D-6E8A-4147-A177-3AD203B41FA5}">
                      <a16:colId xmlns:a16="http://schemas.microsoft.com/office/drawing/2014/main" val="2614788653"/>
                    </a:ext>
                  </a:extLst>
                </a:gridCol>
                <a:gridCol w="3167347">
                  <a:extLst>
                    <a:ext uri="{9D8B030D-6E8A-4147-A177-3AD203B41FA5}">
                      <a16:colId xmlns:a16="http://schemas.microsoft.com/office/drawing/2014/main" val="1513084544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3448088317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3872420806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2134605620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2445621009"/>
                    </a:ext>
                  </a:extLst>
                </a:gridCol>
                <a:gridCol w="685135">
                  <a:extLst>
                    <a:ext uri="{9D8B030D-6E8A-4147-A177-3AD203B41FA5}">
                      <a16:colId xmlns:a16="http://schemas.microsoft.com/office/drawing/2014/main" val="159536092"/>
                    </a:ext>
                  </a:extLst>
                </a:gridCol>
                <a:gridCol w="673903">
                  <a:extLst>
                    <a:ext uri="{9D8B030D-6E8A-4147-A177-3AD203B41FA5}">
                      <a16:colId xmlns:a16="http://schemas.microsoft.com/office/drawing/2014/main" val="2842792332"/>
                    </a:ext>
                  </a:extLst>
                </a:gridCol>
              </a:tblGrid>
              <a:tr h="128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635050"/>
                  </a:ext>
                </a:extLst>
              </a:tr>
              <a:tr h="393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641238"/>
                  </a:ext>
                </a:extLst>
              </a:tr>
              <a:tr h="168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7.495.745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62786"/>
                  </a:ext>
                </a:extLst>
              </a:tr>
              <a:tr h="128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59.333.325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31.230.398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281992"/>
                  </a:ext>
                </a:extLst>
              </a:tr>
              <a:tr h="128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25.711.575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12.086.632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081047"/>
                  </a:ext>
                </a:extLst>
              </a:tr>
              <a:tr h="128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14.031.268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7.887.414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21693"/>
                  </a:ext>
                </a:extLst>
              </a:tr>
              <a:tr h="128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19.590.482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11.256.352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02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BB66BB-0475-4A4D-8D32-9DF31AEA3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81017"/>
              </p:ext>
            </p:extLst>
          </p:nvPr>
        </p:nvGraphicFramePr>
        <p:xfrm>
          <a:off x="539552" y="1991015"/>
          <a:ext cx="8112641" cy="2478894"/>
        </p:xfrm>
        <a:graphic>
          <a:graphicData uri="http://schemas.openxmlformats.org/drawingml/2006/table">
            <a:tbl>
              <a:tblPr/>
              <a:tblGrid>
                <a:gridCol w="271872">
                  <a:extLst>
                    <a:ext uri="{9D8B030D-6E8A-4147-A177-3AD203B41FA5}">
                      <a16:colId xmlns:a16="http://schemas.microsoft.com/office/drawing/2014/main" val="3240086402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501085074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3049941036"/>
                    </a:ext>
                  </a:extLst>
                </a:gridCol>
                <a:gridCol w="3066708">
                  <a:extLst>
                    <a:ext uri="{9D8B030D-6E8A-4147-A177-3AD203B41FA5}">
                      <a16:colId xmlns:a16="http://schemas.microsoft.com/office/drawing/2014/main" val="3991052644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3506073575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1697028780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4137844856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275877682"/>
                    </a:ext>
                  </a:extLst>
                </a:gridCol>
                <a:gridCol w="663366">
                  <a:extLst>
                    <a:ext uri="{9D8B030D-6E8A-4147-A177-3AD203B41FA5}">
                      <a16:colId xmlns:a16="http://schemas.microsoft.com/office/drawing/2014/main" val="4158630465"/>
                    </a:ext>
                  </a:extLst>
                </a:gridCol>
                <a:gridCol w="652491">
                  <a:extLst>
                    <a:ext uri="{9D8B030D-6E8A-4147-A177-3AD203B41FA5}">
                      <a16:colId xmlns:a16="http://schemas.microsoft.com/office/drawing/2014/main" val="815542157"/>
                    </a:ext>
                  </a:extLst>
                </a:gridCol>
              </a:tblGrid>
              <a:tr h="127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15451"/>
                  </a:ext>
                </a:extLst>
              </a:tr>
              <a:tr h="391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001728"/>
                  </a:ext>
                </a:extLst>
              </a:tr>
              <a:tr h="167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7.495.745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194741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5.109.864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089647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460.023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47740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23841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643350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769459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84693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286603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86723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5730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9364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615626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63697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672006"/>
                  </a:ext>
                </a:extLst>
              </a:tr>
              <a:tr h="1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5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CF5E5E-E519-48EC-948B-06F7C4FCF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78923"/>
              </p:ext>
            </p:extLst>
          </p:nvPr>
        </p:nvGraphicFramePr>
        <p:xfrm>
          <a:off x="584100" y="1963715"/>
          <a:ext cx="8023307" cy="2490035"/>
        </p:xfrm>
        <a:graphic>
          <a:graphicData uri="http://schemas.openxmlformats.org/drawingml/2006/table">
            <a:tbl>
              <a:tblPr/>
              <a:tblGrid>
                <a:gridCol w="268878">
                  <a:extLst>
                    <a:ext uri="{9D8B030D-6E8A-4147-A177-3AD203B41FA5}">
                      <a16:colId xmlns:a16="http://schemas.microsoft.com/office/drawing/2014/main" val="2411911346"/>
                    </a:ext>
                  </a:extLst>
                </a:gridCol>
                <a:gridCol w="268878">
                  <a:extLst>
                    <a:ext uri="{9D8B030D-6E8A-4147-A177-3AD203B41FA5}">
                      <a16:colId xmlns:a16="http://schemas.microsoft.com/office/drawing/2014/main" val="931414487"/>
                    </a:ext>
                  </a:extLst>
                </a:gridCol>
                <a:gridCol w="268878">
                  <a:extLst>
                    <a:ext uri="{9D8B030D-6E8A-4147-A177-3AD203B41FA5}">
                      <a16:colId xmlns:a16="http://schemas.microsoft.com/office/drawing/2014/main" val="1518747380"/>
                    </a:ext>
                  </a:extLst>
                </a:gridCol>
                <a:gridCol w="3032938">
                  <a:extLst>
                    <a:ext uri="{9D8B030D-6E8A-4147-A177-3AD203B41FA5}">
                      <a16:colId xmlns:a16="http://schemas.microsoft.com/office/drawing/2014/main" val="731882929"/>
                    </a:ext>
                  </a:extLst>
                </a:gridCol>
                <a:gridCol w="720592">
                  <a:extLst>
                    <a:ext uri="{9D8B030D-6E8A-4147-A177-3AD203B41FA5}">
                      <a16:colId xmlns:a16="http://schemas.microsoft.com/office/drawing/2014/main" val="3358944470"/>
                    </a:ext>
                  </a:extLst>
                </a:gridCol>
                <a:gridCol w="720592">
                  <a:extLst>
                    <a:ext uri="{9D8B030D-6E8A-4147-A177-3AD203B41FA5}">
                      <a16:colId xmlns:a16="http://schemas.microsoft.com/office/drawing/2014/main" val="3509974367"/>
                    </a:ext>
                  </a:extLst>
                </a:gridCol>
                <a:gridCol w="720592">
                  <a:extLst>
                    <a:ext uri="{9D8B030D-6E8A-4147-A177-3AD203B41FA5}">
                      <a16:colId xmlns:a16="http://schemas.microsoft.com/office/drawing/2014/main" val="1629389345"/>
                    </a:ext>
                  </a:extLst>
                </a:gridCol>
                <a:gridCol w="720592">
                  <a:extLst>
                    <a:ext uri="{9D8B030D-6E8A-4147-A177-3AD203B41FA5}">
                      <a16:colId xmlns:a16="http://schemas.microsoft.com/office/drawing/2014/main" val="3571576475"/>
                    </a:ext>
                  </a:extLst>
                </a:gridCol>
                <a:gridCol w="656061">
                  <a:extLst>
                    <a:ext uri="{9D8B030D-6E8A-4147-A177-3AD203B41FA5}">
                      <a16:colId xmlns:a16="http://schemas.microsoft.com/office/drawing/2014/main" val="3078019910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4203938339"/>
                    </a:ext>
                  </a:extLst>
                </a:gridCol>
              </a:tblGrid>
              <a:tr h="12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19295"/>
                  </a:ext>
                </a:extLst>
              </a:tr>
              <a:tr h="393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13640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12.086.632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302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58143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3303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99468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93089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1726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671808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6769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9590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61816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8347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24541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2537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0881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8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6CB7BE-5895-469F-B874-4EFF9D412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39037"/>
              </p:ext>
            </p:extLst>
          </p:nvPr>
        </p:nvGraphicFramePr>
        <p:xfrm>
          <a:off x="539552" y="1839011"/>
          <a:ext cx="8054609" cy="2227161"/>
        </p:xfrm>
        <a:graphic>
          <a:graphicData uri="http://schemas.openxmlformats.org/drawingml/2006/table">
            <a:tbl>
              <a:tblPr/>
              <a:tblGrid>
                <a:gridCol w="269927">
                  <a:extLst>
                    <a:ext uri="{9D8B030D-6E8A-4147-A177-3AD203B41FA5}">
                      <a16:colId xmlns:a16="http://schemas.microsoft.com/office/drawing/2014/main" val="689416570"/>
                    </a:ext>
                  </a:extLst>
                </a:gridCol>
                <a:gridCol w="269927">
                  <a:extLst>
                    <a:ext uri="{9D8B030D-6E8A-4147-A177-3AD203B41FA5}">
                      <a16:colId xmlns:a16="http://schemas.microsoft.com/office/drawing/2014/main" val="939659222"/>
                    </a:ext>
                  </a:extLst>
                </a:gridCol>
                <a:gridCol w="269927">
                  <a:extLst>
                    <a:ext uri="{9D8B030D-6E8A-4147-A177-3AD203B41FA5}">
                      <a16:colId xmlns:a16="http://schemas.microsoft.com/office/drawing/2014/main" val="1499179518"/>
                    </a:ext>
                  </a:extLst>
                </a:gridCol>
                <a:gridCol w="3044771">
                  <a:extLst>
                    <a:ext uri="{9D8B030D-6E8A-4147-A177-3AD203B41FA5}">
                      <a16:colId xmlns:a16="http://schemas.microsoft.com/office/drawing/2014/main" val="1107228538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1537197296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1953822991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2226237444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2612831028"/>
                    </a:ext>
                  </a:extLst>
                </a:gridCol>
                <a:gridCol w="658621">
                  <a:extLst>
                    <a:ext uri="{9D8B030D-6E8A-4147-A177-3AD203B41FA5}">
                      <a16:colId xmlns:a16="http://schemas.microsoft.com/office/drawing/2014/main" val="3940888920"/>
                    </a:ext>
                  </a:extLst>
                </a:gridCol>
                <a:gridCol w="647824">
                  <a:extLst>
                    <a:ext uri="{9D8B030D-6E8A-4147-A177-3AD203B41FA5}">
                      <a16:colId xmlns:a16="http://schemas.microsoft.com/office/drawing/2014/main" val="3538236614"/>
                    </a:ext>
                  </a:extLst>
                </a:gridCol>
              </a:tblGrid>
              <a:tr h="128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230661"/>
                  </a:ext>
                </a:extLst>
              </a:tr>
              <a:tr h="392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04951"/>
                  </a:ext>
                </a:extLst>
              </a:tr>
              <a:tr h="168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14.031.268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7.887.414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53986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63818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187035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7.768.823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33820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53784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79182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275816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86773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663999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75899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986938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278840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9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1454</Words>
  <Application>Microsoft Office PowerPoint</Application>
  <PresentationFormat>Presentación en pantalla (4:3)</PresentationFormat>
  <Paragraphs>766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MAYO DE 2021 PARTIDA 27: MINISTERIO DE LA MUJER Y LA EQUIDAD DE GÉNERO</vt:lpstr>
      <vt:lpstr>EJECUCIÓN ACUMULADA DE GASTOS A MAYO DE 2021  PARTIDA 27 MINISTERIO DE LA MUJER Y EQUIDAD DE GÉNERO</vt:lpstr>
      <vt:lpstr>Presentación de PowerPoint</vt:lpstr>
      <vt:lpstr>Presentación de PowerPoint</vt:lpstr>
      <vt:lpstr>EJECUCIÓN ACUMULADA DE GASTOS A MAYO DE 2021  PARTIDA 27 MINISTERIO DE LA MUJER Y EQUIDAD DE GÉNERO</vt:lpstr>
      <vt:lpstr>EJECUCIÓN ACUMULADA DE GASTOS A MAYO DE 2021  PARTIDA 27 RESUMEN POR CAPÍTULOS</vt:lpstr>
      <vt:lpstr>EJECUCIÓN ACUMULADA DE GASTOS A MAYO DE 2021  PARTIDA 27. CAPÍTULO 01. PROGRAMA 01:  SUBSECRETARÍA DE LA MUJER Y LA EQUIDAD DE GÉNERO</vt:lpstr>
      <vt:lpstr>EJECUCIÓN ACUMULADA DE GASTOS A MAYO DE 2021  PARTIDA 27. CAPÍTULO 02. PROGRAMA 01:  SERVICIO NACIONAL DE LA MUJER Y LA EQUIDAD DE GÉNERO</vt:lpstr>
      <vt:lpstr>EJECUCIÓN ACUMULADA DE GASTOS A MAYO DE 2021  PARTIDA 27. CAPÍTULO 02. PROGRAMA 02:  MUJER Y TRABAJO </vt:lpstr>
      <vt:lpstr>EJECUCIÓN ACUMULADA DE GASTOS A MAYO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252</cp:revision>
  <cp:lastPrinted>2019-10-06T20:09:36Z</cp:lastPrinted>
  <dcterms:created xsi:type="dcterms:W3CDTF">2016-06-23T13:38:47Z</dcterms:created>
  <dcterms:modified xsi:type="dcterms:W3CDTF">2021-07-08T13:53:01Z</dcterms:modified>
</cp:coreProperties>
</file>