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60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484-4F2C-99F0-0C206958DFA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484-4F2C-99F0-0C206958DFA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484-4F2C-99F0-0C206958DFA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484-4F2C-99F0-0C206958DFA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484-4F2C-99F0-0C206958DFAD}"/>
              </c:ext>
            </c:extLst>
          </c:dPt>
          <c:dLbls>
            <c:dLbl>
              <c:idx val="0"/>
              <c:layout>
                <c:manualLayout>
                  <c:x val="-7.4501436846011043E-2"/>
                  <c:y val="4.802158889366522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484-4F2C-99F0-0C206958DFAD}"/>
                </c:ext>
              </c:extLst>
            </c:dLbl>
            <c:dLbl>
              <c:idx val="1"/>
              <c:layout>
                <c:manualLayout>
                  <c:x val="6.5291079601766958E-2"/>
                  <c:y val="-0.2267550818625830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484-4F2C-99F0-0C206958DFAD}"/>
                </c:ext>
              </c:extLst>
            </c:dLbl>
            <c:dLbl>
              <c:idx val="2"/>
              <c:layout>
                <c:manualLayout>
                  <c:x val="7.5791560210571401E-2"/>
                  <c:y val="2.147654486798052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484-4F2C-99F0-0C206958DFAD}"/>
                </c:ext>
              </c:extLst>
            </c:dLbl>
            <c:dLbl>
              <c:idx val="3"/>
              <c:layout>
                <c:manualLayout>
                  <c:x val="6.274489882313089E-2"/>
                  <c:y val="4.3229640621484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484-4F2C-99F0-0C206958DFAD}"/>
                </c:ext>
              </c:extLst>
            </c:dLbl>
            <c:dLbl>
              <c:idx val="4"/>
              <c:layout>
                <c:manualLayout>
                  <c:x val="3.1808035380776645E-2"/>
                  <c:y val="5.585367641433852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484-4F2C-99F0-0C206958DF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26'!$C$66:$C$70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26'!$D$66:$D$70</c:f>
              <c:numCache>
                <c:formatCode>#,##0</c:formatCode>
                <c:ptCount val="5"/>
                <c:pt idx="0">
                  <c:v>28295538</c:v>
                </c:pt>
                <c:pt idx="1">
                  <c:v>350265</c:v>
                </c:pt>
                <c:pt idx="2">
                  <c:v>10639578</c:v>
                </c:pt>
                <c:pt idx="3">
                  <c:v>10393772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484-4F2C-99F0-0C206958DFA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2019 - 2020 - 2021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0007799872473566"/>
          <c:y val="0.13091479418731194"/>
          <c:w val="0.87732313121876715"/>
          <c:h val="0.61461558158888674"/>
        </c:manualLayout>
      </c:layout>
      <c:lineChart>
        <c:grouping val="standard"/>
        <c:varyColors val="0"/>
        <c:ser>
          <c:idx val="0"/>
          <c:order val="0"/>
          <c:tx>
            <c:strRef>
              <c:f>'[26.xlsx]Partida 26'!$C$31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'[26.xlsx]Partida 26'!$D$30:$O$30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26'!$D$31:$O$31</c:f>
              <c:numCache>
                <c:formatCode>0.0%</c:formatCode>
                <c:ptCount val="12"/>
                <c:pt idx="0">
                  <c:v>3.0195850253888556E-2</c:v>
                </c:pt>
                <c:pt idx="1">
                  <c:v>8.0394664312999423E-2</c:v>
                </c:pt>
                <c:pt idx="2">
                  <c:v>0.17947162789991647</c:v>
                </c:pt>
                <c:pt idx="3">
                  <c:v>0.22477791814976306</c:v>
                </c:pt>
                <c:pt idx="4">
                  <c:v>0.32259609229017017</c:v>
                </c:pt>
                <c:pt idx="5">
                  <c:v>0.44829546172845164</c:v>
                </c:pt>
                <c:pt idx="6">
                  <c:v>0.51060864048701649</c:v>
                </c:pt>
                <c:pt idx="7">
                  <c:v>0.57872678424502255</c:v>
                </c:pt>
                <c:pt idx="8">
                  <c:v>0.63931565039358773</c:v>
                </c:pt>
                <c:pt idx="9">
                  <c:v>0.71233249584758573</c:v>
                </c:pt>
                <c:pt idx="10">
                  <c:v>0.81916120633863043</c:v>
                </c:pt>
                <c:pt idx="11">
                  <c:v>0.96706695748148197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1A8-4884-B8E9-8423D1C09AFB}"/>
            </c:ext>
          </c:extLst>
        </c:ser>
        <c:ser>
          <c:idx val="1"/>
          <c:order val="1"/>
          <c:tx>
            <c:strRef>
              <c:f>'[26.xlsx]Partida 26'!$C$32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'[26.xlsx]Partida 26'!$D$30:$O$30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26'!$D$32:$O$32</c:f>
              <c:numCache>
                <c:formatCode>0.0%</c:formatCode>
                <c:ptCount val="12"/>
                <c:pt idx="0">
                  <c:v>3.2446110947325656E-2</c:v>
                </c:pt>
                <c:pt idx="1">
                  <c:v>7.6763766373401973E-2</c:v>
                </c:pt>
                <c:pt idx="2">
                  <c:v>0.14284810215980362</c:v>
                </c:pt>
                <c:pt idx="3">
                  <c:v>0.21420828941615003</c:v>
                </c:pt>
                <c:pt idx="4">
                  <c:v>0.28732687163416315</c:v>
                </c:pt>
                <c:pt idx="5">
                  <c:v>0.33271759603879386</c:v>
                </c:pt>
                <c:pt idx="6">
                  <c:v>0.40845395408978818</c:v>
                </c:pt>
                <c:pt idx="7">
                  <c:v>0.44948148161324525</c:v>
                </c:pt>
                <c:pt idx="8">
                  <c:v>0.50668992585908479</c:v>
                </c:pt>
                <c:pt idx="9">
                  <c:v>0.59656015200295542</c:v>
                </c:pt>
                <c:pt idx="10">
                  <c:v>0.68805170873688482</c:v>
                </c:pt>
                <c:pt idx="11">
                  <c:v>0.98214189481496639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1A8-4884-B8E9-8423D1C09AFB}"/>
            </c:ext>
          </c:extLst>
        </c:ser>
        <c:ser>
          <c:idx val="2"/>
          <c:order val="2"/>
          <c:tx>
            <c:strRef>
              <c:f>'[26.xlsx]Partida 26'!$C$33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2642812303829254E-2"/>
                  <c:y val="2.500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533-4CEA-9335-F872D9B166E0}"/>
                </c:ext>
              </c:extLst>
            </c:dLbl>
            <c:dLbl>
              <c:idx val="1"/>
              <c:layout>
                <c:manualLayout>
                  <c:x val="-2.9147840337545795E-2"/>
                  <c:y val="2.23102380985446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533-4CEA-9335-F872D9B166E0}"/>
                </c:ext>
              </c:extLst>
            </c:dLbl>
            <c:dLbl>
              <c:idx val="2"/>
              <c:layout>
                <c:manualLayout>
                  <c:x val="-3.1457969305537577E-2"/>
                  <c:y val="3.81099148705699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1A9-4455-BA00-9D414EE5C91A}"/>
                </c:ext>
              </c:extLst>
            </c:dLbl>
            <c:dLbl>
              <c:idx val="3"/>
              <c:layout>
                <c:manualLayout>
                  <c:x val="-4.3831920336113592E-2"/>
                  <c:y val="5.5511627180313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7F8-42D5-80C5-A5BF2ED3BF46}"/>
                </c:ext>
              </c:extLst>
            </c:dLbl>
            <c:dLbl>
              <c:idx val="4"/>
              <c:layout>
                <c:manualLayout>
                  <c:x val="-3.5334815852833774E-2"/>
                  <c:y val="4.4488546411509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11A-4909-89BA-17854EDF47C9}"/>
                </c:ext>
              </c:extLst>
            </c:dLbl>
            <c:dLbl>
              <c:idx val="5"/>
              <c:layout>
                <c:manualLayout>
                  <c:x val="-4.519774011299435E-2"/>
                  <c:y val="6.09756097560976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631-429E-8512-C963A3D40E37}"/>
                </c:ext>
              </c:extLst>
            </c:dLbl>
            <c:dLbl>
              <c:idx val="6"/>
              <c:layout>
                <c:manualLayout>
                  <c:x val="-5.0219711236660386E-2"/>
                  <c:y val="6.0975609756097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22E-4E19-B8A2-D1033A48DC24}"/>
                </c:ext>
              </c:extLst>
            </c:dLbl>
            <c:dLbl>
              <c:idx val="7"/>
              <c:layout>
                <c:manualLayout>
                  <c:x val="-4.2686754551161332E-2"/>
                  <c:y val="4.878048780487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DBD-4960-940F-3DE5153C9F43}"/>
                </c:ext>
              </c:extLst>
            </c:dLbl>
            <c:dLbl>
              <c:idx val="8"/>
              <c:layout>
                <c:manualLayout>
                  <c:x val="-4.519774011299435E-2"/>
                  <c:y val="4.06504065040649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DBD-4960-940F-3DE5153C9F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'[26.xlsx]Partida 26'!$D$30:$O$30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26'!$D$33:$H$33</c:f>
              <c:numCache>
                <c:formatCode>0.0%</c:formatCode>
                <c:ptCount val="5"/>
                <c:pt idx="0">
                  <c:v>2.6235690408051508E-2</c:v>
                </c:pt>
                <c:pt idx="1">
                  <c:v>5.6912892581924737E-2</c:v>
                </c:pt>
                <c:pt idx="2">
                  <c:v>0.12184754748535986</c:v>
                </c:pt>
                <c:pt idx="3">
                  <c:v>0.24872585187725849</c:v>
                </c:pt>
                <c:pt idx="4">
                  <c:v>0.31910181797222142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1A8-4884-B8E9-8423D1C09A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10879536"/>
        <c:axId val="510883848"/>
      </c:lineChart>
      <c:catAx>
        <c:axId val="510879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10883848"/>
        <c:crosses val="autoZero"/>
        <c:auto val="1"/>
        <c:lblAlgn val="ctr"/>
        <c:lblOffset val="100"/>
        <c:tickLblSkip val="1"/>
        <c:noMultiLvlLbl val="0"/>
      </c:catAx>
      <c:valAx>
        <c:axId val="510883848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108795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2019 - 2020 - 2021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'[26.xlsx]Partida 26'!$C$35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'[26.xlsx]Partida 26'!$D$34:$O$34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26'!$D$35:$O$35</c:f>
              <c:numCache>
                <c:formatCode>0.0%</c:formatCode>
                <c:ptCount val="12"/>
                <c:pt idx="0">
                  <c:v>3.0195850253888556E-2</c:v>
                </c:pt>
                <c:pt idx="1">
                  <c:v>5.019881405911087E-2</c:v>
                </c:pt>
                <c:pt idx="2">
                  <c:v>9.9076963586917033E-2</c:v>
                </c:pt>
                <c:pt idx="3">
                  <c:v>4.5306290249846601E-2</c:v>
                </c:pt>
                <c:pt idx="4">
                  <c:v>9.7818174140407096E-2</c:v>
                </c:pt>
                <c:pt idx="5">
                  <c:v>0.12291174921344258</c:v>
                </c:pt>
                <c:pt idx="6">
                  <c:v>6.4174750813299639E-2</c:v>
                </c:pt>
                <c:pt idx="7">
                  <c:v>6.8118143758006025E-2</c:v>
                </c:pt>
                <c:pt idx="8">
                  <c:v>6.2306291390803681E-2</c:v>
                </c:pt>
                <c:pt idx="9">
                  <c:v>7.3016845453998031E-2</c:v>
                </c:pt>
                <c:pt idx="10">
                  <c:v>0.1068287104910447</c:v>
                </c:pt>
                <c:pt idx="11">
                  <c:v>0.15105515193504446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4A-4844-8AD6-05202BAC0EE4}"/>
            </c:ext>
          </c:extLst>
        </c:ser>
        <c:ser>
          <c:idx val="1"/>
          <c:order val="1"/>
          <c:tx>
            <c:strRef>
              <c:f>'[26.xlsx]Partida 26'!$C$36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'[26.xlsx]Partida 26'!$D$34:$O$34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26'!$D$36:$O$36</c:f>
              <c:numCache>
                <c:formatCode>0.0%</c:formatCode>
                <c:ptCount val="12"/>
                <c:pt idx="0">
                  <c:v>3.2446110947325656E-2</c:v>
                </c:pt>
                <c:pt idx="1">
                  <c:v>4.6058237117350943E-2</c:v>
                </c:pt>
                <c:pt idx="2">
                  <c:v>6.6084335786401632E-2</c:v>
                </c:pt>
                <c:pt idx="3">
                  <c:v>6.9603576651734431E-2</c:v>
                </c:pt>
                <c:pt idx="4">
                  <c:v>4.8492397414654997E-2</c:v>
                </c:pt>
                <c:pt idx="5">
                  <c:v>4.5407878742522313E-2</c:v>
                </c:pt>
                <c:pt idx="6">
                  <c:v>7.5736358050994323E-2</c:v>
                </c:pt>
                <c:pt idx="7">
                  <c:v>4.1027527523457064E-2</c:v>
                </c:pt>
                <c:pt idx="8">
                  <c:v>5.7807991406737612E-2</c:v>
                </c:pt>
                <c:pt idx="9">
                  <c:v>8.9952213801069811E-2</c:v>
                </c:pt>
                <c:pt idx="10">
                  <c:v>9.1491556733929363E-2</c:v>
                </c:pt>
                <c:pt idx="11">
                  <c:v>0.18903270235804862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4A-4844-8AD6-05202BAC0EE4}"/>
            </c:ext>
          </c:extLst>
        </c:ser>
        <c:ser>
          <c:idx val="2"/>
          <c:order val="2"/>
          <c:tx>
            <c:strRef>
              <c:f>'[26.xlsx]Partida 26'!$C$37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'[26.xlsx]Partida 26'!$D$34:$O$34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26'!$D$37:$H$37</c:f>
              <c:numCache>
                <c:formatCode>0.0%</c:formatCode>
                <c:ptCount val="5"/>
                <c:pt idx="0">
                  <c:v>2.6235690408051508E-2</c:v>
                </c:pt>
                <c:pt idx="1">
                  <c:v>3.0677202173873229E-2</c:v>
                </c:pt>
                <c:pt idx="2">
                  <c:v>6.7158074472833743E-2</c:v>
                </c:pt>
                <c:pt idx="3">
                  <c:v>0.12687830439189862</c:v>
                </c:pt>
                <c:pt idx="4">
                  <c:v>7.0375966094962938E-2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64A-4844-8AD6-05202BAC0E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74859104"/>
        <c:axId val="474853224"/>
      </c:barChart>
      <c:catAx>
        <c:axId val="474859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4853224"/>
        <c:crosses val="autoZero"/>
        <c:auto val="0"/>
        <c:lblAlgn val="ctr"/>
        <c:lblOffset val="100"/>
        <c:noMultiLvlLbl val="0"/>
      </c:catAx>
      <c:valAx>
        <c:axId val="474853224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7485910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5619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MAYO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DEL DEPORTE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junio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02128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683765"/>
            <a:ext cx="794156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3701" y="158261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713532"/>
              </p:ext>
            </p:extLst>
          </p:nvPr>
        </p:nvGraphicFramePr>
        <p:xfrm>
          <a:off x="590873" y="1875387"/>
          <a:ext cx="7941567" cy="4130451"/>
        </p:xfrm>
        <a:graphic>
          <a:graphicData uri="http://schemas.openxmlformats.org/drawingml/2006/table">
            <a:tbl>
              <a:tblPr/>
              <a:tblGrid>
                <a:gridCol w="666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51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2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25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54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54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709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772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802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0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3.099.289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3.099.289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258.792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7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144.898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2.954.391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2.954.391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201.744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7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2.591.649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2.591.649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167.973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7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907.383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907.383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7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794.971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794.971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7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873.957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873.957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7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7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362.742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7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7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130.227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130.227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7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7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556765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806875"/>
            <a:ext cx="794156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PROGRAMA:  INSTITUTO NACIONAL DEL DEPORTE FET COVID-19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073" y="157779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644694"/>
              </p:ext>
            </p:extLst>
          </p:nvPr>
        </p:nvGraphicFramePr>
        <p:xfrm>
          <a:off x="590873" y="2046603"/>
          <a:ext cx="7941568" cy="2822559"/>
        </p:xfrm>
        <a:graphic>
          <a:graphicData uri="http://schemas.openxmlformats.org/drawingml/2006/table">
            <a:tbl>
              <a:tblPr/>
              <a:tblGrid>
                <a:gridCol w="666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51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2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25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54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54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709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813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992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6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6.180.129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6.180.129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6.180.129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6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para Inversiones en Infraestructura Deportiva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6.180.129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4092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7523599"/>
              </p:ext>
            </p:extLst>
          </p:nvPr>
        </p:nvGraphicFramePr>
        <p:xfrm>
          <a:off x="528176" y="1866900"/>
          <a:ext cx="7932256" cy="4010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4864017"/>
              </p:ext>
            </p:extLst>
          </p:nvPr>
        </p:nvGraphicFramePr>
        <p:xfrm>
          <a:off x="417237" y="1556792"/>
          <a:ext cx="8210797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143579"/>
              </p:ext>
            </p:extLst>
          </p:nvPr>
        </p:nvGraphicFramePr>
        <p:xfrm>
          <a:off x="466600" y="1628800"/>
          <a:ext cx="8210798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34481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09687"/>
              </p:ext>
            </p:extLst>
          </p:nvPr>
        </p:nvGraphicFramePr>
        <p:xfrm>
          <a:off x="611753" y="2023173"/>
          <a:ext cx="7422071" cy="3782020"/>
        </p:xfrm>
        <a:graphic>
          <a:graphicData uri="http://schemas.openxmlformats.org/drawingml/2006/table">
            <a:tbl>
              <a:tblPr/>
              <a:tblGrid>
                <a:gridCol w="774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3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74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15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40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40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77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082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03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152.994.754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159.214.809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6.220.055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50.805.735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28.295.538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28.269.998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11.382.554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4.478.954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4.478.954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1.430.130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0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0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69.583.051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69.572.551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19.024.874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0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350.265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0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476.601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487.101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0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-8.643.886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0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30.525.871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31.881.773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1.556.730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0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17.927.562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10.916.111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0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6.215.156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6.214.146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6.373.868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51479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7" y="4818394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0" y="1547306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B5485E7-694E-4AF3-9120-BD2837764996}"/>
              </a:ext>
            </a:extLst>
          </p:cNvPr>
          <p:cNvGraphicFramePr>
            <a:graphicFrameLocks noGrp="1"/>
          </p:cNvGraphicFramePr>
          <p:nvPr/>
        </p:nvGraphicFramePr>
        <p:xfrm>
          <a:off x="1143000" y="3234531"/>
          <a:ext cx="6858000" cy="1533525"/>
        </p:xfrm>
        <a:graphic>
          <a:graphicData uri="http://schemas.openxmlformats.org/drawingml/2006/table">
            <a:tbl>
              <a:tblPr/>
              <a:tblGrid>
                <a:gridCol w="658462">
                  <a:extLst>
                    <a:ext uri="{9D8B030D-6E8A-4147-A177-3AD203B41FA5}">
                      <a16:colId xmlns:a16="http://schemas.microsoft.com/office/drawing/2014/main" val="1643287211"/>
                    </a:ext>
                  </a:extLst>
                </a:gridCol>
                <a:gridCol w="291017">
                  <a:extLst>
                    <a:ext uri="{9D8B030D-6E8A-4147-A177-3AD203B41FA5}">
                      <a16:colId xmlns:a16="http://schemas.microsoft.com/office/drawing/2014/main" val="4107698877"/>
                    </a:ext>
                  </a:extLst>
                </a:gridCol>
                <a:gridCol w="2363408">
                  <a:extLst>
                    <a:ext uri="{9D8B030D-6E8A-4147-A177-3AD203B41FA5}">
                      <a16:colId xmlns:a16="http://schemas.microsoft.com/office/drawing/2014/main" val="196245777"/>
                    </a:ext>
                  </a:extLst>
                </a:gridCol>
                <a:gridCol w="652583">
                  <a:extLst>
                    <a:ext uri="{9D8B030D-6E8A-4147-A177-3AD203B41FA5}">
                      <a16:colId xmlns:a16="http://schemas.microsoft.com/office/drawing/2014/main" val="4099443962"/>
                    </a:ext>
                  </a:extLst>
                </a:gridCol>
                <a:gridCol w="729012">
                  <a:extLst>
                    <a:ext uri="{9D8B030D-6E8A-4147-A177-3AD203B41FA5}">
                      <a16:colId xmlns:a16="http://schemas.microsoft.com/office/drawing/2014/main" val="2865357350"/>
                    </a:ext>
                  </a:extLst>
                </a:gridCol>
                <a:gridCol w="729012">
                  <a:extLst>
                    <a:ext uri="{9D8B030D-6E8A-4147-A177-3AD203B41FA5}">
                      <a16:colId xmlns:a16="http://schemas.microsoft.com/office/drawing/2014/main" val="3417687355"/>
                    </a:ext>
                  </a:extLst>
                </a:gridCol>
                <a:gridCol w="717253">
                  <a:extLst>
                    <a:ext uri="{9D8B030D-6E8A-4147-A177-3AD203B41FA5}">
                      <a16:colId xmlns:a16="http://schemas.microsoft.com/office/drawing/2014/main" val="2538630764"/>
                    </a:ext>
                  </a:extLst>
                </a:gridCol>
                <a:gridCol w="717253">
                  <a:extLst>
                    <a:ext uri="{9D8B030D-6E8A-4147-A177-3AD203B41FA5}">
                      <a16:colId xmlns:a16="http://schemas.microsoft.com/office/drawing/2014/main" val="1167182542"/>
                    </a:ext>
                  </a:extLst>
                </a:gridCol>
              </a:tblGrid>
              <a:tr h="152400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565933"/>
                  </a:ext>
                </a:extLst>
              </a:tr>
              <a:tr h="466725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46477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6.849.545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6.855.454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2.726.861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649309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146.145.209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143.715.469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-2.429.740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41.898.745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853522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143.045.920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140.616.180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-2.429.740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41.639.953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8246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para el Fomento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3.099.289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3.099.289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258.792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23070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 FET-Covid 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6.180.129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83078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786386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9695" y="1535904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816231"/>
              </p:ext>
            </p:extLst>
          </p:nvPr>
        </p:nvGraphicFramePr>
        <p:xfrm>
          <a:off x="580299" y="2030688"/>
          <a:ext cx="7860248" cy="3756190"/>
        </p:xfrm>
        <a:graphic>
          <a:graphicData uri="http://schemas.openxmlformats.org/drawingml/2006/table">
            <a:tbl>
              <a:tblPr/>
              <a:tblGrid>
                <a:gridCol w="796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03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97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54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29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34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2348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640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148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86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6.849.545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6.855.454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2.726.861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640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4.899.788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4.874.248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-25.540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1.956.433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40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1.284.323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1.284.323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640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640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579.608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579.608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64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64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Postulación Conjunta Mundial de Fútbol 2030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64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477.358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64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Dopaje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477.358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640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85.816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64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64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64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79.931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640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1588880,0%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64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1588880,0%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23734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673741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30227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…1 de 2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387614"/>
              </p:ext>
            </p:extLst>
          </p:nvPr>
        </p:nvGraphicFramePr>
        <p:xfrm>
          <a:off x="405024" y="1651951"/>
          <a:ext cx="8210801" cy="4464547"/>
        </p:xfrm>
        <a:graphic>
          <a:graphicData uri="http://schemas.openxmlformats.org/drawingml/2006/table">
            <a:tbl>
              <a:tblPr/>
              <a:tblGrid>
                <a:gridCol w="7680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27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51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19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80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806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927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5596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64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7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143.045.920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140.616.180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-2.429.740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41.639.953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5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23.395.750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23.395.750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9.426.121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5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3.049.733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3.049.733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1.012.410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5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66.049.052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66.038.552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-10.500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18.656.526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5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52.643.085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52.942.385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299.300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16.432.619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Deporte de Rendimiento Convencional y Paralímpico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20.721.872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20.721.872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6.449.915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5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Art.5° Letra e) D.L. 1.298 y Ley 19.135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6.588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5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Art.1° Ley 19.135 C.O.CH.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290.321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290.321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146.604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5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1° Ley 19.135 Fed. D. Nacional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1.887.086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1.887.086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839.719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5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Único Ley N° 19.909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185.452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185.452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5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 -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557.515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557.515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272.464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5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Competencias Deportivas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7.577.967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7.577.967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317.403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5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Normalización de Infraestructura Deportiva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857.686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1.167.486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309.800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285.085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5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120.599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120.599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5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Capacitación y Acreditación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393.159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485.842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92.683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16.120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5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de Recintos Deportivos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8.550.722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8.447.539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-103.183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2.735.034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5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a la Carrera Deportiva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4.875.847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4.875.847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1.265.473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5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Juegos Paramericanos y Parapanamericanos 2023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6.453.565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6.453.565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4.022.449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5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COPACHI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164.706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164.706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82.353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5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13.405.967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13.096.167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-309.800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2.223.907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5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Público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6.084.691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5.774.891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-309.800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957.861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5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Saneamiento de Títulos de Propiedad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186.363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186363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186.363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4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7.134.913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7134913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1.079.683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2" y="6315145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3" y="64537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8" y="133399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…2 de 2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915920"/>
              </p:ext>
            </p:extLst>
          </p:nvPr>
        </p:nvGraphicFramePr>
        <p:xfrm>
          <a:off x="405022" y="1633942"/>
          <a:ext cx="8210801" cy="4603365"/>
        </p:xfrm>
        <a:graphic>
          <a:graphicData uri="http://schemas.openxmlformats.org/drawingml/2006/table">
            <a:tbl>
              <a:tblPr/>
              <a:tblGrid>
                <a:gridCol w="7680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27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51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19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80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806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92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8155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71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350.265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350265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8.902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350.265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350265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8.902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390.785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401.285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28.302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38.271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38.271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350.691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350.691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28.302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-8.643.886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5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-8.643.886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5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-8.643.886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5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30.525.871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30.525.871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1.556.730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5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30.525.871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30.525.871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1.556.730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5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4.735.982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5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4.735.982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5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para Inversiones en Infraestructura Deportiva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4.735.982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5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6.215.146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6.214.146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6.214.980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5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6.215.146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6.214.146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6.214.980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3828</TotalTime>
  <Words>1669</Words>
  <Application>Microsoft Office PowerPoint</Application>
  <PresentationFormat>Presentación en pantalla (4:3)</PresentationFormat>
  <Paragraphs>885</Paragraphs>
  <Slides>11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1_Tema de Office</vt:lpstr>
      <vt:lpstr>Tema de Office</vt:lpstr>
      <vt:lpstr>EJECUCIÓN PRESUPUESTARIA DE GASTOS ACUMULADA AL MES DE MAYO DE 2021 PARTIDA 26: MINISTERIO DEL DEPORTE</vt:lpstr>
      <vt:lpstr>EJECUCIÓN ACUMULADA DE GASTOS A MAYO DE 2021  PARTIDA 26 MINISTERIO DEL DEPORTE</vt:lpstr>
      <vt:lpstr>EJECUCIÓN ACUMULADA DE GASTOS A MAYO DE 2021  PARTIDA 26 MINISTERIO DEL DEPORTE</vt:lpstr>
      <vt:lpstr>EJECUCIÓN ACUMULADA DE GASTOS A MAYO DE 2021  PARTIDA 26 MINISTERIO DEL DEPORTE</vt:lpstr>
      <vt:lpstr>EJECUCIÓN ACUMULADA DE GASTOS A MAYO DE 2021 PARTIDA 26 MINISTERIO DEL DEPORTE</vt:lpstr>
      <vt:lpstr>EJECUCIÓN ACUMULADA DE GASTOS A MAYO DE 2021  PARTIDA 26 MINISTERIO DEL DEPORTE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310</cp:revision>
  <cp:lastPrinted>2019-06-03T14:10:49Z</cp:lastPrinted>
  <dcterms:created xsi:type="dcterms:W3CDTF">2016-06-23T13:38:47Z</dcterms:created>
  <dcterms:modified xsi:type="dcterms:W3CDTF">2021-08-09T21:22:03Z</dcterms:modified>
</cp:coreProperties>
</file>