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B5-4F41-B1B7-D9EAD0C7F2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B5-4F41-B1B7-D9EAD0C7F2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7B5-4F41-B1B7-D9EAD0C7F2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7B5-4F41-B1B7-D9EAD0C7F2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25'!$C$57:$C$60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25'!$D$57:$D$60</c:f>
              <c:numCache>
                <c:formatCode>#,##0</c:formatCode>
                <c:ptCount val="4"/>
                <c:pt idx="0">
                  <c:v>36512849</c:v>
                </c:pt>
                <c:pt idx="1">
                  <c:v>6266418</c:v>
                </c:pt>
                <c:pt idx="2">
                  <c:v>647340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7B5-4F41-B1B7-D9EAD0C7F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25'!$D$30:$O$30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0.11999447678509106</c:v>
                </c:pt>
                <c:pt idx="2">
                  <c:v>0.20324800229138301</c:v>
                </c:pt>
                <c:pt idx="3">
                  <c:v>0.27105588264735025</c:v>
                </c:pt>
                <c:pt idx="4">
                  <c:v>0.34807716664696398</c:v>
                </c:pt>
                <c:pt idx="5">
                  <c:v>0.43636729415205017</c:v>
                </c:pt>
                <c:pt idx="6">
                  <c:v>0.50083265109069897</c:v>
                </c:pt>
                <c:pt idx="7">
                  <c:v>0.57145686835128362</c:v>
                </c:pt>
                <c:pt idx="8">
                  <c:v>0.66545965425717968</c:v>
                </c:pt>
                <c:pt idx="9">
                  <c:v>0.74669243299070387</c:v>
                </c:pt>
                <c:pt idx="10">
                  <c:v>0.83680553061033014</c:v>
                </c:pt>
                <c:pt idx="11">
                  <c:v>0.98497931292190677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529705946937913E-2"/>
                  <c:y val="-2.326502029349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6036036036036126E-2"/>
                  <c:y val="-4.45795339412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0840840840840838E-2"/>
                  <c:y val="-3.647416413373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7657657657657659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7.2072072072072155E-2"/>
                  <c:y val="-1.62107396149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978-4461-A49C-12A882CFD90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6.966966966966967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56E-4031-A898-9FCC263C77C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25'!$D$32:$H$32</c:f>
              <c:numCache>
                <c:formatCode>0.0%</c:formatCode>
                <c:ptCount val="5"/>
                <c:pt idx="0">
                  <c:v>6.3848132222956183E-2</c:v>
                </c:pt>
                <c:pt idx="1">
                  <c:v>0.13565779982251658</c:v>
                </c:pt>
                <c:pt idx="2">
                  <c:v>0.23028067173319614</c:v>
                </c:pt>
                <c:pt idx="3">
                  <c:v>0.29889960150086942</c:v>
                </c:pt>
                <c:pt idx="4">
                  <c:v>0.36029716708988652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1325864"/>
        <c:axId val="481325080"/>
      </c:lineChart>
      <c:catAx>
        <c:axId val="481325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325080"/>
        <c:crosses val="autoZero"/>
        <c:auto val="1"/>
        <c:lblAlgn val="ctr"/>
        <c:lblOffset val="100"/>
        <c:tickLblSkip val="1"/>
        <c:noMultiLvlLbl val="0"/>
      </c:catAx>
      <c:valAx>
        <c:axId val="4813250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325864"/>
        <c:crosses val="autoZero"/>
        <c:crossBetween val="between"/>
      </c:valAx>
      <c:spPr>
        <a:ln>
          <a:solidFill>
            <a:srgbClr val="4F81BD">
              <a:alpha val="50000"/>
            </a:srgbClr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25'!$D$34:$O$34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7.0657576245443193E-2</c:v>
                </c:pt>
                <c:pt idx="2">
                  <c:v>8.3339101526710591E-2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  <c:pt idx="8">
                  <c:v>0.11780805758023258</c:v>
                </c:pt>
                <c:pt idx="9">
                  <c:v>8.064190539980319E-2</c:v>
                </c:pt>
                <c:pt idx="10">
                  <c:v>9.011309761962627E-2</c:v>
                </c:pt>
                <c:pt idx="11">
                  <c:v>0.22091987010996827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25'!$D$36:$H$36</c:f>
              <c:numCache>
                <c:formatCode>0.0%</c:formatCode>
                <c:ptCount val="5"/>
                <c:pt idx="0">
                  <c:v>6.3848132222956183E-2</c:v>
                </c:pt>
                <c:pt idx="1">
                  <c:v>7.1809667599560395E-2</c:v>
                </c:pt>
                <c:pt idx="2">
                  <c:v>0.1018822539613161</c:v>
                </c:pt>
                <c:pt idx="3">
                  <c:v>6.8618929767673267E-2</c:v>
                </c:pt>
                <c:pt idx="4">
                  <c:v>6.1397565589017093E-2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17237968"/>
        <c:axId val="485566232"/>
      </c:barChart>
      <c:catAx>
        <c:axId val="41723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5566232"/>
        <c:crosses val="autoZero"/>
        <c:auto val="0"/>
        <c:lblAlgn val="ctr"/>
        <c:lblOffset val="100"/>
        <c:noMultiLvlLbl val="0"/>
      </c:catAx>
      <c:valAx>
        <c:axId val="48556623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172379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4EA42A0F-73C0-44E1-A9A0-753DE102D01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D2134A48-332F-4EEB-B18D-34B72C3DC7B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MAYO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39544"/>
              </p:ext>
            </p:extLst>
          </p:nvPr>
        </p:nvGraphicFramePr>
        <p:xfrm>
          <a:off x="590872" y="2020790"/>
          <a:ext cx="7869561" cy="4042121"/>
        </p:xfrm>
        <a:graphic>
          <a:graphicData uri="http://schemas.openxmlformats.org/drawingml/2006/table">
            <a:tbl>
              <a:tblPr/>
              <a:tblGrid>
                <a:gridCol w="369463"/>
                <a:gridCol w="369463"/>
                <a:gridCol w="369463"/>
                <a:gridCol w="2541905"/>
                <a:gridCol w="857154"/>
                <a:gridCol w="786956"/>
                <a:gridCol w="831292"/>
                <a:gridCol w="842375"/>
                <a:gridCol w="901490"/>
              </a:tblGrid>
              <a:tr h="246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59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3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3.881.968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93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006469"/>
              </p:ext>
            </p:extLst>
          </p:nvPr>
        </p:nvGraphicFramePr>
        <p:xfrm>
          <a:off x="421821" y="2057400"/>
          <a:ext cx="8038611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7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519083"/>
              </p:ext>
            </p:extLst>
          </p:nvPr>
        </p:nvGraphicFramePr>
        <p:xfrm>
          <a:off x="414337" y="1862137"/>
          <a:ext cx="8210797" cy="4231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768659"/>
            <a:ext cx="798071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640758"/>
              </p:ext>
            </p:extLst>
          </p:nvPr>
        </p:nvGraphicFramePr>
        <p:xfrm>
          <a:off x="479715" y="1862137"/>
          <a:ext cx="7980717" cy="4087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757735"/>
            <a:ext cx="730951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2832" y="5603638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652491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973727"/>
              </p:ext>
            </p:extLst>
          </p:nvPr>
        </p:nvGraphicFramePr>
        <p:xfrm>
          <a:off x="683570" y="1988840"/>
          <a:ext cx="7309512" cy="3419816"/>
        </p:xfrm>
        <a:graphic>
          <a:graphicData uri="http://schemas.openxmlformats.org/drawingml/2006/table">
            <a:tbl>
              <a:tblPr/>
              <a:tblGrid>
                <a:gridCol w="382096"/>
                <a:gridCol w="2842800"/>
                <a:gridCol w="840613"/>
                <a:gridCol w="859718"/>
                <a:gridCol w="718342"/>
                <a:gridCol w="871181"/>
                <a:gridCol w="794762"/>
              </a:tblGrid>
              <a:tr h="2849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82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60.866.526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64.307.794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36.512.849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15.139.546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13.048.430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13.001.987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2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2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3828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578670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14337" y="5429235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446020"/>
              </p:ext>
            </p:extLst>
          </p:nvPr>
        </p:nvGraphicFramePr>
        <p:xfrm>
          <a:off x="414337" y="2204866"/>
          <a:ext cx="8210800" cy="2880318"/>
        </p:xfrm>
        <a:graphic>
          <a:graphicData uri="http://schemas.openxmlformats.org/drawingml/2006/table">
            <a:tbl>
              <a:tblPr/>
              <a:tblGrid>
                <a:gridCol w="418919"/>
                <a:gridCol w="418919"/>
                <a:gridCol w="2664320"/>
                <a:gridCol w="921620"/>
                <a:gridCol w="904863"/>
                <a:gridCol w="871350"/>
                <a:gridCol w="988648"/>
                <a:gridCol w="1022161"/>
              </a:tblGrid>
              <a:tr h="3972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216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22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36.353.512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11.287.082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7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6.426.983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6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45216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2F1D480C-4E1A-4104-B7A1-AB92466C81DA}"/>
              </a:ext>
            </a:extLst>
          </p:cNvPr>
          <p:cNvSpPr txBox="1"/>
          <p:nvPr/>
        </p:nvSpPr>
        <p:spPr>
          <a:xfrm>
            <a:off x="6228184" y="142858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/>
              <a:t>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238686"/>
              </p:ext>
            </p:extLst>
          </p:nvPr>
        </p:nvGraphicFramePr>
        <p:xfrm>
          <a:off x="432366" y="1729156"/>
          <a:ext cx="8210797" cy="4627193"/>
        </p:xfrm>
        <a:graphic>
          <a:graphicData uri="http://schemas.openxmlformats.org/drawingml/2006/table">
            <a:tbl>
              <a:tblPr/>
              <a:tblGrid>
                <a:gridCol w="299227"/>
                <a:gridCol w="299227"/>
                <a:gridCol w="299227"/>
                <a:gridCol w="3375285"/>
                <a:gridCol w="801929"/>
                <a:gridCol w="801929"/>
                <a:gridCol w="801929"/>
                <a:gridCol w="801929"/>
                <a:gridCol w="730115"/>
              </a:tblGrid>
              <a:tr h="163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36.353.512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2.385.572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11.287.082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16.564.327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16.562.654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6.700.749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994.587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9.754.712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9.751.779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1.194.910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9.499.014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9.496.081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1.162.925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544.987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543.855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90.670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469.787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107.915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1.745.915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1.742.982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243.937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61.817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179.923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432366" y="137368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39F8613-7524-4FCA-861D-7FBE0C683BA5}"/>
              </a:ext>
            </a:extLst>
          </p:cNvPr>
          <p:cNvSpPr txBox="1"/>
          <p:nvPr/>
        </p:nvSpPr>
        <p:spPr>
          <a:xfrm>
            <a:off x="6300192" y="1383588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/>
              <a:t>2 de 2</a:t>
            </a:r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203478"/>
              </p:ext>
            </p:extLst>
          </p:nvPr>
        </p:nvGraphicFramePr>
        <p:xfrm>
          <a:off x="432368" y="1658790"/>
          <a:ext cx="8210797" cy="4650530"/>
        </p:xfrm>
        <a:graphic>
          <a:graphicData uri="http://schemas.openxmlformats.org/drawingml/2006/table">
            <a:tbl>
              <a:tblPr/>
              <a:tblGrid>
                <a:gridCol w="299228"/>
                <a:gridCol w="299228"/>
                <a:gridCol w="299228"/>
                <a:gridCol w="3375282"/>
                <a:gridCol w="801929"/>
                <a:gridCol w="801929"/>
                <a:gridCol w="801929"/>
                <a:gridCol w="801929"/>
                <a:gridCol w="730115"/>
              </a:tblGrid>
              <a:tr h="1673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96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9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264.693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93.011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93.011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(Programa 05) - Residuos Sólidos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2.303.825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2.303.825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889027"/>
              </p:ext>
            </p:extLst>
          </p:nvPr>
        </p:nvGraphicFramePr>
        <p:xfrm>
          <a:off x="580298" y="1988840"/>
          <a:ext cx="7860250" cy="4036876"/>
        </p:xfrm>
        <a:graphic>
          <a:graphicData uri="http://schemas.openxmlformats.org/drawingml/2006/table">
            <a:tbl>
              <a:tblPr/>
              <a:tblGrid>
                <a:gridCol w="357122"/>
                <a:gridCol w="357122"/>
                <a:gridCol w="357122"/>
                <a:gridCol w="3028392"/>
                <a:gridCol w="799953"/>
                <a:gridCol w="771382"/>
                <a:gridCol w="589251"/>
                <a:gridCol w="728529"/>
                <a:gridCol w="871377"/>
              </a:tblGrid>
              <a:tr h="1804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25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6.426.983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11.075.647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11.070.156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1.409.201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591.063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2651</TotalTime>
  <Words>1462</Words>
  <Application>Microsoft Office PowerPoint</Application>
  <PresentationFormat>Presentación en pantalla (4:3)</PresentationFormat>
  <Paragraphs>837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1_Tema de Office</vt:lpstr>
      <vt:lpstr>Tema de Office</vt:lpstr>
      <vt:lpstr>EJECUCIÓN ACUMULADA DE GASTOS PRESUPUESTARIOS MAYO DE 2021 PARTIDA 25: MINISTERIO DE MEDIO AMBIENTE</vt:lpstr>
      <vt:lpstr>EJECUCIÓN PRESUPUESTARIA DE GASTOS ACUMULADA A MAYO DE 2021 PARTIDA 25 MINISTERIO DEL MEDIO AMBIENTE</vt:lpstr>
      <vt:lpstr>EJECUCIÓN PRESUPUESTARIA DE GASTOS ACUMULADA A MAYO DE 2021 PARTIDA 25 MINISTERIO DEL MEDIO AMBIENTE</vt:lpstr>
      <vt:lpstr>COMPORTAMIENTO DE LA EJECUCIÓN ACUMULADA DE GASTOS A MAYO DE 2021 PARTIDA 25 MINISTERIO DE MEDIO AMBIENTE</vt:lpstr>
      <vt:lpstr>EJECUCIÓN ACUMULADA DE GASTOS A MAYO DE 2021 PARTIDA 25 MINISTERIO DEL MEDIO AMBIENTE</vt:lpstr>
      <vt:lpstr>EJECUCIÓN PRESUPUESTARIA DE GASTOS ACUMULADA A MAYO DE 2021 PARTIDA 25 MINISTERIO DEL MEDIO AMBIENTE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272</cp:revision>
  <cp:lastPrinted>2019-06-06T21:54:24Z</cp:lastPrinted>
  <dcterms:created xsi:type="dcterms:W3CDTF">2016-06-23T13:38:47Z</dcterms:created>
  <dcterms:modified xsi:type="dcterms:W3CDTF">2021-07-02T03:40:55Z</dcterms:modified>
</cp:coreProperties>
</file>