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492467608048336E-2"/>
          <c:y val="0.21867479598284509"/>
          <c:w val="0.78930073148107305"/>
          <c:h val="0.41757051531977252"/>
        </c:manualLayout>
      </c:layout>
      <c:pie3DChart>
        <c:varyColors val="1"/>
        <c:ser>
          <c:idx val="0"/>
          <c:order val="0"/>
          <c:tx>
            <c:strRef>
              <c:f>'Partida 24'!$D$60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0B7-4B76-8683-4A32AF46B08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0B7-4B76-8683-4A32AF46B08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0B7-4B76-8683-4A32AF46B08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0B7-4B76-8683-4A32AF46B08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0B7-4B76-8683-4A32AF46B084}"/>
              </c:ext>
            </c:extLst>
          </c:dPt>
          <c:dLbls>
            <c:dLbl>
              <c:idx val="0"/>
              <c:layout>
                <c:manualLayout>
                  <c:x val="-0.12239692542263753"/>
                  <c:y val="4.863865324029881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0B7-4B76-8683-4A32AF46B08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2067117058696888"/>
                  <c:y val="-0.1563742196707940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0B7-4B76-8683-4A32AF46B08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2661235584832647"/>
                  <c:y val="-0.1482493849235691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0B7-4B76-8683-4A32AF46B08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1218652339442505E-2"/>
                  <c:y val="7.444133358429347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0B7-4B76-8683-4A32AF46B08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24'!$C$61:$C$65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SERVICIO DE LA DEUDA     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24'!$D$61:$D$65</c:f>
              <c:numCache>
                <c:formatCode>#,##0</c:formatCode>
                <c:ptCount val="5"/>
                <c:pt idx="0">
                  <c:v>37573730</c:v>
                </c:pt>
                <c:pt idx="1">
                  <c:v>12837011</c:v>
                </c:pt>
                <c:pt idx="2">
                  <c:v>60462605</c:v>
                </c:pt>
                <c:pt idx="3">
                  <c:v>316975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0B7-4B76-8683-4A32AF46B08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061403329749771E-2"/>
          <c:y val="0.68197327498509941"/>
          <c:w val="0.31090118125865301"/>
          <c:h val="0.300366805142890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2019 - 2020 - 2021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9.6998016009427257E-2"/>
          <c:y val="0.13035113989634364"/>
          <c:w val="0.89055815473362776"/>
          <c:h val="0.6394767742824371"/>
        </c:manualLayout>
      </c:layout>
      <c:lineChart>
        <c:grouping val="standard"/>
        <c:varyColors val="0"/>
        <c:ser>
          <c:idx val="0"/>
          <c:order val="0"/>
          <c:tx>
            <c:strRef>
              <c:f>'[24.xlsx]Partida 24'!$C$20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24'!$D$20:$O$20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5.4202414554571213E-2</c:v>
                </c:pt>
                <c:pt idx="2">
                  <c:v>0.10419221258901394</c:v>
                </c:pt>
                <c:pt idx="3">
                  <c:v>0.13008172072398425</c:v>
                </c:pt>
                <c:pt idx="4">
                  <c:v>0.34281429928092205</c:v>
                </c:pt>
                <c:pt idx="5">
                  <c:v>0.43635897156786557</c:v>
                </c:pt>
                <c:pt idx="6">
                  <c:v>0.4614760143190037</c:v>
                </c:pt>
                <c:pt idx="7">
                  <c:v>0.59286048481124587</c:v>
                </c:pt>
                <c:pt idx="8">
                  <c:v>0.72230115320887178</c:v>
                </c:pt>
                <c:pt idx="9">
                  <c:v>0.7880791155414647</c:v>
                </c:pt>
                <c:pt idx="10">
                  <c:v>0.86283188139909017</c:v>
                </c:pt>
                <c:pt idx="11">
                  <c:v>0.97224769985894033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896-4B6E-87C2-77A121541F05}"/>
            </c:ext>
          </c:extLst>
        </c:ser>
        <c:ser>
          <c:idx val="1"/>
          <c:order val="1"/>
          <c:tx>
            <c:strRef>
              <c:f>'[24.xlsx]Partida 24'!$C$21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24'!$D$21:$O$21</c:f>
              <c:numCache>
                <c:formatCode>0.0%</c:formatCode>
                <c:ptCount val="12"/>
                <c:pt idx="0">
                  <c:v>3.0553963274093383E-2</c:v>
                </c:pt>
                <c:pt idx="1">
                  <c:v>8.6005951854565901E-2</c:v>
                </c:pt>
                <c:pt idx="2">
                  <c:v>0.19135622301521524</c:v>
                </c:pt>
                <c:pt idx="3">
                  <c:v>0.22044364904514388</c:v>
                </c:pt>
                <c:pt idx="4">
                  <c:v>0.34217790684931892</c:v>
                </c:pt>
                <c:pt idx="5">
                  <c:v>0.435003037717278</c:v>
                </c:pt>
                <c:pt idx="6">
                  <c:v>0.46326409510581684</c:v>
                </c:pt>
                <c:pt idx="7">
                  <c:v>0.52218062757880135</c:v>
                </c:pt>
                <c:pt idx="8">
                  <c:v>0.73076858733941341</c:v>
                </c:pt>
                <c:pt idx="9">
                  <c:v>0.81965564377545286</c:v>
                </c:pt>
                <c:pt idx="10">
                  <c:v>0.88817075347915575</c:v>
                </c:pt>
                <c:pt idx="11">
                  <c:v>0.97116342114100684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896-4B6E-87C2-77A121541F05}"/>
            </c:ext>
          </c:extLst>
        </c:ser>
        <c:ser>
          <c:idx val="2"/>
          <c:order val="2"/>
          <c:tx>
            <c:strRef>
              <c:f>'[24.xlsx]Partida 24'!$C$22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rgbClr val="C00000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324388189794035E-2"/>
                  <c:y val="3.240318476638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1577092583053324E-2"/>
                  <c:y val="3.2403184766380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7819069345303798E-2"/>
                  <c:y val="7.2511191708188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3653935781391852E-2"/>
                  <c:y val="5.0001846225405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5713444697917431E-2"/>
                  <c:y val="5.6799262391616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1551254691294504E-2"/>
                  <c:y val="3.9604014961590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896-4B6E-87C2-77A121541F05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986140751097709E-2"/>
                  <c:y val="1.8001799931992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C896-4B6E-87C2-77A121541F05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3613707165109032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571-4873-832B-F6F893D4A0FE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6.2305295950155761E-3"/>
                  <c:y val="3.4995615903550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571-4873-832B-F6F893D4A0FE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1.2461059190031152E-2"/>
                  <c:y val="3.8495177493906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571-4873-832B-F6F893D4A0FE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8.3073727933541015E-3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735-40A0-97EB-E8586AD8393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'[24.xlsx]Partida 24'!$D$19:$O$19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24'!$D$22:$H$22</c:f>
              <c:numCache>
                <c:formatCode>0.0%</c:formatCode>
                <c:ptCount val="5"/>
                <c:pt idx="0">
                  <c:v>3.1393334252021357E-2</c:v>
                </c:pt>
                <c:pt idx="1">
                  <c:v>5.561853918459387E-2</c:v>
                </c:pt>
                <c:pt idx="2">
                  <c:v>0.17025996496177834</c:v>
                </c:pt>
                <c:pt idx="3">
                  <c:v>0.23227069012567542</c:v>
                </c:pt>
                <c:pt idx="4">
                  <c:v>0.30538132922223371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C896-4B6E-87C2-77A121541F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8885928"/>
        <c:axId val="508885144"/>
      </c:lineChart>
      <c:catAx>
        <c:axId val="508885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8885144"/>
        <c:crosses val="autoZero"/>
        <c:auto val="1"/>
        <c:lblAlgn val="ctr"/>
        <c:lblOffset val="100"/>
        <c:noMultiLvlLbl val="0"/>
      </c:catAx>
      <c:valAx>
        <c:axId val="50888514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888592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'[24.xlsx]Partida 24'!$C$27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24'!$D$27:$O$27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2.4712899588940636E-2</c:v>
                </c:pt>
                <c:pt idx="2">
                  <c:v>5.0004615215432285E-2</c:v>
                </c:pt>
                <c:pt idx="3">
                  <c:v>2.5889508134970297E-2</c:v>
                </c:pt>
                <c:pt idx="4">
                  <c:v>0.21273257855693783</c:v>
                </c:pt>
                <c:pt idx="5">
                  <c:v>9.3630555543766494E-2</c:v>
                </c:pt>
                <c:pt idx="6">
                  <c:v>2.8491377456921027E-2</c:v>
                </c:pt>
                <c:pt idx="7">
                  <c:v>0.13016288312325397</c:v>
                </c:pt>
                <c:pt idx="8">
                  <c:v>0.12944066839762591</c:v>
                </c:pt>
                <c:pt idx="9">
                  <c:v>6.5777962332592865E-2</c:v>
                </c:pt>
                <c:pt idx="10">
                  <c:v>7.4843215659944215E-2</c:v>
                </c:pt>
                <c:pt idx="11">
                  <c:v>0.10126071254335593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EF2-400B-B30D-26FF82C84D42}"/>
            </c:ext>
          </c:extLst>
        </c:ser>
        <c:ser>
          <c:idx val="1"/>
          <c:order val="1"/>
          <c:tx>
            <c:strRef>
              <c:f>'[24.xlsx]Partida 24'!$C$28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24'!$D$28:$O$28</c:f>
              <c:numCache>
                <c:formatCode>0.0%</c:formatCode>
                <c:ptCount val="12"/>
                <c:pt idx="0">
                  <c:v>3.0553963274093383E-2</c:v>
                </c:pt>
                <c:pt idx="1">
                  <c:v>5.5451988580472525E-2</c:v>
                </c:pt>
                <c:pt idx="2">
                  <c:v>0.10575808485171334</c:v>
                </c:pt>
                <c:pt idx="3">
                  <c:v>2.5947355010044294E-2</c:v>
                </c:pt>
                <c:pt idx="4">
                  <c:v>0.11371305204375026</c:v>
                </c:pt>
                <c:pt idx="5">
                  <c:v>9.4361348913650375E-2</c:v>
                </c:pt>
                <c:pt idx="6">
                  <c:v>2.826106083187906E-2</c:v>
                </c:pt>
                <c:pt idx="7">
                  <c:v>5.8916532472984513E-2</c:v>
                </c:pt>
                <c:pt idx="8">
                  <c:v>0.21410673605410604</c:v>
                </c:pt>
                <c:pt idx="9">
                  <c:v>0.10202167643879807</c:v>
                </c:pt>
                <c:pt idx="10">
                  <c:v>6.8515109703702948E-2</c:v>
                </c:pt>
                <c:pt idx="11">
                  <c:v>9.4270901932583862E-2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EF2-400B-B30D-26FF82C84D42}"/>
            </c:ext>
          </c:extLst>
        </c:ser>
        <c:ser>
          <c:idx val="2"/>
          <c:order val="2"/>
          <c:tx>
            <c:strRef>
              <c:f>'[24.xlsx]Partida 24'!$C$29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1.2413793777561433E-2"/>
                  <c:y val="2.15439795462249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EF2-400B-B30D-26FF82C84D4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24'!$D$29:$H$29</c:f>
              <c:numCache>
                <c:formatCode>0.0%</c:formatCode>
                <c:ptCount val="5"/>
                <c:pt idx="0">
                  <c:v>3.1393334252021357E-2</c:v>
                </c:pt>
                <c:pt idx="1">
                  <c:v>2.4225204932572512E-2</c:v>
                </c:pt>
                <c:pt idx="2">
                  <c:v>0.11513926265399269</c:v>
                </c:pt>
                <c:pt idx="3">
                  <c:v>6.2010725163897072E-2</c:v>
                </c:pt>
                <c:pt idx="4">
                  <c:v>7.6678514028479861E-2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EF2-400B-B30D-26FF82C84D4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5338536"/>
        <c:axId val="465336184"/>
      </c:barChart>
      <c:catAx>
        <c:axId val="465338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5336184"/>
        <c:crosses val="autoZero"/>
        <c:auto val="1"/>
        <c:lblAlgn val="ctr"/>
        <c:lblOffset val="100"/>
        <c:noMultiLvlLbl val="0"/>
      </c:catAx>
      <c:valAx>
        <c:axId val="46533618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533853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06-07-2021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06-07-2021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06-07-2021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06-07-2021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MAYO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ENERGÍA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junio </a:t>
            </a:r>
            <a:r>
              <a:rPr lang="es-CL" sz="1200" dirty="0" smtClean="0"/>
              <a:t>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7023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7023" y="139980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7023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340898"/>
              </p:ext>
            </p:extLst>
          </p:nvPr>
        </p:nvGraphicFramePr>
        <p:xfrm>
          <a:off x="497024" y="1688779"/>
          <a:ext cx="8167936" cy="4476531"/>
        </p:xfrm>
        <a:graphic>
          <a:graphicData uri="http://schemas.openxmlformats.org/drawingml/2006/table">
            <a:tbl>
              <a:tblPr/>
              <a:tblGrid>
                <a:gridCol w="790255"/>
                <a:gridCol w="291922"/>
                <a:gridCol w="291922"/>
                <a:gridCol w="2205638"/>
                <a:gridCol w="790255"/>
                <a:gridCol w="790255"/>
                <a:gridCol w="790255"/>
                <a:gridCol w="790255"/>
                <a:gridCol w="719487"/>
                <a:gridCol w="707692"/>
              </a:tblGrid>
              <a:tr h="2010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212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23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9.955.339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10.108.449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595.274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1.364.132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1.364.132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562.672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364.487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364.487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32.602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1.623.356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1.623.356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9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9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9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1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1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1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870" y="536038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0870" y="722168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919122"/>
              </p:ext>
            </p:extLst>
          </p:nvPr>
        </p:nvGraphicFramePr>
        <p:xfrm>
          <a:off x="530870" y="1807441"/>
          <a:ext cx="8155929" cy="3552941"/>
        </p:xfrm>
        <a:graphic>
          <a:graphicData uri="http://schemas.openxmlformats.org/drawingml/2006/table">
            <a:tbl>
              <a:tblPr/>
              <a:tblGrid>
                <a:gridCol w="804190"/>
                <a:gridCol w="297071"/>
                <a:gridCol w="297071"/>
                <a:gridCol w="2088494"/>
                <a:gridCol w="804190"/>
                <a:gridCol w="804190"/>
                <a:gridCol w="804190"/>
                <a:gridCol w="804190"/>
                <a:gridCol w="732173"/>
                <a:gridCol w="720170"/>
              </a:tblGrid>
              <a:tr h="24868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6160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64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7.081.097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7.349.994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2.387.380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4.923.469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4.923.469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1.884.597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2.025.797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2.025.797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196.365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75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131.831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131.831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21.094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21.094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21.094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106.136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106.136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16.427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619353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2" y="804437"/>
            <a:ext cx="81679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912244"/>
              </p:ext>
            </p:extLst>
          </p:nvPr>
        </p:nvGraphicFramePr>
        <p:xfrm>
          <a:off x="518862" y="1856947"/>
          <a:ext cx="8167938" cy="3931364"/>
        </p:xfrm>
        <a:graphic>
          <a:graphicData uri="http://schemas.openxmlformats.org/drawingml/2006/table">
            <a:tbl>
              <a:tblPr/>
              <a:tblGrid>
                <a:gridCol w="785717"/>
                <a:gridCol w="290245"/>
                <a:gridCol w="290245"/>
                <a:gridCol w="2239880"/>
                <a:gridCol w="785717"/>
                <a:gridCol w="785717"/>
                <a:gridCol w="785717"/>
                <a:gridCol w="785717"/>
                <a:gridCol w="715355"/>
                <a:gridCol w="703628"/>
              </a:tblGrid>
              <a:tr h="2034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57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39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10.171.574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11.022.707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4.525.328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7.485.165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7.485.165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3.005.761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2.611.232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2.611.232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620.387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Energía Atómica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38.151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38.151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11.041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35.225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35.225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867" y="497688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3" y="166715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3" y="683473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338405"/>
              </p:ext>
            </p:extLst>
          </p:nvPr>
        </p:nvGraphicFramePr>
        <p:xfrm>
          <a:off x="518863" y="1956122"/>
          <a:ext cx="8167935" cy="3020761"/>
        </p:xfrm>
        <a:graphic>
          <a:graphicData uri="http://schemas.openxmlformats.org/drawingml/2006/table">
            <a:tbl>
              <a:tblPr/>
              <a:tblGrid>
                <a:gridCol w="805374"/>
                <a:gridCol w="297508"/>
                <a:gridCol w="297508"/>
                <a:gridCol w="2091568"/>
                <a:gridCol w="805374"/>
                <a:gridCol w="805374"/>
                <a:gridCol w="805374"/>
                <a:gridCol w="805374"/>
                <a:gridCol w="733250"/>
                <a:gridCol w="721231"/>
              </a:tblGrid>
              <a:tr h="22735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962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83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14.054.485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14.656.932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6.347.768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11.883.156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11.827.156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-56.000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4.994.061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2.046.584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2.046.584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730.643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34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180.745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7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7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7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F5A9BC23-2D27-4636-8105-11CA1CE50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7559309"/>
              </p:ext>
            </p:extLst>
          </p:nvPr>
        </p:nvGraphicFramePr>
        <p:xfrm>
          <a:off x="528176" y="1593055"/>
          <a:ext cx="7932255" cy="4423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1514697"/>
              </p:ext>
            </p:extLst>
          </p:nvPr>
        </p:nvGraphicFramePr>
        <p:xfrm>
          <a:off x="417237" y="1614486"/>
          <a:ext cx="8210798" cy="4334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112956"/>
              </p:ext>
            </p:extLst>
          </p:nvPr>
        </p:nvGraphicFramePr>
        <p:xfrm>
          <a:off x="466600" y="1609724"/>
          <a:ext cx="8210798" cy="4483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59" y="764774"/>
            <a:ext cx="777686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4" y="5486427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04311"/>
              </p:ext>
            </p:extLst>
          </p:nvPr>
        </p:nvGraphicFramePr>
        <p:xfrm>
          <a:off x="606312" y="2189769"/>
          <a:ext cx="7782109" cy="3183446"/>
        </p:xfrm>
        <a:graphic>
          <a:graphicData uri="http://schemas.openxmlformats.org/drawingml/2006/table">
            <a:tbl>
              <a:tblPr/>
              <a:tblGrid>
                <a:gridCol w="819813"/>
                <a:gridCol w="2190248"/>
                <a:gridCol w="819813"/>
                <a:gridCol w="819813"/>
                <a:gridCol w="819813"/>
                <a:gridCol w="819813"/>
                <a:gridCol w="746398"/>
                <a:gridCol w="746398"/>
              </a:tblGrid>
              <a:tr h="24254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4280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7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124.010.179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127.082.301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3.072.122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38.808.562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37.573.730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37.517.730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15.088.628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12.837.011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12.837.011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2.328.740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60.462.605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60.462.605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19.552.060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736.835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116.657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12.083.003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12.083.003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3.389.097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3.072.122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1.722.477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795481"/>
            <a:ext cx="79062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7491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496516"/>
              </p:ext>
            </p:extLst>
          </p:nvPr>
        </p:nvGraphicFramePr>
        <p:xfrm>
          <a:off x="574911" y="1885180"/>
          <a:ext cx="7940438" cy="3632049"/>
        </p:xfrm>
        <a:graphic>
          <a:graphicData uri="http://schemas.openxmlformats.org/drawingml/2006/table">
            <a:tbl>
              <a:tblPr/>
              <a:tblGrid>
                <a:gridCol w="278417"/>
                <a:gridCol w="278417"/>
                <a:gridCol w="3051445"/>
                <a:gridCol w="746156"/>
                <a:gridCol w="746156"/>
                <a:gridCol w="746156"/>
                <a:gridCol w="746156"/>
                <a:gridCol w="679336"/>
                <a:gridCol w="668199"/>
              </a:tblGrid>
              <a:tr h="2571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874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7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92.703.023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94.052.668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1.349.645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25.548.086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9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72.662.814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73.613.463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950.649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24.436.944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3.054.675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3.133.433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393.995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1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Energización Rural y Social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7.030.195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7.197.323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121.873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1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Acción de Eficiencia Energética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9.955.339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10.108.449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595.274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1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7.081.097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7.349.994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2.387.380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1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10.171.574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11.022.707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4.525.328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ELECTRICIDAD Y COMBUSTIBLES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14.054.485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14.656.932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6.347.768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7608" y="6418793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477250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7668" y="802179"/>
            <a:ext cx="800323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933026"/>
              </p:ext>
            </p:extLst>
          </p:nvPr>
        </p:nvGraphicFramePr>
        <p:xfrm>
          <a:off x="547606" y="1813616"/>
          <a:ext cx="7967745" cy="4351697"/>
        </p:xfrm>
        <a:graphic>
          <a:graphicData uri="http://schemas.openxmlformats.org/drawingml/2006/table">
            <a:tbl>
              <a:tblPr/>
              <a:tblGrid>
                <a:gridCol w="711311"/>
                <a:gridCol w="262761"/>
                <a:gridCol w="262761"/>
                <a:gridCol w="2601062"/>
                <a:gridCol w="711311"/>
                <a:gridCol w="711311"/>
                <a:gridCol w="711311"/>
                <a:gridCol w="711311"/>
                <a:gridCol w="647611"/>
                <a:gridCol w="636995"/>
              </a:tblGrid>
              <a:tr h="1710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39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72.662.814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73.613.463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950.649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24.436.944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11.132.596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11.132.596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4.332.706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5.339.688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5.339.688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688.164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55.479.214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55.479.214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19.368.596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Prospectiva y Política Energética y Desarrollo Sustentable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19.368.596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del Petróleo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19.368.596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394.341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394.341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47.478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26.615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26.615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7.567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349.934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349.934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44.655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316.975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1.267.624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950.649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1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1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950.649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950.649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6404" y="6025348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1321" y="740436"/>
            <a:ext cx="800323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790066"/>
              </p:ext>
            </p:extLst>
          </p:nvPr>
        </p:nvGraphicFramePr>
        <p:xfrm>
          <a:off x="561319" y="1904057"/>
          <a:ext cx="7954031" cy="4028292"/>
        </p:xfrm>
        <a:graphic>
          <a:graphicData uri="http://schemas.openxmlformats.org/drawingml/2006/table">
            <a:tbl>
              <a:tblPr/>
              <a:tblGrid>
                <a:gridCol w="718463"/>
                <a:gridCol w="265403"/>
                <a:gridCol w="265403"/>
                <a:gridCol w="2533387"/>
                <a:gridCol w="718463"/>
                <a:gridCol w="718463"/>
                <a:gridCol w="718463"/>
                <a:gridCol w="718463"/>
                <a:gridCol w="654123"/>
                <a:gridCol w="643400"/>
              </a:tblGrid>
              <a:tr h="21922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713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77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3.054.675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3.133.433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393.995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563.893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563.893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226.936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410.361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410.361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59.903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2.032.654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2.032.654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107.156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ERNC - ANID 03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107.156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38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107.156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47.767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47.767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17.092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17.092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594001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9257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4239" y="798989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663897"/>
              </p:ext>
            </p:extLst>
          </p:nvPr>
        </p:nvGraphicFramePr>
        <p:xfrm>
          <a:off x="474241" y="1797480"/>
          <a:ext cx="8212559" cy="3964195"/>
        </p:xfrm>
        <a:graphic>
          <a:graphicData uri="http://schemas.openxmlformats.org/drawingml/2006/table">
            <a:tbl>
              <a:tblPr/>
              <a:tblGrid>
                <a:gridCol w="760264"/>
                <a:gridCol w="280844"/>
                <a:gridCol w="280844"/>
                <a:gridCol w="2476535"/>
                <a:gridCol w="760264"/>
                <a:gridCol w="760264"/>
                <a:gridCol w="760264"/>
                <a:gridCol w="760264"/>
                <a:gridCol w="692181"/>
                <a:gridCol w="680835"/>
              </a:tblGrid>
              <a:tr h="2420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413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77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7.030.195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7.197.323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121.873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221.319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221.319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81.895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38.862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39.302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39.302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Programa Energización Rural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39.302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484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05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42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42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4019</TotalTime>
  <Words>2044</Words>
  <Application>Microsoft Office PowerPoint</Application>
  <PresentationFormat>Presentación en pantalla (4:3)</PresentationFormat>
  <Paragraphs>1216</Paragraphs>
  <Slides>13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MAYO DE 2021 PARTIDA 24: MINISTERIO DE ENERGÍA</vt:lpstr>
      <vt:lpstr>EJECUCIÓN ACUMULADA DE GASTOS A MAYO DE 2021  PARTIDA 24 MINISTERIO DE ENERGÍA</vt:lpstr>
      <vt:lpstr>EJECUCIÓN ACUMULADA DE GASTOS A MAYO DE 2021  PARTIDA 24 MINISTERIO DE ENERGÍA</vt:lpstr>
      <vt:lpstr>EJECUCIÓN ACUMULADA DE GASTOS A MAYO DE 2021  PARTIDA 24 MINISTERIO DE ENERGÍA</vt:lpstr>
      <vt:lpstr>EJECUCIÓN ACUMULADA DE GASTOS A MAYO DE 2021 PARTIDA 24 MINISTERIO DE ENERGÍA</vt:lpstr>
      <vt:lpstr>EJECUCIÓN ACUMULADA DE GASTOS A MAYO DE 2021  PARTIDA 24 MINISTERIO DE ENERGÍA RESUMEN POR CAPÍTULOS</vt:lpstr>
      <vt:lpstr>EJECUCIÓN ACUMULADA DE GASTOS A MAYO DE 2021  PARTIDA 24. CAPÍTULO 01. PROGRAMA 01:  SUBSECRETARÍA DE ENERGÍA</vt:lpstr>
      <vt:lpstr>EJECUCIÓN ACUMULADA DE GASTOS A MAYO DE 2021  PARTIDA 24. CAPÍTULO 01. PROGRAMA 03:  APOYO AL DESARROLLO DE ENERGÍAS RENOVABLES NO CONVENCIONALES</vt:lpstr>
      <vt:lpstr>EJECUCIÓN ACUMULADA DE GASTOS A MAYO DE 2021  PARTIDA 24. CAPÍTULO 01. PROGRAMA 04:  PROGRAMA ENERGIZACIÓN RURAL Y SOCIAL</vt:lpstr>
      <vt:lpstr>EJECUCIÓN ACUMULADA DE GASTOS A MAYO DE 2021  PARTIDA 24. CAPÍTULO 01. PROGRAMA 05:  PLAN DE ACCIÓN DE EFICIENCIA ENERGÉTICA</vt:lpstr>
      <vt:lpstr>EJECUCIÓN ACUMULADA DE GASTOS A MAYO DE 2021  PARTIDA 24. CAPÍTULO 02. PROGRAMA 01:  COMISIÓN NACIONAL DE ENERGÍA</vt:lpstr>
      <vt:lpstr>EJECUCIÓN ACUMULADA DE GASTOS A MAYO DE 2021  PARTIDA 24. CAPÍTULO 03. PROGRAMA 01:  COMISIÓN CHILENA DE ENERGÍA NUCLEAR</vt:lpstr>
      <vt:lpstr>EJECUCIÓN ACUMULADA DE GASTOS A MAYO DE 2021  PARTIDA 24. CAPÍTULO 04. PROGRAMA 01:  SUPERINTENDENCIA DE ELECTRICIDAD Y COMBUSTIBLES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323</cp:revision>
  <cp:lastPrinted>2019-06-03T14:10:49Z</cp:lastPrinted>
  <dcterms:created xsi:type="dcterms:W3CDTF">2016-06-23T13:38:47Z</dcterms:created>
  <dcterms:modified xsi:type="dcterms:W3CDTF">2021-07-06T22:10:38Z</dcterms:modified>
</cp:coreProperties>
</file>