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51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Distribución presupuesto inicial por Subtítulo de gasto</a:t>
            </a:r>
            <a:endParaRPr lang="es-CL" sz="12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EF6-4B6A-BD71-4DE39A095B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EF6-4B6A-BD71-4DE39A095B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EF6-4B6A-BD71-4DE39A095B3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EF6-4B6A-BD71-4DE39A095B3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EF6-4B6A-BD71-4DE39A095B3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EF6-4B6A-BD71-4DE39A095B3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9EF6-4B6A-BD71-4DE39A095B30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'P. 23 Ministerio Público (1)'!$E$72:$E$78</c:f>
              <c:strCache>
                <c:ptCount val="7"/>
                <c:pt idx="0">
                  <c:v>GASTOS EN PERSONAL</c:v>
                </c:pt>
                <c:pt idx="1">
                  <c:v>BIENES Y SERVICIOS DE CONSUMO</c:v>
                </c:pt>
                <c:pt idx="2">
                  <c:v>PRESTACIONES DE SEGURIDAD SOCIAL</c:v>
                </c:pt>
                <c:pt idx="3">
                  <c:v>TRANSFERENCIAS CORRIENTES</c:v>
                </c:pt>
                <c:pt idx="4">
                  <c:v>ADQUISICIÓN DE ACTIVOS NO FINANCIEROS</c:v>
                </c:pt>
                <c:pt idx="5">
                  <c:v>INICIATIVAS DE INVERSIÓN</c:v>
                </c:pt>
                <c:pt idx="6">
                  <c:v>SERVICIO DE LA DEUDA</c:v>
                </c:pt>
              </c:strCache>
            </c:strRef>
          </c:cat>
          <c:val>
            <c:numRef>
              <c:f>'P. 23 Ministerio Público (1)'!$F$72:$F$78</c:f>
              <c:numCache>
                <c:formatCode>0.0%</c:formatCode>
                <c:ptCount val="7"/>
                <c:pt idx="0">
                  <c:v>0.76224233002656816</c:v>
                </c:pt>
                <c:pt idx="1">
                  <c:v>0.17635655154519653</c:v>
                </c:pt>
                <c:pt idx="2">
                  <c:v>1.7331722445504893E-3</c:v>
                </c:pt>
                <c:pt idx="3">
                  <c:v>4.4916160966404339E-3</c:v>
                </c:pt>
                <c:pt idx="4">
                  <c:v>9.6803420093019756E-3</c:v>
                </c:pt>
                <c:pt idx="5">
                  <c:v>4.5495938555847042E-2</c:v>
                </c:pt>
                <c:pt idx="6">
                  <c:v>4.952189531861699E-8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EF6-4B6A-BD71-4DE39A095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250134786244275"/>
          <c:y val="0.15755627009646303"/>
          <c:w val="0.31666731092796008"/>
          <c:h val="0.78456591639871387"/>
        </c:manualLayout>
      </c:layout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Mensual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'P. 23 Ministerio Público (1)'!$E$45</c:f>
              <c:strCache>
                <c:ptCount val="1"/>
                <c:pt idx="0">
                  <c:v>GASTOS 2021</c:v>
                </c:pt>
              </c:strCache>
            </c:strRef>
          </c:tx>
          <c:spPr>
            <a:solidFill>
              <a:schemeClr val="accent2"/>
            </a:solidFill>
            <a:ln w="25400">
              <a:solidFill>
                <a:schemeClr val="accent2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(1)'!$F$44:$Q$44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(1)'!$F$45:$J$45</c:f>
              <c:numCache>
                <c:formatCode>0.0%</c:formatCode>
                <c:ptCount val="5"/>
                <c:pt idx="0">
                  <c:v>7.6202133648617193E-2</c:v>
                </c:pt>
                <c:pt idx="1">
                  <c:v>7.5929118118662028E-2</c:v>
                </c:pt>
                <c:pt idx="2">
                  <c:v>0.16590627193018423</c:v>
                </c:pt>
                <c:pt idx="3">
                  <c:v>7.6336737938510549E-2</c:v>
                </c:pt>
                <c:pt idx="4">
                  <c:v>7.9227536062349349E-2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98-418D-8F91-178A05C8CAD6}"/>
            </c:ext>
          </c:extLst>
        </c:ser>
        <c:ser>
          <c:idx val="1"/>
          <c:order val="1"/>
          <c:tx>
            <c:strRef>
              <c:f>'P. 23 Ministerio Público (1)'!$E$46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chemeClr val="accent1"/>
            </a:solidFill>
            <a:ln w="25400">
              <a:solidFill>
                <a:schemeClr val="accent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'P. 23 Ministerio Público (1)'!$F$44:$Q$44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(1)'!$F$46:$Q$46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7.2566564009922507E-2</c:v>
                </c:pt>
                <c:pt idx="2">
                  <c:v>0.16061060575448868</c:v>
                </c:pt>
                <c:pt idx="3">
                  <c:v>7.5213408859259354E-2</c:v>
                </c:pt>
                <c:pt idx="4">
                  <c:v>7.7792151053091382E-2</c:v>
                </c:pt>
                <c:pt idx="5">
                  <c:v>7.9053870723753847E-2</c:v>
                </c:pt>
                <c:pt idx="6">
                  <c:v>7.9015902773532321E-2</c:v>
                </c:pt>
                <c:pt idx="7">
                  <c:v>7.6498087097141662E-2</c:v>
                </c:pt>
                <c:pt idx="8">
                  <c:v>7.3037348468107915E-2</c:v>
                </c:pt>
                <c:pt idx="9">
                  <c:v>7.2714746798532126E-2</c:v>
                </c:pt>
                <c:pt idx="10">
                  <c:v>7.9875838243070776E-2</c:v>
                </c:pt>
                <c:pt idx="11">
                  <c:v>0.10657764758081355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98-418D-8F91-178A05C8CAD6}"/>
            </c:ext>
          </c:extLst>
        </c:ser>
        <c:ser>
          <c:idx val="2"/>
          <c:order val="2"/>
          <c:tx>
            <c:strRef>
              <c:f>'P. 23 Ministerio Público (1)'!$E$47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3"/>
            </a:solidFill>
            <a:ln w="25400">
              <a:solidFill>
                <a:schemeClr val="accent3"/>
              </a:solidFill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(1)'!$F$44:$Q$44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(1)'!$F$47:$Q$47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6.9336186834987906E-2</c:v>
                </c:pt>
                <c:pt idx="2">
                  <c:v>0.15501514515140552</c:v>
                </c:pt>
                <c:pt idx="3">
                  <c:v>7.5985531244926796E-2</c:v>
                </c:pt>
                <c:pt idx="4">
                  <c:v>7.6962652919910252E-2</c:v>
                </c:pt>
                <c:pt idx="5">
                  <c:v>7.264047567998333E-2</c:v>
                </c:pt>
                <c:pt idx="6">
                  <c:v>6.8080479725167023E-2</c:v>
                </c:pt>
                <c:pt idx="7">
                  <c:v>7.0026221128933017E-2</c:v>
                </c:pt>
                <c:pt idx="8">
                  <c:v>6.9190923604107196E-2</c:v>
                </c:pt>
                <c:pt idx="9">
                  <c:v>7.1453688396099113E-2</c:v>
                </c:pt>
                <c:pt idx="10">
                  <c:v>7.5082507472785998E-2</c:v>
                </c:pt>
                <c:pt idx="11">
                  <c:v>0.11979403116073534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98-418D-8F91-178A05C8CA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0739000"/>
        <c:axId val="330742136"/>
      </c:barChart>
      <c:catAx>
        <c:axId val="330739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2136"/>
        <c:crosses val="autoZero"/>
        <c:auto val="1"/>
        <c:lblAlgn val="ctr"/>
        <c:lblOffset val="100"/>
        <c:noMultiLvlLbl val="0"/>
      </c:catAx>
      <c:valAx>
        <c:axId val="330742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3900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>
                <a:effectLst/>
              </a:rPr>
              <a:t>% de Ejecución Acumulada 2019 - 2020 - 2021</a:t>
            </a:r>
            <a:endParaRPr lang="es-CL" sz="110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2435892388451443"/>
          <c:y val="0.13263888888888889"/>
          <c:w val="0.85341885389326333"/>
          <c:h val="0.6262806211723535"/>
        </c:manualLayout>
      </c:layout>
      <c:lineChart>
        <c:grouping val="standard"/>
        <c:varyColors val="0"/>
        <c:ser>
          <c:idx val="0"/>
          <c:order val="0"/>
          <c:tx>
            <c:strRef>
              <c:f>'P. 23 Ministerio Público (1)'!$E$38</c:f>
              <c:strCache>
                <c:ptCount val="1"/>
                <c:pt idx="0">
                  <c:v>GASTOS 2021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0.05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011-4F2D-9C6A-3BEE6D6E5651}"/>
                </c:ext>
              </c:extLst>
            </c:dLbl>
            <c:dLbl>
              <c:idx val="1"/>
              <c:layout>
                <c:manualLayout>
                  <c:x val="-5.2777777777777778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11-4F2D-9C6A-3BEE6D6E5651}"/>
                </c:ext>
              </c:extLst>
            </c:dLbl>
            <c:dLbl>
              <c:idx val="2"/>
              <c:layout>
                <c:manualLayout>
                  <c:x val="-6.1111111111111109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011-4F2D-9C6A-3BEE6D6E5651}"/>
                </c:ext>
              </c:extLst>
            </c:dLbl>
            <c:dLbl>
              <c:idx val="3"/>
              <c:layout>
                <c:manualLayout>
                  <c:x val="-5.2777777777777826E-2"/>
                  <c:y val="-2.77777777777778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011-4F2D-9C6A-3BEE6D6E5651}"/>
                </c:ext>
              </c:extLst>
            </c:dLbl>
            <c:dLbl>
              <c:idx val="4"/>
              <c:layout>
                <c:manualLayout>
                  <c:x val="-5.833333333333333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011-4F2D-9C6A-3BEE6D6E5651}"/>
                </c:ext>
              </c:extLst>
            </c:dLbl>
            <c:dLbl>
              <c:idx val="5"/>
              <c:layout>
                <c:manualLayout>
                  <c:x val="-5.2777777777777778E-2"/>
                  <c:y val="-1.8518518518518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011-4F2D-9C6A-3BEE6D6E5651}"/>
                </c:ext>
              </c:extLst>
            </c:dLbl>
            <c:dLbl>
              <c:idx val="6"/>
              <c:layout>
                <c:manualLayout>
                  <c:x val="-3.8888888888888994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011-4F2D-9C6A-3BEE6D6E5651}"/>
                </c:ext>
              </c:extLst>
            </c:dLbl>
            <c:dLbl>
              <c:idx val="7"/>
              <c:layout>
                <c:manualLayout>
                  <c:x val="-4.1666557305336936E-2"/>
                  <c:y val="-1.388888888888897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700"/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999999999999988E-2"/>
                      <c:h val="5.80788859725867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D011-4F2D-9C6A-3BEE6D6E5651}"/>
                </c:ext>
              </c:extLst>
            </c:dLbl>
            <c:dLbl>
              <c:idx val="8"/>
              <c:layout>
                <c:manualLayout>
                  <c:x val="-3.888888888888889E-2"/>
                  <c:y val="-2.3148148148148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011-4F2D-9C6A-3BEE6D6E5651}"/>
                </c:ext>
              </c:extLst>
            </c:dLbl>
            <c:dLbl>
              <c:idx val="9"/>
              <c:layout>
                <c:manualLayout>
                  <c:x val="-4.722222222222232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011-4F2D-9C6A-3BEE6D6E56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'P. 23 Ministerio Público (1)'!$F$37:$Q$37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(1)'!$F$38:$J$38</c:f>
              <c:numCache>
                <c:formatCode>0.0%</c:formatCode>
                <c:ptCount val="5"/>
                <c:pt idx="0">
                  <c:v>7.6202133648617193E-2</c:v>
                </c:pt>
                <c:pt idx="1">
                  <c:v>0.15213125176727924</c:v>
                </c:pt>
                <c:pt idx="2">
                  <c:v>0.31803752369746346</c:v>
                </c:pt>
                <c:pt idx="3">
                  <c:v>0.394374261635974</c:v>
                </c:pt>
                <c:pt idx="4">
                  <c:v>0.47486616853601954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D011-4F2D-9C6A-3BEE6D6E5651}"/>
            </c:ext>
          </c:extLst>
        </c:ser>
        <c:ser>
          <c:idx val="1"/>
          <c:order val="1"/>
          <c:tx>
            <c:strRef>
              <c:f>'P. 23 Ministerio Público (1)'!$E$39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(1)'!$F$37:$Q$37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(1)'!$F$39:$Q$39</c:f>
              <c:numCache>
                <c:formatCode>0.0%</c:formatCode>
                <c:ptCount val="12"/>
                <c:pt idx="0">
                  <c:v>7.2255848911150972E-2</c:v>
                </c:pt>
                <c:pt idx="1">
                  <c:v>0.14482241292107348</c:v>
                </c:pt>
                <c:pt idx="2">
                  <c:v>0.30479539244127429</c:v>
                </c:pt>
                <c:pt idx="3">
                  <c:v>0.38000880130053366</c:v>
                </c:pt>
                <c:pt idx="4">
                  <c:v>0.46360997466219267</c:v>
                </c:pt>
                <c:pt idx="5">
                  <c:v>0.54266384538594659</c:v>
                </c:pt>
                <c:pt idx="6">
                  <c:v>0.62129973092499058</c:v>
                </c:pt>
                <c:pt idx="7">
                  <c:v>0.69779781802213225</c:v>
                </c:pt>
                <c:pt idx="8">
                  <c:v>0.7242039290468264</c:v>
                </c:pt>
                <c:pt idx="9">
                  <c:v>0.79691867584535858</c:v>
                </c:pt>
                <c:pt idx="10">
                  <c:v>0.87679451408842934</c:v>
                </c:pt>
                <c:pt idx="11">
                  <c:v>0.98542327409681396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D011-4F2D-9C6A-3BEE6D6E5651}"/>
            </c:ext>
          </c:extLst>
        </c:ser>
        <c:ser>
          <c:idx val="2"/>
          <c:order val="2"/>
          <c:tx>
            <c:strRef>
              <c:f>'P. 23 Ministerio Público (1)'!$E$40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'P. 23 Ministerio Público (1)'!$F$37:$Q$37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'P. 23 Ministerio Público (1)'!$F$40:$Q$40</c:f>
              <c:numCache>
                <c:formatCode>0.0%</c:formatCode>
                <c:ptCount val="12"/>
                <c:pt idx="0">
                  <c:v>6.8586116041518611E-2</c:v>
                </c:pt>
                <c:pt idx="1">
                  <c:v>0.13792230287650653</c:v>
                </c:pt>
                <c:pt idx="2">
                  <c:v>0.29293744802791205</c:v>
                </c:pt>
                <c:pt idx="3">
                  <c:v>0.36806062719112553</c:v>
                </c:pt>
                <c:pt idx="4">
                  <c:v>0.44502328011103576</c:v>
                </c:pt>
                <c:pt idx="5">
                  <c:v>0.48965247630120406</c:v>
                </c:pt>
                <c:pt idx="6">
                  <c:v>0.55482411955238387</c:v>
                </c:pt>
                <c:pt idx="7">
                  <c:v>0.62485034068131695</c:v>
                </c:pt>
                <c:pt idx="8">
                  <c:v>0.69404126428542412</c:v>
                </c:pt>
                <c:pt idx="9">
                  <c:v>0.76549495268152323</c:v>
                </c:pt>
                <c:pt idx="10">
                  <c:v>0.84057746015430923</c:v>
                </c:pt>
                <c:pt idx="11">
                  <c:v>0.98605891209113217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D011-4F2D-9C6A-3BEE6D6E5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0744488"/>
        <c:axId val="330741352"/>
      </c:lineChart>
      <c:catAx>
        <c:axId val="330744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1352"/>
        <c:crosses val="autoZero"/>
        <c:auto val="1"/>
        <c:lblAlgn val="ctr"/>
        <c:lblOffset val="100"/>
        <c:noMultiLvlLbl val="0"/>
      </c:catAx>
      <c:valAx>
        <c:axId val="33074135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744488"/>
        <c:crosses val="autoZero"/>
        <c:crossBetween val="between"/>
        <c:majorUnit val="0.2"/>
      </c:valAx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D0E218-0D5D-4B70-8E2F-575388586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50496B8-B04E-44D6-9FCF-235A4FB263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838C02-90E4-4B8F-AF58-B4632E558E5E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0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Fuente</a:t>
            </a:r>
            <a:r>
              <a:rPr kumimoji="0" lang="es-CL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79459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659995C-6C5E-4774-930D-FE8EA32FE7E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5040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A67D08-3D11-4B0F-A15F-9F52EB68D63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9932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B78813F-3287-4428-A15C-12A23CF4CFA4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7993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431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08-07-2021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3982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CB32A8-ACCF-408E-AE69-3B995A8F0BF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6036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0E02360-A21A-4CCD-BCB0-8531ABD610AB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2710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C7CA73-43A2-4A16-A5CB-3D4B44330E0D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4567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BAF36A-EDE5-4FA8-84EC-3AA788C97240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231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2D39C1-1D08-4F24-AE34-397A80400841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206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A55497-5A8F-46E9-977B-DA4B0E8E00C9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69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A9ED8E3-6EAB-4093-9165-930AB8B37E7F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301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0437570-0FE3-4267-B1AE-9E8F529BA4FA}" type="datetime1">
              <a:rPr kumimoji="0" lang="es-CL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08-07-2021</a:t>
            </a:fld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51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99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60" r:id="rId14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63284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MAYO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PÚBLICO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373216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junio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61410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5175"/>
            <a:ext cx="775977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BC0B9B71-13B3-40E1-809D-20274474B5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243391"/>
              </p:ext>
            </p:extLst>
          </p:nvPr>
        </p:nvGraphicFramePr>
        <p:xfrm>
          <a:off x="611560" y="1988840"/>
          <a:ext cx="7759774" cy="4102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602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743754"/>
            <a:ext cx="799288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61E5A836-FC06-4EAB-8828-3FA486D810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5806506"/>
              </p:ext>
            </p:extLst>
          </p:nvPr>
        </p:nvGraphicFramePr>
        <p:xfrm>
          <a:off x="522448" y="2060848"/>
          <a:ext cx="8009992" cy="3779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022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705655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E967F739-F06B-49FE-AEEA-6ADC839FCEC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781994"/>
              </p:ext>
            </p:extLst>
          </p:nvPr>
        </p:nvGraphicFramePr>
        <p:xfrm>
          <a:off x="611560" y="1916832"/>
          <a:ext cx="7776864" cy="392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67646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16581" y="672584"/>
            <a:ext cx="802694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MAYO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24021" y="1263677"/>
            <a:ext cx="7711866" cy="27359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2DEEAD4-77EA-41CD-8576-98436677EE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961430"/>
              </p:ext>
            </p:extLst>
          </p:nvPr>
        </p:nvGraphicFramePr>
        <p:xfrm>
          <a:off x="518333" y="1687253"/>
          <a:ext cx="8004069" cy="4214063"/>
        </p:xfrm>
        <a:graphic>
          <a:graphicData uri="http://schemas.openxmlformats.org/drawingml/2006/table">
            <a:tbl>
              <a:tblPr/>
              <a:tblGrid>
                <a:gridCol w="751556">
                  <a:extLst>
                    <a:ext uri="{9D8B030D-6E8A-4147-A177-3AD203B41FA5}">
                      <a16:colId xmlns:a16="http://schemas.microsoft.com/office/drawing/2014/main" val="3558657648"/>
                    </a:ext>
                  </a:extLst>
                </a:gridCol>
                <a:gridCol w="313148">
                  <a:extLst>
                    <a:ext uri="{9D8B030D-6E8A-4147-A177-3AD203B41FA5}">
                      <a16:colId xmlns:a16="http://schemas.microsoft.com/office/drawing/2014/main" val="1371656398"/>
                    </a:ext>
                  </a:extLst>
                </a:gridCol>
                <a:gridCol w="313148">
                  <a:extLst>
                    <a:ext uri="{9D8B030D-6E8A-4147-A177-3AD203B41FA5}">
                      <a16:colId xmlns:a16="http://schemas.microsoft.com/office/drawing/2014/main" val="785398957"/>
                    </a:ext>
                  </a:extLst>
                </a:gridCol>
                <a:gridCol w="2329823">
                  <a:extLst>
                    <a:ext uri="{9D8B030D-6E8A-4147-A177-3AD203B41FA5}">
                      <a16:colId xmlns:a16="http://schemas.microsoft.com/office/drawing/2014/main" val="1217103577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2482226446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2561121014"/>
                    </a:ext>
                  </a:extLst>
                </a:gridCol>
                <a:gridCol w="688926">
                  <a:extLst>
                    <a:ext uri="{9D8B030D-6E8A-4147-A177-3AD203B41FA5}">
                      <a16:colId xmlns:a16="http://schemas.microsoft.com/office/drawing/2014/main" val="3232578251"/>
                    </a:ext>
                  </a:extLst>
                </a:gridCol>
                <a:gridCol w="663874">
                  <a:extLst>
                    <a:ext uri="{9D8B030D-6E8A-4147-A177-3AD203B41FA5}">
                      <a16:colId xmlns:a16="http://schemas.microsoft.com/office/drawing/2014/main" val="138907890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1889692194"/>
                    </a:ext>
                  </a:extLst>
                </a:gridCol>
                <a:gridCol w="751556">
                  <a:extLst>
                    <a:ext uri="{9D8B030D-6E8A-4147-A177-3AD203B41FA5}">
                      <a16:colId xmlns:a16="http://schemas.microsoft.com/office/drawing/2014/main" val="1167153180"/>
                    </a:ext>
                  </a:extLst>
                </a:gridCol>
              </a:tblGrid>
              <a:tr h="2378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3190220"/>
                  </a:ext>
                </a:extLst>
              </a:tr>
              <a:tr h="46611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585323"/>
                  </a:ext>
                </a:extLst>
              </a:tr>
              <a:tr h="161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201.930.882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202.138.938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95.988.943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23331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153.920.266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153.271.695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-648.571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80.528.087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055836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35.611.834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11.784.883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349557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143648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261.683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329844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37.353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0802809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1132148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7776826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204569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561239"/>
                  </a:ext>
                </a:extLst>
              </a:tr>
              <a:tr h="3044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427.440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515579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617985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340215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1.954.760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07745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9191956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868228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907.283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138548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4550857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813132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9.187.035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1.955.172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649335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06676"/>
                  </a:ext>
                </a:extLst>
              </a:tr>
              <a:tr h="1522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856.117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8560970,0%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7912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98190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</TotalTime>
  <Words>438</Words>
  <Application>Microsoft Office PowerPoint</Application>
  <PresentationFormat>Presentación en pantalla (4:3)</PresentationFormat>
  <Paragraphs>243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1_Tema de Office</vt:lpstr>
      <vt:lpstr>EJECUCIÓN PRESUPUESTARIA DE GASTOS ACUMULADA AL MES DE MAYO DE 2021 PARTIDA 23: MINISTERIO PÚBLICO</vt:lpstr>
      <vt:lpstr>EJECUCIÓN PRESUPUESTARIA DE GASTOS ACUMULADA AL MES DE MAYO DE 2021  MINISTERIO PÚBLICO</vt:lpstr>
      <vt:lpstr>Presentación de PowerPoint</vt:lpstr>
      <vt:lpstr>Presentación de PowerPoint</vt:lpstr>
      <vt:lpstr>EJECUCIÓN PRESUPUESTARIA DE GASTOS ACUMULADA AL MES DE MAYO DE 2021  MINISTERIO PÚBLICO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Presupuesto</cp:lastModifiedBy>
  <cp:revision>34</cp:revision>
  <dcterms:created xsi:type="dcterms:W3CDTF">2020-01-06T13:12:56Z</dcterms:created>
  <dcterms:modified xsi:type="dcterms:W3CDTF">2021-07-08T13:51:53Z</dcterms:modified>
</cp:coreProperties>
</file>