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E1-4C5B-B91A-9034C31FA8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CE1-4C5B-B91A-9034C31FA8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CE1-4C5B-B91A-9034C31FA8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CE1-4C5B-B91A-9034C31FA8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20'!$D$57:$D$60</c:f>
              <c:numCache>
                <c:formatCode>#,##0</c:formatCode>
                <c:ptCount val="4"/>
                <c:pt idx="0">
                  <c:v>13768664</c:v>
                </c:pt>
                <c:pt idx="1">
                  <c:v>3769794</c:v>
                </c:pt>
                <c:pt idx="2">
                  <c:v>656173</c:v>
                </c:pt>
                <c:pt idx="3">
                  <c:v>12624138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CE1-4C5B-B91A-9034C31FA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02556440407004"/>
          <c:y val="0.71295164982557702"/>
          <c:w val="0.37059909257073415"/>
          <c:h val="0.2614073159052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95473178212275"/>
          <c:y val="0.13373594318827589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'[20.xlsx]Partida 20'!$C$29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20'!$D$29:$O$29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D76-4C9A-B61D-A883597DC49C}"/>
            </c:ext>
          </c:extLst>
        </c:ser>
        <c:ser>
          <c:idx val="1"/>
          <c:order val="1"/>
          <c:tx>
            <c:strRef>
              <c:f>'[20.xlsx]Partida 20'!$C$30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20'!$D$30:$O$30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  <c:pt idx="7">
                  <c:v>0.77383943501742236</c:v>
                </c:pt>
                <c:pt idx="8">
                  <c:v>0.84511012091706572</c:v>
                </c:pt>
                <c:pt idx="9">
                  <c:v>0.87829466966635439</c:v>
                </c:pt>
                <c:pt idx="10">
                  <c:v>0.90317664711876644</c:v>
                </c:pt>
                <c:pt idx="11">
                  <c:v>0.98440462004715001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D76-4C9A-B61D-A883597DC49C}"/>
            </c:ext>
          </c:extLst>
        </c:ser>
        <c:ser>
          <c:idx val="2"/>
          <c:order val="2"/>
          <c:tx>
            <c:strRef>
              <c:f>'[20.xlsx]Partida 20'!$C$31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D76-4C9A-B61D-A883597DC49C}"/>
                </c:ex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9937578027465693E-2"/>
                  <c:y val="-6.0000006749157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956304619226011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459425717852687E-2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440699126092382E-2"/>
                  <c:y val="-6.428572151695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D76-4C9A-B61D-A883597DC49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7453183520599342E-2"/>
                  <c:y val="-8.571429535593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F5-4112-BB13-8F6EC4BCAF8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7453183520599342E-2"/>
                  <c:y val="1.7142859071187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3DD-4A9D-A3FD-BE4A43FB0B0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2434456928838954E-2"/>
                  <c:y val="-2.5714288606781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3DD-4A9D-A3FD-BE4A43FB0B03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9962546816479401E-2"/>
                  <c:y val="-2.1428573838984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3DD-4A9D-A3FD-BE4A43FB0B0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20'!$D$31:$H$31</c:f>
              <c:numCache>
                <c:formatCode>0.0%</c:formatCode>
                <c:ptCount val="5"/>
                <c:pt idx="0">
                  <c:v>5.5049213678846159E-2</c:v>
                </c:pt>
                <c:pt idx="1">
                  <c:v>0.10852626852162719</c:v>
                </c:pt>
                <c:pt idx="2">
                  <c:v>0.15370071649063627</c:v>
                </c:pt>
                <c:pt idx="3">
                  <c:v>0.42336069526783698</c:v>
                </c:pt>
                <c:pt idx="4">
                  <c:v>0.4739155210070452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D76-4C9A-B61D-A883597DC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5581040"/>
        <c:axId val="485584568"/>
      </c:lineChart>
      <c:catAx>
        <c:axId val="48558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5584568"/>
        <c:crosses val="autoZero"/>
        <c:auto val="1"/>
        <c:lblAlgn val="ctr"/>
        <c:lblOffset val="100"/>
        <c:tickLblSkip val="1"/>
        <c:noMultiLvlLbl val="0"/>
      </c:catAx>
      <c:valAx>
        <c:axId val="48558456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55810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'[20.xlsx]Partida 20'!$C$33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20'!$D$33:$O$33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8B-4CE0-B0D4-69EE0E89E833}"/>
            </c:ext>
          </c:extLst>
        </c:ser>
        <c:ser>
          <c:idx val="1"/>
          <c:order val="1"/>
          <c:tx>
            <c:strRef>
              <c:f>'[20.xlsx]Partida 20'!$C$34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20'!$D$34:$O$34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  <c:pt idx="7">
                  <c:v>0.1755696784395451</c:v>
                </c:pt>
                <c:pt idx="8">
                  <c:v>9.8939087831427935E-2</c:v>
                </c:pt>
                <c:pt idx="9">
                  <c:v>4.3907232532277775E-2</c:v>
                </c:pt>
                <c:pt idx="10">
                  <c:v>5.6124257171440546E-2</c:v>
                </c:pt>
                <c:pt idx="11">
                  <c:v>8.9186282339257572E-2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28B-4CE0-B0D4-69EE0E89E833}"/>
            </c:ext>
          </c:extLst>
        </c:ser>
        <c:ser>
          <c:idx val="2"/>
          <c:order val="2"/>
          <c:tx>
            <c:strRef>
              <c:f>'[20.xlsx]Partida 20'!$C$35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1.2589174974861301E-2"/>
                  <c:y val="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107009969833562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DD-4ADC-924E-A8AFD960C68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20'!$D$35:$H$35</c:f>
              <c:numCache>
                <c:formatCode>0.0%</c:formatCode>
                <c:ptCount val="5"/>
                <c:pt idx="0">
                  <c:v>5.5049213678846159E-2</c:v>
                </c:pt>
                <c:pt idx="1">
                  <c:v>5.3477054842781035E-2</c:v>
                </c:pt>
                <c:pt idx="2">
                  <c:v>6.9404169015101158E-2</c:v>
                </c:pt>
                <c:pt idx="3">
                  <c:v>0.26965997877720072</c:v>
                </c:pt>
                <c:pt idx="4">
                  <c:v>5.7837079677966488E-2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28B-4CE0-B0D4-69EE0E89E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486204328"/>
        <c:axId val="486207856"/>
      </c:barChart>
      <c:catAx>
        <c:axId val="486204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6207856"/>
        <c:crosses val="autoZero"/>
        <c:auto val="0"/>
        <c:lblAlgn val="ctr"/>
        <c:lblOffset val="100"/>
        <c:noMultiLvlLbl val="0"/>
      </c:catAx>
      <c:valAx>
        <c:axId val="48620785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862043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84074805-A23C-4212-BB26-13F69B42391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MAYO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6851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2C27E0A1-8C39-4FD7-95F0-CEC75A4C58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348029"/>
              </p:ext>
            </p:extLst>
          </p:nvPr>
        </p:nvGraphicFramePr>
        <p:xfrm>
          <a:off x="414338" y="1968500"/>
          <a:ext cx="8210798" cy="383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65" y="76201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991225"/>
            <a:ext cx="7992888" cy="365125"/>
          </a:xfrm>
          <a:prstGeom prst="rect">
            <a:avLst/>
          </a:prstGeom>
        </p:spPr>
      </p:pic>
      <p:graphicFrame>
        <p:nvGraphicFramePr>
          <p:cNvPr id="9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4446969"/>
              </p:ext>
            </p:extLst>
          </p:nvPr>
        </p:nvGraphicFramePr>
        <p:xfrm>
          <a:off x="419165" y="1721651"/>
          <a:ext cx="821079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7154945"/>
              </p:ext>
            </p:extLst>
          </p:nvPr>
        </p:nvGraphicFramePr>
        <p:xfrm>
          <a:off x="457200" y="1628800"/>
          <a:ext cx="8229600" cy="424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441308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83480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25069"/>
              </p:ext>
            </p:extLst>
          </p:nvPr>
        </p:nvGraphicFramePr>
        <p:xfrm>
          <a:off x="539556" y="1827186"/>
          <a:ext cx="7920876" cy="3614122"/>
        </p:xfrm>
        <a:graphic>
          <a:graphicData uri="http://schemas.openxmlformats.org/drawingml/2006/table">
            <a:tbl>
              <a:tblPr/>
              <a:tblGrid>
                <a:gridCol w="851502"/>
                <a:gridCol w="2888118"/>
                <a:gridCol w="851502"/>
                <a:gridCol w="851502"/>
                <a:gridCol w="851502"/>
                <a:gridCol w="851502"/>
                <a:gridCol w="775248"/>
              </a:tblGrid>
              <a:tr h="25586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359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5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30.818.769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40.371.575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9.552.806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19.132.716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13.768.664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13.761.492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9.535.218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9.476.884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74377" y="5301208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76107" y="1988837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388685"/>
              </p:ext>
            </p:extLst>
          </p:nvPr>
        </p:nvGraphicFramePr>
        <p:xfrm>
          <a:off x="758608" y="2420887"/>
          <a:ext cx="7557808" cy="2190304"/>
        </p:xfrm>
        <a:graphic>
          <a:graphicData uri="http://schemas.openxmlformats.org/drawingml/2006/table">
            <a:tbl>
              <a:tblPr/>
              <a:tblGrid>
                <a:gridCol w="849619"/>
                <a:gridCol w="313853"/>
                <a:gridCol w="2235006"/>
                <a:gridCol w="849619"/>
                <a:gridCol w="849619"/>
                <a:gridCol w="849619"/>
                <a:gridCol w="849619"/>
                <a:gridCol w="760854"/>
              </a:tblGrid>
              <a:tr h="330612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12499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33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22.104.237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701.870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8.600.926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18.267.338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10.531.790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73264" y="6313586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40674" y="732403"/>
            <a:ext cx="824612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40674" y="1412783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862515"/>
              </p:ext>
            </p:extLst>
          </p:nvPr>
        </p:nvGraphicFramePr>
        <p:xfrm>
          <a:off x="457201" y="1737899"/>
          <a:ext cx="8229597" cy="4618454"/>
        </p:xfrm>
        <a:graphic>
          <a:graphicData uri="http://schemas.openxmlformats.org/drawingml/2006/table">
            <a:tbl>
              <a:tblPr/>
              <a:tblGrid>
                <a:gridCol w="750436"/>
                <a:gridCol w="277213"/>
                <a:gridCol w="277213"/>
                <a:gridCol w="3250958"/>
                <a:gridCol w="750436"/>
                <a:gridCol w="750436"/>
                <a:gridCol w="750436"/>
                <a:gridCol w="750436"/>
                <a:gridCol w="672033"/>
              </a:tblGrid>
              <a:tr h="1483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44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47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22.104.237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701.870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8.600.926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10.415.446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10.416.711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4.831.956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1.523.468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1.475.094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1.475.094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435.950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421.206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373.736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6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52.023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6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65.874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65.572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60.733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128.148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325.695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1.001.540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617.501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126.176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675.855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460.199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768" y="5676780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48767" y="764704"/>
            <a:ext cx="823803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3519" y="1424585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167989"/>
              </p:ext>
            </p:extLst>
          </p:nvPr>
        </p:nvGraphicFramePr>
        <p:xfrm>
          <a:off x="448767" y="1873220"/>
          <a:ext cx="8238032" cy="3803565"/>
        </p:xfrm>
        <a:graphic>
          <a:graphicData uri="http://schemas.openxmlformats.org/drawingml/2006/table">
            <a:tbl>
              <a:tblPr/>
              <a:tblGrid>
                <a:gridCol w="776571"/>
                <a:gridCol w="286868"/>
                <a:gridCol w="286868"/>
                <a:gridCol w="3086003"/>
                <a:gridCol w="776571"/>
                <a:gridCol w="776571"/>
                <a:gridCol w="776571"/>
                <a:gridCol w="776571"/>
                <a:gridCol w="695438"/>
              </a:tblGrid>
              <a:tr h="2098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26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29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18.267.338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8.850.936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10.531.790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3.353.218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3.344.781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-8.437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1.283.523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165.688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172.779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172.779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17.490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9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155.289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50.417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50.417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8.859.373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8.859.373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841</Words>
  <Application>Microsoft Office PowerPoint</Application>
  <PresentationFormat>Presentación en pantalla (4:3)</PresentationFormat>
  <Paragraphs>466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Tema de Office</vt:lpstr>
      <vt:lpstr>EJECUCIÓN ACUMULADA DE GASTOS PRESUPUESTARIOS AL MES DE MAYO DE 2021 PARTIDA 20: MINISTERIO SECRETARÍA GENERAL DE GOBIERNO</vt:lpstr>
      <vt:lpstr>EJECUCIÓN ACUMULADA DE GASTOS A MAYO DE 2021  PARTIDA 20 MINISTERIO SECRETARÍA GENERAL DE GOBIERNO</vt:lpstr>
      <vt:lpstr>EJECUCIÓN ACUMULADA DE GASTOS A MAYO DE 2021  PARTIDA 20 MINISTERIO SECRETARÍA GENERAL DE GOBIERNO</vt:lpstr>
      <vt:lpstr>COMPORTAMIENTO DE LA EJECUCIÓN MENSUAL DE GASTOS A MAYO DE 2021  PARTIDA 20 MINISTERIO SECRETARÍA GENERAL DE GOBIERNO</vt:lpstr>
      <vt:lpstr>EJECUCIÓN ACUMULADA  DE GASTOS A MAYO DE 2021  PARTIDA 20 MINISTERIO SECRETARÍA GENERAL DE GOBIERNO</vt:lpstr>
      <vt:lpstr>EJECUCIÓN ACUMULADA DE GASTOS A MAYO DE 2021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mora</cp:lastModifiedBy>
  <cp:revision>17</cp:revision>
  <dcterms:created xsi:type="dcterms:W3CDTF">2019-11-13T19:00:32Z</dcterms:created>
  <dcterms:modified xsi:type="dcterms:W3CDTF">2021-07-02T03:03:55Z</dcterms:modified>
</cp:coreProperties>
</file>