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2-46DA-982E-89D2896810CF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82-46DA-982E-89D2896810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19'!$D$24:$H$24</c:f>
              <c:numCache>
                <c:formatCode>0.0%</c:formatCode>
                <c:ptCount val="5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7092664"/>
        <c:axId val="527088744"/>
      </c:lineChart>
      <c:catAx>
        <c:axId val="52709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088744"/>
        <c:crosses val="autoZero"/>
        <c:auto val="1"/>
        <c:lblAlgn val="ctr"/>
        <c:lblOffset val="100"/>
        <c:noMultiLvlLbl val="0"/>
      </c:catAx>
      <c:valAx>
        <c:axId val="527088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092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19'!$D$31:$H$31</c:f>
              <c:numCache>
                <c:formatCode>0.0%</c:formatCode>
                <c:ptCount val="5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6975456"/>
        <c:axId val="526979376"/>
      </c:barChart>
      <c:catAx>
        <c:axId val="52697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6979376"/>
        <c:crosses val="autoZero"/>
        <c:auto val="1"/>
        <c:lblAlgn val="ctr"/>
        <c:lblOffset val="100"/>
        <c:noMultiLvlLbl val="0"/>
      </c:catAx>
      <c:valAx>
        <c:axId val="5269793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69754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011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60042"/>
              </p:ext>
            </p:extLst>
          </p:nvPr>
        </p:nvGraphicFramePr>
        <p:xfrm>
          <a:off x="558014" y="1890100"/>
          <a:ext cx="8095927" cy="4201116"/>
        </p:xfrm>
        <a:graphic>
          <a:graphicData uri="http://schemas.openxmlformats.org/drawingml/2006/table">
            <a:tbl>
              <a:tblPr/>
              <a:tblGrid>
                <a:gridCol w="811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1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4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4.706.993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3.446.047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223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440984"/>
              </p:ext>
            </p:extLst>
          </p:nvPr>
        </p:nvGraphicFramePr>
        <p:xfrm>
          <a:off x="528617" y="1616181"/>
          <a:ext cx="8114582" cy="4740971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17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963.029.349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29.233.987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354.417.366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3.507.353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1.368.005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318.751.911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318.751.911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3.550.122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59.510.146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6.637.714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10.130.965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574.436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574.436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1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20981"/>
              </p:ext>
            </p:extLst>
          </p:nvPr>
        </p:nvGraphicFramePr>
        <p:xfrm>
          <a:off x="518864" y="1674294"/>
          <a:ext cx="8167935" cy="386334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2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8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1.151.663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0097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81529"/>
              </p:ext>
            </p:extLst>
          </p:nvPr>
        </p:nvGraphicFramePr>
        <p:xfrm>
          <a:off x="518958" y="1974082"/>
          <a:ext cx="8134421" cy="3746651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3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6.130.422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-3.435.289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2.128.641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891.272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319.430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52" y="472716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9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94902"/>
              </p:ext>
            </p:extLst>
          </p:nvPr>
        </p:nvGraphicFramePr>
        <p:xfrm>
          <a:off x="518959" y="2287266"/>
          <a:ext cx="8134420" cy="1813287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8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9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48166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456" y="18061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76950"/>
              </p:ext>
            </p:extLst>
          </p:nvPr>
        </p:nvGraphicFramePr>
        <p:xfrm>
          <a:off x="521543" y="2348880"/>
          <a:ext cx="8131836" cy="2088231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3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1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4782" y="471525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82" y="17659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85908"/>
              </p:ext>
            </p:extLst>
          </p:nvPr>
        </p:nvGraphicFramePr>
        <p:xfrm>
          <a:off x="521543" y="2483234"/>
          <a:ext cx="8131836" cy="1737853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56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49825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7779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28535"/>
              </p:ext>
            </p:extLst>
          </p:nvPr>
        </p:nvGraphicFramePr>
        <p:xfrm>
          <a:off x="518955" y="2286497"/>
          <a:ext cx="8134423" cy="2187504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3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552" y="59348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70827"/>
              </p:ext>
            </p:extLst>
          </p:nvPr>
        </p:nvGraphicFramePr>
        <p:xfrm>
          <a:off x="496555" y="1797208"/>
          <a:ext cx="8175904" cy="4080060"/>
        </p:xfrm>
        <a:graphic>
          <a:graphicData uri="http://schemas.openxmlformats.org/drawingml/2006/table">
            <a:tbl>
              <a:tblPr/>
              <a:tblGrid>
                <a:gridCol w="819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1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1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8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5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54.475.337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250331"/>
              </p:ext>
            </p:extLst>
          </p:nvPr>
        </p:nvGraphicFramePr>
        <p:xfrm>
          <a:off x="487597" y="1855111"/>
          <a:ext cx="8171660" cy="3451771"/>
        </p:xfrm>
        <a:graphic>
          <a:graphicData uri="http://schemas.openxmlformats.org/drawingml/2006/table">
            <a:tbl>
              <a:tblPr/>
              <a:tblGrid>
                <a:gridCol w="82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1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7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020181"/>
              </p:ext>
            </p:extLst>
          </p:nvPr>
        </p:nvGraphicFramePr>
        <p:xfrm>
          <a:off x="395625" y="1607343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727589"/>
              </p:ext>
            </p:extLst>
          </p:nvPr>
        </p:nvGraphicFramePr>
        <p:xfrm>
          <a:off x="539552" y="1914524"/>
          <a:ext cx="8147248" cy="389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861455"/>
              </p:ext>
            </p:extLst>
          </p:nvPr>
        </p:nvGraphicFramePr>
        <p:xfrm>
          <a:off x="457198" y="1895474"/>
          <a:ext cx="8220199" cy="383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472744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838202"/>
              </p:ext>
            </p:extLst>
          </p:nvPr>
        </p:nvGraphicFramePr>
        <p:xfrm>
          <a:off x="623626" y="1909495"/>
          <a:ext cx="7620783" cy="3619351"/>
        </p:xfrm>
        <a:graphic>
          <a:graphicData uri="http://schemas.openxmlformats.org/drawingml/2006/table">
            <a:tbl>
              <a:tblPr/>
              <a:tblGrid>
                <a:gridCol w="887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13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25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1.115.126.616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41.352.611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386.204.119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43.476.412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17.244.777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318.762.445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4.718.789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40.576.098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606544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57C30C5-E382-47EA-BFC6-284DB4414CBA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2396331"/>
          <a:ext cx="7429500" cy="3209925"/>
        </p:xfrm>
        <a:graphic>
          <a:graphicData uri="http://schemas.openxmlformats.org/drawingml/2006/table">
            <a:tbl>
              <a:tblPr/>
              <a:tblGrid>
                <a:gridCol w="317364">
                  <a:extLst>
                    <a:ext uri="{9D8B030D-6E8A-4147-A177-3AD203B41FA5}">
                      <a16:colId xmlns:a16="http://schemas.microsoft.com/office/drawing/2014/main" val="1418078408"/>
                    </a:ext>
                  </a:extLst>
                </a:gridCol>
                <a:gridCol w="317364">
                  <a:extLst>
                    <a:ext uri="{9D8B030D-6E8A-4147-A177-3AD203B41FA5}">
                      <a16:colId xmlns:a16="http://schemas.microsoft.com/office/drawing/2014/main" val="3684168101"/>
                    </a:ext>
                  </a:extLst>
                </a:gridCol>
                <a:gridCol w="2846758">
                  <a:extLst>
                    <a:ext uri="{9D8B030D-6E8A-4147-A177-3AD203B41FA5}">
                      <a16:colId xmlns:a16="http://schemas.microsoft.com/office/drawing/2014/main" val="3746402392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172428655"/>
                    </a:ext>
                  </a:extLst>
                </a:gridCol>
                <a:gridCol w="837842">
                  <a:extLst>
                    <a:ext uri="{9D8B030D-6E8A-4147-A177-3AD203B41FA5}">
                      <a16:colId xmlns:a16="http://schemas.microsoft.com/office/drawing/2014/main" val="2229098306"/>
                    </a:ext>
                  </a:extLst>
                </a:gridCol>
                <a:gridCol w="698202">
                  <a:extLst>
                    <a:ext uri="{9D8B030D-6E8A-4147-A177-3AD203B41FA5}">
                      <a16:colId xmlns:a16="http://schemas.microsoft.com/office/drawing/2014/main" val="207301544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2463422123"/>
                    </a:ext>
                  </a:extLst>
                </a:gridCol>
                <a:gridCol w="710896">
                  <a:extLst>
                    <a:ext uri="{9D8B030D-6E8A-4147-A177-3AD203B41FA5}">
                      <a16:colId xmlns:a16="http://schemas.microsoft.com/office/drawing/2014/main" val="225876964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39048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03637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1.049.348.740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380.380.661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713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16.432.187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7029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37.898.097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540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-662.584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6872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11.509.010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6826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963.029.349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29.233.987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670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1.151.663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2477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6.130.422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-3.435.289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646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8241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55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7897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9993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54.475.337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7074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18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42077"/>
              </p:ext>
            </p:extLst>
          </p:nvPr>
        </p:nvGraphicFramePr>
        <p:xfrm>
          <a:off x="405026" y="2030679"/>
          <a:ext cx="8210796" cy="4133935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8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16.432.187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6.592.475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12.551.132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784336"/>
              </p:ext>
            </p:extLst>
          </p:nvPr>
        </p:nvGraphicFramePr>
        <p:xfrm>
          <a:off x="537790" y="2060843"/>
          <a:ext cx="8147246" cy="3888441"/>
        </p:xfrm>
        <a:graphic>
          <a:graphicData uri="http://schemas.openxmlformats.org/drawingml/2006/table">
            <a:tbl>
              <a:tblPr/>
              <a:tblGrid>
                <a:gridCol w="81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8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37.898.097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3.551.872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9.908.527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3.930.237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1.525.411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893.990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592" y="59002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738598"/>
              </p:ext>
            </p:extLst>
          </p:nvPr>
        </p:nvGraphicFramePr>
        <p:xfrm>
          <a:off x="518865" y="1869889"/>
          <a:ext cx="8167934" cy="377262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7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3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13.198.012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-662.584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2.178.836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1.144.641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3430</Words>
  <Application>Microsoft Office PowerPoint</Application>
  <PresentationFormat>Presentación en pantalla (4:3)</PresentationFormat>
  <Paragraphs>1934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MAYO DE 2021 PARTIDA 19: MINISTERIO DE TRANSPORTES Y TELECOMUNICACIONES</vt:lpstr>
      <vt:lpstr>EJECUCIÓN ACUMULADA DE GASTOS A MAYO DE 2021  PARTIDA 19 MINISTERIO DE TRANSPORTES Y TELECOMUNICACIONES</vt:lpstr>
      <vt:lpstr>COMPORTAMIENTO DE LA EJECUCIÓN ACUMULADA DE GASTOS A MAYO DE 2021  PARTIDA 19 MINISTERIO DE TRANSPORTES Y TELECOMUNICACIONES</vt:lpstr>
      <vt:lpstr>COMPORTAMIENTO DE LA EJECUCIÓN ACUMULADA DE GASTOS A MAYO DE 2021  PARTIDA 19 MINISTERIO DE TRANSPORTES Y TELECOMUNICACIONES</vt:lpstr>
      <vt:lpstr>EJECUCIÓN ACUMULADA DE GASTOS A MAYO DE 2021  PARTIDA 19 MINISTERIO DE TRANSPORTES Y TELECOMUNICACIONES</vt:lpstr>
      <vt:lpstr>EJECUCIÓN ACUMULADA DE GASTOS A MAYO DE 2021  PARTIDA 19 MINISTERIO DE TRANSPORTES Y TELECOMUNICACIONES  RESUMEN POR CAPÍTULOS</vt:lpstr>
      <vt:lpstr>EJECUCIÓN ACUMULADA DE GASTOS A MAYO DE 2021  PARTIDA 19. CAPÍTULO 01. PROGRAMA 01: SECRETARÍA Y ADMINISTRACIÓN GENERAL DE TRANSPORTES</vt:lpstr>
      <vt:lpstr>EJECUCIÓN ACUMULADA DE GASTOS A MAYO DE 2021  PARTIDA 19. CAPÍTULO 01. PROGRAMA 03: TRANSANTIAGO</vt:lpstr>
      <vt:lpstr>EJECUCIÓN ACUMULADA DE GASTOS A MAYO DE 2021  PARTIDA 19. CAPÍTULO 01. PROGRAMA 04: UNIDAD OPERATIVA DE CONTROL DE TRÁNSITO</vt:lpstr>
      <vt:lpstr>EJECUCIÓN ACUMULADA DE GASTOS A MAYO DE 2021  PARTIDA 19. CAPÍTULO 01. PROGRAMA 05: FISCALIZACIÓN Y CONTROL</vt:lpstr>
      <vt:lpstr>EJECUCIÓN ACUMULADA DE GASTOS A MAYO DE 2021  PARTIDA 19. CAPÍTULO 01. PROGRAMA 06: SUBSIDIO NACIONAL AL TRANSPORTE PÚBLICO</vt:lpstr>
      <vt:lpstr>EJECUCIÓN ACUMULADA DE GASTOS A MAYO DE 2021  PARTIDA 19. CAPÍTULO 01. PROGRAMA 07: PROGRAMA DESARROLLO LOGÍSTICO</vt:lpstr>
      <vt:lpstr>EJECUCIÓN ACUMULADA DE GASTOS A MAYO DE 2021  PARTIDA 19. CAPÍTULO 01. PROGRAMA 08: PROGRAMA DE VIALIDAD Y TRANSPORTE URBANO: SECTRA</vt:lpstr>
      <vt:lpstr>EJECUCIÓN ACUMULADA DE GASTOS A MAYO DE 2021  PARTIDA 19. PROGRAMA: TRANSANTIAGO FET COVID-19</vt:lpstr>
      <vt:lpstr>EJECUCIÓN ACUMULADA DE GASTOS A MAYO DE 2021  PARTIDA 19. PROGRAMA:UNIDAD OPERATIVA CONTROL DE TRANSITO FET COVID-19</vt:lpstr>
      <vt:lpstr>EJECUCIÓN ACUMULADA DE GASTOS A MAYO DE 2021  PARTIDA 19. PROGRAMA: SUBSIDIO NACIONAL TRANSPORTE PÚBLICO FET COVID-19</vt:lpstr>
      <vt:lpstr>EJECUCIÓN ACUMULADA DE GASTOS A MAYO DE 2021  PARTIDA 19. PROGRAMA DE VIALIDAD Y TRANSPORTE URBANO: SECTRA FET COVID-19 </vt:lpstr>
      <vt:lpstr>EJECUCIÓN ACUMULADA DE GASTOS A MAYO DE 2021  PARTIDA 19. CAPÍTULO 02. PROGRAMA 01: SUBSECRETARÍA DE TELECOMUNICACIONES</vt:lpstr>
      <vt:lpstr>EJECUCIÓN ACUMULADA DE GASTOS A MAYO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328</cp:revision>
  <cp:lastPrinted>2019-06-03T14:10:49Z</cp:lastPrinted>
  <dcterms:created xsi:type="dcterms:W3CDTF">2016-06-23T13:38:47Z</dcterms:created>
  <dcterms:modified xsi:type="dcterms:W3CDTF">2021-08-09T19:56:35Z</dcterms:modified>
</cp:coreProperties>
</file>