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98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97" r:id="rId23"/>
    <p:sldId id="270" r:id="rId24"/>
    <p:sldId id="286" r:id="rId25"/>
    <p:sldId id="288" r:id="rId26"/>
    <p:sldId id="287" r:id="rId27"/>
    <p:sldId id="273" r:id="rId28"/>
    <p:sldId id="274" r:id="rId29"/>
    <p:sldId id="275" r:id="rId3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B8-442C-B7C8-7C36A6EF2347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B8-442C-B7C8-7C36A6EF2347}"/>
                </c:ext>
              </c:extLst>
            </c:dLbl>
            <c:dLbl>
              <c:idx val="2"/>
              <c:layout>
                <c:manualLayout>
                  <c:x val="-3.6202882961083246E-2"/>
                  <c:y val="6.592042778607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B8-442C-B7C8-7C36A6EF2347}"/>
                </c:ext>
              </c:extLst>
            </c:dLbl>
            <c:dLbl>
              <c:idx val="3"/>
              <c:layout>
                <c:manualLayout>
                  <c:x val="-2.5183598499439835E-2"/>
                  <c:y val="5.5555495101004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B8-442C-B7C8-7C36A6EF2347}"/>
                </c:ext>
              </c:extLst>
            </c:dLbl>
            <c:dLbl>
              <c:idx val="4"/>
              <c:layout>
                <c:manualLayout>
                  <c:x val="-2.3535287356441184E-2"/>
                  <c:y val="7.9740338032828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B8-442C-B7C8-7C36A6EF2347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B8-442C-B7C8-7C36A6EF2347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B8-442C-B7C8-7C36A6EF2347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8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5B8-442C-B7C8-7C36A6EF2347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7-42EB-BECA-51AB3314FE51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C7-42EB-BECA-51AB3314FE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16'!$D$21:$H$21</c:f>
              <c:numCache>
                <c:formatCode>0.0%</c:formatCode>
                <c:ptCount val="5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3762904"/>
        <c:axId val="583763688"/>
      </c:lineChart>
      <c:catAx>
        <c:axId val="583762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3763688"/>
        <c:crosses val="autoZero"/>
        <c:auto val="1"/>
        <c:lblAlgn val="ctr"/>
        <c:lblOffset val="100"/>
        <c:noMultiLvlLbl val="0"/>
      </c:catAx>
      <c:valAx>
        <c:axId val="58376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3762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16'!$D$27:$H$27</c:f>
              <c:numCache>
                <c:formatCode>0.0%</c:formatCode>
                <c:ptCount val="5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876584"/>
        <c:axId val="583884816"/>
      </c:barChart>
      <c:catAx>
        <c:axId val="583876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3884816"/>
        <c:crosses val="autoZero"/>
        <c:auto val="1"/>
        <c:lblAlgn val="ctr"/>
        <c:lblOffset val="100"/>
        <c:noMultiLvlLbl val="0"/>
      </c:catAx>
      <c:valAx>
        <c:axId val="58388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38765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8083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78602"/>
              </p:ext>
            </p:extLst>
          </p:nvPr>
        </p:nvGraphicFramePr>
        <p:xfrm>
          <a:off x="603600" y="1781036"/>
          <a:ext cx="8083199" cy="4456272"/>
        </p:xfrm>
        <a:graphic>
          <a:graphicData uri="http://schemas.openxmlformats.org/drawingml/2006/table">
            <a:tbl>
              <a:tblPr/>
              <a:tblGrid>
                <a:gridCol w="28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28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4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6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8.646.033.265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299.725.149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4.445.087.034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23.109.553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13.611.078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7.610.529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489.812.646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87.032.871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394.676.554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489.675.804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86.896.029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394.539.714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308.867.110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-93.912.655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232.655.404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180.808.694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180.808.684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161.884.310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1618843100,0%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8.025.930.595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144.701.371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3.955.569.636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326.423.936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159.188.476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311.528.808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152.688.704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6.499.772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7.567.745.769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84.101.371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3.751.199.926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2.206.620.824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896.858.682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1.626.770.481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4.374.907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920.479.445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3.503.303.953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-55.340.536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1.834.856.013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99.005.786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771315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44001"/>
              </p:ext>
            </p:extLst>
          </p:nvPr>
        </p:nvGraphicFramePr>
        <p:xfrm>
          <a:off x="603600" y="1861268"/>
          <a:ext cx="7911750" cy="4076445"/>
        </p:xfrm>
        <a:graphic>
          <a:graphicData uri="http://schemas.openxmlformats.org/drawingml/2006/table">
            <a:tbl>
              <a:tblPr/>
              <a:tblGrid>
                <a:gridCol w="27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3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8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9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9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131.760.890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45.181.234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1.023.611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44.157.623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12.409.747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12.409.747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12.404.607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4.778.540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4.778.540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4.774.313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5.607.493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5.607.493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9749" y="1354741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804205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652089"/>
              </p:ext>
            </p:extLst>
          </p:nvPr>
        </p:nvGraphicFramePr>
        <p:xfrm>
          <a:off x="644747" y="1666887"/>
          <a:ext cx="8042053" cy="4612786"/>
        </p:xfrm>
        <a:graphic>
          <a:graphicData uri="http://schemas.openxmlformats.org/drawingml/2006/table">
            <a:tbl>
              <a:tblPr/>
              <a:tblGrid>
                <a:gridCol w="28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42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5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6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2.206.620.824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896.858.681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2.206.620.824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896.858.681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2.206.620.824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896.858.681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30.348.013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12.803.547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46.847.199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3.714.132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19.879.395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57.328.831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20.187.149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37.675.992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2.459.648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16.481.494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103.687.849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7.305.930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44.064.909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60.675.630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4.026.016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26.107.308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116.879.095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9.688.417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50.179.122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31.112.854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2.020.472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12.711.127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118.688.550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9.103.730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46.245.037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160.714.017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11.415.696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68.208.548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72.989.769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5.173.936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30.227.228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74.842.066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4.625.826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32.545.318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52.773.654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3.331.978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21.874.952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64.781.242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26.555.557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22.758.211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1.267.117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9.346.498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34.454.577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1.887.508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12.345.403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124.967.913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9.792.026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52.142.150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64.909.329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4.097.108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25.528.594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37.455.585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2.587.675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15.938.302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64263"/>
              </p:ext>
            </p:extLst>
          </p:nvPr>
        </p:nvGraphicFramePr>
        <p:xfrm>
          <a:off x="517835" y="2204866"/>
          <a:ext cx="8168963" cy="3384376"/>
        </p:xfrm>
        <a:graphic>
          <a:graphicData uri="http://schemas.openxmlformats.org/drawingml/2006/table">
            <a:tbl>
              <a:tblPr/>
              <a:tblGrid>
                <a:gridCol w="7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41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60.252.809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4.078.353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24.814.347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9.763.337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22.790.075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1.483.268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9.549.175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89.019.626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6.795.231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34.974.198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71.164.622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4.553.604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27.503.209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155.546.564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10.852.848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66.716.388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101.166.225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7.784.032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42.339.237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158.872.359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10.602.907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66.621.683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160.270.658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10.091.502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63.194.617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23.941.600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-132.269.988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39.942.573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2.701.629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17.774.189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9" y="1544658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57950"/>
              </p:ext>
            </p:extLst>
          </p:nvPr>
        </p:nvGraphicFramePr>
        <p:xfrm>
          <a:off x="641349" y="1913646"/>
          <a:ext cx="7861302" cy="4442697"/>
        </p:xfrm>
        <a:graphic>
          <a:graphicData uri="http://schemas.openxmlformats.org/drawingml/2006/table">
            <a:tbl>
              <a:tblPr/>
              <a:tblGrid>
                <a:gridCol w="698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3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2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0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5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1.626.770.481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4.374.907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920.479.452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1.626.770.481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4.374.907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920.479.452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1.626.770.481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4.374.907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920.479.452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1.985.666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6.903.673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21.853.968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2.207.943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11.947.200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50.003.087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4.592.542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38.176.399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22.623.069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2.268.989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14.475.166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49.155.222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4.416.554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32.532.110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39.196.279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25.070.235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68.919.094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6.286.598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45.480.395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35.696.845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2.085.724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18.292.169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71.796.451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4.311.209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54.100.984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74.628.646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9.197.352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38.275.312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47.047.758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2.874.696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27.545.688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72.971.064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5.748.935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41.181.555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49.142.804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24.097.943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39.573.603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22.798.795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43.379.589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25.209.956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37.710.413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6.043.130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19.581.010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74.439.162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6.738.869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44.680.505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50.716.707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4.237.968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27.801.876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30.329.844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2.073.740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16.649.215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54.561.946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2.459.664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32.360.774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3" y="815806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22907"/>
              </p:ext>
            </p:extLst>
          </p:nvPr>
        </p:nvGraphicFramePr>
        <p:xfrm>
          <a:off x="500354" y="2060851"/>
          <a:ext cx="8064895" cy="3600396"/>
        </p:xfrm>
        <a:graphic>
          <a:graphicData uri="http://schemas.openxmlformats.org/drawingml/2006/table">
            <a:tbl>
              <a:tblPr/>
              <a:tblGrid>
                <a:gridCol w="71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8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17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17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00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45.521.431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26.216.465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36.397.376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1.820.393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19.673.348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51.798.833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6.669.989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25.878.072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52.713.601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12.750.378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43.360.533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71.973.818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5.640.138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42.315.130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89.640.682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5.188.114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42.981.906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104.414.227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26.759.546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79.986.809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78.446.136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5.876.834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41.833.911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83.123.362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-144.129.893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1.466.886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11.146.372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0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10.018.134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4.213.642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41.958.119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3.071.881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22.202.430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18644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56048"/>
              </p:ext>
            </p:extLst>
          </p:nvPr>
        </p:nvGraphicFramePr>
        <p:xfrm>
          <a:off x="500354" y="1913634"/>
          <a:ext cx="8186445" cy="4442715"/>
        </p:xfrm>
        <a:graphic>
          <a:graphicData uri="http://schemas.openxmlformats.org/drawingml/2006/table">
            <a:tbl>
              <a:tblPr/>
              <a:tblGrid>
                <a:gridCol w="687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4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32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3.503.303.953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-55.340.536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1.834.856.011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3.503.303.953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-55.340.536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1.834.856.011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3.503.303.953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-55.340.536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1.834.856.011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50.478.160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22.688.327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61.740.685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35.465.504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104.016.304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57.857.576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19.205.103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42.195.075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-693.871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23.555.214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19.641.329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-495.701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8.874.024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53.853.118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-450.952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33.717.430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50.775.269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-1.511.746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34.340.537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23.418.789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75.312.084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-2.615.136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40.040.274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9.755.501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21.572.398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-126.269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9.824.820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116.592.590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-1.117.965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57.716.704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18.575.745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26.068.796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-454.352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13.260.692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24.896.108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-535.301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13.865.340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-729.342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11.514.709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90.809.165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-1.421.304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47.949.080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14.261.709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13.859.255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-362.436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5.145.454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1517725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79434"/>
              </p:ext>
            </p:extLst>
          </p:nvPr>
        </p:nvGraphicFramePr>
        <p:xfrm>
          <a:off x="500354" y="1802581"/>
          <a:ext cx="8186445" cy="4553769"/>
        </p:xfrm>
        <a:graphic>
          <a:graphicData uri="http://schemas.openxmlformats.org/drawingml/2006/table">
            <a:tbl>
              <a:tblPr/>
              <a:tblGrid>
                <a:gridCol w="687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4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7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41.528.677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-987.551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25.247.881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99.707.332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-323.463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45.223.465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16.494.964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3.837.203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73.521.918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-399.822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38.799.819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20.447.352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-283.301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9.123.067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147.647.049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-1.940.445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74.660.471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8.011.954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85.517.833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42.077.267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96.309.458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-2.257.067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45.760.398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12.787.174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14.213.865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19.698.875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10.863.821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15.679.598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-723.551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7.246.366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10.691.554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14.774.163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-579.549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5.419.026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6.933.629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118.695.101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-2.339.163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59.615.818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74.840.624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-2.144.122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42.295.554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-861.862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32.961.881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58.609.889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44.740.927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-1.398.157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21.938.383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57.983.974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-2.813.740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28.557.155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0899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15063"/>
              </p:ext>
            </p:extLst>
          </p:nvPr>
        </p:nvGraphicFramePr>
        <p:xfrm>
          <a:off x="500353" y="1793838"/>
          <a:ext cx="8186446" cy="4562512"/>
        </p:xfrm>
        <a:graphic>
          <a:graphicData uri="http://schemas.openxmlformats.org/drawingml/2006/table">
            <a:tbl>
              <a:tblPr/>
              <a:tblGrid>
                <a:gridCol w="687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4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92.531.253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-1.531.059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51.190.962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34.631.715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-138.380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17.921.621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21.722.679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30.146.153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-1.835.355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14.744.983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20.743.898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-45.321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8.794.710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104.664.032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-10.707.098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49.234.937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81.833.236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40.383.957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42.237.572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118.864.874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-1.617.986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59.706.463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35.434.138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-1.197.214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15.833.670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12.191.639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5.328.004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39.606.732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-339.805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21.342.710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50.203.734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40.077.075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-2.393.219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18.857.882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96.613.457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-2.787.457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56.222.902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83.133.304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-218.890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41.090.521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10.872.634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10.922.945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159.090.360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-1.805.041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90.267.827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86.175.692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-1.095.330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38.558.537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64.250.209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-961.434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33.699.107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26.211.335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13.314.518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5735" y="1430470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704"/>
            <a:ext cx="813690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84575"/>
              </p:ext>
            </p:extLst>
          </p:nvPr>
        </p:nvGraphicFramePr>
        <p:xfrm>
          <a:off x="585735" y="1772821"/>
          <a:ext cx="8162728" cy="4583522"/>
        </p:xfrm>
        <a:graphic>
          <a:graphicData uri="http://schemas.openxmlformats.org/drawingml/2006/table">
            <a:tbl>
              <a:tblPr/>
              <a:tblGrid>
                <a:gridCol w="74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0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80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7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37.879.129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11.249.815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11.107.524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-947.421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537857"/>
              </p:ext>
            </p:extLst>
          </p:nvPr>
        </p:nvGraphicFramePr>
        <p:xfrm>
          <a:off x="683568" y="184785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154" y="155679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71596"/>
              </p:ext>
            </p:extLst>
          </p:nvPr>
        </p:nvGraphicFramePr>
        <p:xfrm>
          <a:off x="704849" y="1965836"/>
          <a:ext cx="7734302" cy="3981468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96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5.977.087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7" y="796024"/>
            <a:ext cx="77555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702157"/>
              </p:ext>
            </p:extLst>
          </p:nvPr>
        </p:nvGraphicFramePr>
        <p:xfrm>
          <a:off x="631204" y="2201632"/>
          <a:ext cx="7827592" cy="2307489"/>
        </p:xfrm>
        <a:graphic>
          <a:graphicData uri="http://schemas.openxmlformats.org/drawingml/2006/table">
            <a:tbl>
              <a:tblPr/>
              <a:tblGrid>
                <a:gridCol w="71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7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188.441.670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188.441.670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188.441.670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188.441.670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8093" y="1368972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9" y="796024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93751"/>
              </p:ext>
            </p:extLst>
          </p:nvPr>
        </p:nvGraphicFramePr>
        <p:xfrm>
          <a:off x="611557" y="1628796"/>
          <a:ext cx="7849397" cy="4727555"/>
        </p:xfrm>
        <a:graphic>
          <a:graphicData uri="http://schemas.openxmlformats.org/drawingml/2006/table">
            <a:tbl>
              <a:tblPr/>
              <a:tblGrid>
                <a:gridCol w="7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68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09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585.169.045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476.127.358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121.807.175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107.866.757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65.337.520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104.765.011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194.390.632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130.125.337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98.878.451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96.952.883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156.729.571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126.982.892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-9.439.640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43.121.675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22.072.718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83569" y="1442144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9" y="758931"/>
            <a:ext cx="77555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905728"/>
              </p:ext>
            </p:extLst>
          </p:nvPr>
        </p:nvGraphicFramePr>
        <p:xfrm>
          <a:off x="683569" y="1844827"/>
          <a:ext cx="7755582" cy="4511523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50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1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13.029.753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4" y="1387117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4" y="796024"/>
            <a:ext cx="81472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69729"/>
              </p:ext>
            </p:extLst>
          </p:nvPr>
        </p:nvGraphicFramePr>
        <p:xfrm>
          <a:off x="539554" y="1628804"/>
          <a:ext cx="8147245" cy="4727545"/>
        </p:xfrm>
        <a:graphic>
          <a:graphicData uri="http://schemas.openxmlformats.org/drawingml/2006/table">
            <a:tbl>
              <a:tblPr/>
              <a:tblGrid>
                <a:gridCol w="74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2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0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50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95536" y="1378984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811039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7463"/>
              </p:ext>
            </p:extLst>
          </p:nvPr>
        </p:nvGraphicFramePr>
        <p:xfrm>
          <a:off x="467544" y="1628794"/>
          <a:ext cx="8219255" cy="4727554"/>
        </p:xfrm>
        <a:graphic>
          <a:graphicData uri="http://schemas.openxmlformats.org/drawingml/2006/table">
            <a:tbl>
              <a:tblPr/>
              <a:tblGrid>
                <a:gridCol w="750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8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6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6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18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18.151.946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64.366.594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2145553,1%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2145553,1%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64.366.594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2145553,1%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2145553,1%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9592" y="1411151"/>
            <a:ext cx="269292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820058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00210"/>
              </p:ext>
            </p:extLst>
          </p:nvPr>
        </p:nvGraphicFramePr>
        <p:xfrm>
          <a:off x="628649" y="1708083"/>
          <a:ext cx="7886703" cy="4648266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03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258.606.560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53.172.872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156.724.510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8.249.121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4.779.879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38.262.419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7.487.388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4.433.792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4.433.792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3.053.596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3.053.596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86.040.023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86.040.023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2.237.239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73.671.537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9.390.609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226.230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0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671" y="1495655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8031"/>
              </p:ext>
            </p:extLst>
          </p:nvPr>
        </p:nvGraphicFramePr>
        <p:xfrm>
          <a:off x="636666" y="1772794"/>
          <a:ext cx="7890388" cy="4583555"/>
        </p:xfrm>
        <a:graphic>
          <a:graphicData uri="http://schemas.openxmlformats.org/drawingml/2006/table">
            <a:tbl>
              <a:tblPr/>
              <a:tblGrid>
                <a:gridCol w="67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5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7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92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9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3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750.228.148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118.384.800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13.505.522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-28.838.089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-4.882.473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12.816.129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-23.955.616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13.682.093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-640.297.218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13.682.093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-640.297.218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53.372.232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53.372.232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53.372.232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666.215.409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666.215.409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116.451.266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666.215.409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666.215.409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116.451.266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47.338.900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47.338.900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12.594.853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836.778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836.778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8.093.608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8.093.608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1.361.212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7.145.362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95.171.814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95.171.814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10.982.196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87.481.145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87.481.145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15.800.155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737.694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1.426.089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1.426.089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68.137.385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68.137.385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3.556.477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25.042.105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25.042.105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6.615.476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11.296.050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11.296.050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1.562.463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15.850.079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15.850.079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4.734.463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2.899.467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2.899.467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80024"/>
              </p:ext>
            </p:extLst>
          </p:nvPr>
        </p:nvGraphicFramePr>
        <p:xfrm>
          <a:off x="628651" y="1863787"/>
          <a:ext cx="7940484" cy="4492569"/>
        </p:xfrm>
        <a:graphic>
          <a:graphicData uri="http://schemas.openxmlformats.org/drawingml/2006/table">
            <a:tbl>
              <a:tblPr/>
              <a:tblGrid>
                <a:gridCol w="683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9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3.254.164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3.254.164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425.931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29.259.723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29.259.723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8.206.150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37.310.961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37.310.961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10.819.859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4.945.372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4.945.372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331.108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9.893.196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9.893.196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1.214.717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5.779.648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5.779.648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4.159.258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4.159.258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8.663.265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8.663.265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1.485.952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13.776.781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13.776.781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1.899.240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24.611.201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24.611.201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1.123.430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45.603.068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45.603.068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11.566.542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24.702.683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24.702.683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1.038.849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11.466.505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818" y="1416490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55526"/>
              </p:ext>
            </p:extLst>
          </p:nvPr>
        </p:nvGraphicFramePr>
        <p:xfrm>
          <a:off x="621362" y="1790208"/>
          <a:ext cx="7983087" cy="4566137"/>
        </p:xfrm>
        <a:graphic>
          <a:graphicData uri="http://schemas.openxmlformats.org/drawingml/2006/table">
            <a:tbl>
              <a:tblPr/>
              <a:tblGrid>
                <a:gridCol w="71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1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83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13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15.240.384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885.669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6.834.475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11.279.070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4.864.541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707.618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972468"/>
              </p:ext>
            </p:extLst>
          </p:nvPr>
        </p:nvGraphicFramePr>
        <p:xfrm>
          <a:off x="871514" y="2057400"/>
          <a:ext cx="770485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029146"/>
              </p:ext>
            </p:extLst>
          </p:nvPr>
        </p:nvGraphicFramePr>
        <p:xfrm>
          <a:off x="539552" y="2057400"/>
          <a:ext cx="777686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41865"/>
              </p:ext>
            </p:extLst>
          </p:nvPr>
        </p:nvGraphicFramePr>
        <p:xfrm>
          <a:off x="539552" y="1954662"/>
          <a:ext cx="7920879" cy="3717511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47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10.588.852.344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635.676.244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5.598.391.816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3.678.439.916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7.592.158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1.811.427.860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2.222.907.475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72.006.454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1.200.289.444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746.452.429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87.487.423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543.006.822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2.901.665.623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341.631.720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1.333.734.970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13.844.226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56.269.752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5.135.162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98.115.579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7.810.043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112.899.259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110.817.886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498.948.282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BAA3E4-DFC5-4FDF-8E6C-C16737F7B4BA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839415"/>
          <a:ext cx="7886699" cy="2323758"/>
        </p:xfrm>
        <a:graphic>
          <a:graphicData uri="http://schemas.openxmlformats.org/drawingml/2006/table">
            <a:tbl>
              <a:tblPr/>
              <a:tblGrid>
                <a:gridCol w="246368">
                  <a:extLst>
                    <a:ext uri="{9D8B030D-6E8A-4147-A177-3AD203B41FA5}">
                      <a16:colId xmlns:a16="http://schemas.microsoft.com/office/drawing/2014/main" val="3391691776"/>
                    </a:ext>
                  </a:extLst>
                </a:gridCol>
                <a:gridCol w="316758">
                  <a:extLst>
                    <a:ext uri="{9D8B030D-6E8A-4147-A177-3AD203B41FA5}">
                      <a16:colId xmlns:a16="http://schemas.microsoft.com/office/drawing/2014/main" val="3642015863"/>
                    </a:ext>
                  </a:extLst>
                </a:gridCol>
                <a:gridCol w="2384487">
                  <a:extLst>
                    <a:ext uri="{9D8B030D-6E8A-4147-A177-3AD203B41FA5}">
                      <a16:colId xmlns:a16="http://schemas.microsoft.com/office/drawing/2014/main" val="661520793"/>
                    </a:ext>
                  </a:extLst>
                </a:gridCol>
                <a:gridCol w="938544">
                  <a:extLst>
                    <a:ext uri="{9D8B030D-6E8A-4147-A177-3AD203B41FA5}">
                      <a16:colId xmlns:a16="http://schemas.microsoft.com/office/drawing/2014/main" val="3301709801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2423299948"/>
                    </a:ext>
                  </a:extLst>
                </a:gridCol>
                <a:gridCol w="809494">
                  <a:extLst>
                    <a:ext uri="{9D8B030D-6E8A-4147-A177-3AD203B41FA5}">
                      <a16:colId xmlns:a16="http://schemas.microsoft.com/office/drawing/2014/main" val="25040408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2730775987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1161359247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935787619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22025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15.982.728.523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268.971.520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8.097.281.178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5699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8.646.033.265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299.725.149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4.445.087.034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1454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2.206.620.824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896.858.681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05339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1.626.770.481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4.374.907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920.479.452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3979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3.503.303.953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-55.340.536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1.834.856.011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6170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37.879.129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3.190.236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19.610.804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2081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12.054.620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897.313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5.977.087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788089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585.169.045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69.000.619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476.127.358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75726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1.008.834.708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49.321.241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275.109.310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9437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258.606.560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53.172.872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156.724.510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40952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750.228.148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118.384.800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1141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15.240.384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885.669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6.834.475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2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688" y="1435200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32776"/>
              </p:ext>
            </p:extLst>
          </p:nvPr>
        </p:nvGraphicFramePr>
        <p:xfrm>
          <a:off x="628650" y="1771847"/>
          <a:ext cx="7886699" cy="4584502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100.396.422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5.041.598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50.799.959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186.983.797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57.698.613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73.891.237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255.444.970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9.747.318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136.435.282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135.414.194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11.632.673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70.646.012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338.381.000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36.297.555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186.554.665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316.676.191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100.344.540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125.323.180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455.596.558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101.883.843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202.453.390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124.839.819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11.638.846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62.249.977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328.273.306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13.057.288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178.828.330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495.213.242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87.439.419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220.355.923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243.427.993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32.407.614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124.762.798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332.631.067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19.730.366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175.953.095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209.815.274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21.376.301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101.439.092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208.943.839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7.234.527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102.351.210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91.242.042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5.745.869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52.242.499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151.319.962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36.684.109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67.455.780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427.960.667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50.199.593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218.270.257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525" y="1412892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790445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41272"/>
              </p:ext>
            </p:extLst>
          </p:nvPr>
        </p:nvGraphicFramePr>
        <p:xfrm>
          <a:off x="539553" y="1708805"/>
          <a:ext cx="7975795" cy="4647544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201.136.499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11.136.326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102.359.418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140.149.953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13.324.053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70.209.781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241.902.663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16.431.213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118.253.728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109.058.640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6.228.291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53.437.736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125.296.923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4.789.893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64.621.244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383.038.580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18.578.370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200.447.319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394.627.725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20.421.959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222.808.253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469.936.715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37.441.112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225.011.383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337.187.950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16.329.579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163.642.737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534.761.665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79.959.174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298.845.721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518.227.123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37.770.648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254.953.021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107.064.962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-276.399.881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40.249.115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11.305.100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5.033.402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10.789.862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5.123.174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150.986.938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45.551.226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74.204.751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771315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9" y="1628800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85238"/>
              </p:ext>
            </p:extLst>
          </p:nvPr>
        </p:nvGraphicFramePr>
        <p:xfrm>
          <a:off x="603598" y="1975394"/>
          <a:ext cx="8000849" cy="3397824"/>
        </p:xfrm>
        <a:graphic>
          <a:graphicData uri="http://schemas.openxmlformats.org/drawingml/2006/table">
            <a:tbl>
              <a:tblPr/>
              <a:tblGrid>
                <a:gridCol w="28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2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5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0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8346</Words>
  <Application>Microsoft Office PowerPoint</Application>
  <PresentationFormat>Presentación en pantalla (4:3)</PresentationFormat>
  <Paragraphs>4619</Paragraphs>
  <Slides>29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Calibri</vt:lpstr>
      <vt:lpstr>1_Tema de Office</vt:lpstr>
      <vt:lpstr>EJECUCIÓN ACUMULADA DE GASTOS PRESUPUESTARIOS AL MES DE MAYO DE 2021 PARTIDA 16: MINISTERIO DE SALUD</vt:lpstr>
      <vt:lpstr>Presentación de PowerPoint</vt:lpstr>
      <vt:lpstr>Presentación de PowerPoint</vt:lpstr>
      <vt:lpstr>Presentación de PowerPoint</vt:lpstr>
      <vt:lpstr>EJECUCIÓN ACUMULADA DE GASTOS A MAYO DE 2021  PARTIDA 16 MINISTERIO DE  SALUD</vt:lpstr>
      <vt:lpstr>Presentación de PowerPoint</vt:lpstr>
      <vt:lpstr>Presentación de PowerPoint</vt:lpstr>
      <vt:lpstr>Presentación de PowerPoint</vt:lpstr>
      <vt:lpstr>EJECUCIÓN ACUMULADA DE GASTOS A MAYO DE 2021  PARTIDA 16.CAPITULO 02. PROGRAMA FONDO NACIONAL DE SALUD FET COVID-19</vt:lpstr>
      <vt:lpstr>EJECUCIÓN ACUMULADA DE GASTOS A MAYO DE 2021  PARTIDA 16.CAPITULO 02. PROGRAMA 01: FONDO NACIONAL DE SALUD</vt:lpstr>
      <vt:lpstr>EJECUCIÓN ACUMULADA DE GASTOS A MAYO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69</cp:revision>
  <dcterms:created xsi:type="dcterms:W3CDTF">2020-01-06T19:24:32Z</dcterms:created>
  <dcterms:modified xsi:type="dcterms:W3CDTF">2021-08-09T21:32:10Z</dcterms:modified>
</cp:coreProperties>
</file>