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7"/>
  </p:notesMasterIdLst>
  <p:sldIdLst>
    <p:sldId id="257" r:id="rId2"/>
    <p:sldId id="281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82" r:id="rId15"/>
    <p:sldId id="271" r:id="rId16"/>
    <p:sldId id="272" r:id="rId17"/>
    <p:sldId id="273" r:id="rId18"/>
    <p:sldId id="274" r:id="rId19"/>
    <p:sldId id="283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51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400" b="1" i="0" baseline="0">
                <a:effectLst/>
              </a:rPr>
              <a:t>Distribución presupuesto inicial por Subtítulo de gasto</a:t>
            </a:r>
            <a:endParaRPr lang="es-CL" sz="14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32F-4841-91CE-114B70DC846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32F-4841-91CE-114B70DC846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32F-4841-91CE-114B70DC846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32F-4841-91CE-114B70DC846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32F-4841-91CE-114B70DC846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32F-4841-91CE-114B70DC846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232F-4841-91CE-114B70DC8465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232F-4841-91CE-114B70DC8465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232F-4841-91CE-114B70DC8465}"/>
              </c:ext>
            </c:extLst>
          </c:dPt>
          <c:dLbls>
            <c:dLbl>
              <c:idx val="3"/>
              <c:layout>
                <c:manualLayout>
                  <c:x val="7.5937954566531775E-3"/>
                  <c:y val="4.90820168917401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32F-4841-91CE-114B70DC8465}"/>
                </c:ext>
              </c:extLst>
            </c:dLbl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multiLvlStrRef>
              <c:f>'Partida 15'!$B$56:$C$62</c:f>
              <c:multiLvlStrCache>
                <c:ptCount val="7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PRESTACIONES DE SEGURIDAD SOCIAL</c:v>
                  </c:pt>
                  <c:pt idx="3">
                    <c:v>TRANSFERENCIAS CORRIENTES</c:v>
                  </c:pt>
                  <c:pt idx="4">
                    <c:v>ADQUISICIÓN DE ACTIVOS FINANCIEROS</c:v>
                  </c:pt>
                  <c:pt idx="5">
                    <c:v>PRÉSTAMOS</c:v>
                  </c:pt>
                  <c:pt idx="6">
                    <c:v>OTROS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23</c:v>
                  </c:pt>
                  <c:pt idx="3">
                    <c:v>24</c:v>
                  </c:pt>
                  <c:pt idx="4">
                    <c:v>30</c:v>
                  </c:pt>
                  <c:pt idx="5">
                    <c:v>32</c:v>
                  </c:pt>
                </c:lvl>
              </c:multiLvlStrCache>
            </c:multiLvlStrRef>
          </c:cat>
          <c:val>
            <c:numRef>
              <c:f>'Partida 15'!$D$56:$D$62</c:f>
              <c:numCache>
                <c:formatCode>0.0%</c:formatCode>
                <c:ptCount val="7"/>
                <c:pt idx="0">
                  <c:v>1.9502202143094709E-2</c:v>
                </c:pt>
                <c:pt idx="1">
                  <c:v>1.1056712310629352E-2</c:v>
                </c:pt>
                <c:pt idx="2">
                  <c:v>0.64886612963622636</c:v>
                </c:pt>
                <c:pt idx="3">
                  <c:v>0.14146378968966672</c:v>
                </c:pt>
                <c:pt idx="4">
                  <c:v>0.16778935500687461</c:v>
                </c:pt>
                <c:pt idx="5">
                  <c:v>9.9153730530249316E-3</c:v>
                </c:pt>
                <c:pt idx="6" formatCode="0%">
                  <c:v>1.4064381604833678E-3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232F-4841-91CE-114B70DC84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409986235558904"/>
          <c:y val="0.18773289575459531"/>
          <c:w val="0.31278949433453501"/>
          <c:h val="0.77323648152387781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de Ejecución Mensual 2019 - 2020 - 2021 </a:t>
            </a:r>
            <a:endParaRPr lang="es-CL" sz="12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15'!$C$27</c:f>
              <c:strCache>
                <c:ptCount val="1"/>
                <c:pt idx="0">
                  <c:v>GASTOS 2021</c:v>
                </c:pt>
              </c:strCache>
            </c:strRef>
          </c:tx>
          <c:spPr>
            <a:solidFill>
              <a:schemeClr val="accent2"/>
            </a:solidFill>
            <a:ln w="25400">
              <a:noFill/>
            </a:ln>
          </c:spPr>
          <c:invertIfNegative val="0"/>
          <c:dLbls>
            <c:dLbl>
              <c:idx val="0"/>
              <c:layout>
                <c:manualLayout>
                  <c:x val="-8.295313148071352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B66-4898-AA13-21777687080D}"/>
                </c:ext>
              </c:extLst>
            </c:dLbl>
            <c:dLbl>
              <c:idx val="3"/>
              <c:layout>
                <c:manualLayout>
                  <c:x val="0"/>
                  <c:y val="-5.09259259259259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B66-4898-AA13-2177768708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 wrap="square" lIns="38100" tIns="19050" rIns="38100" bIns="19050" anchor="ctr">
                <a:spAutoFit/>
              </a:bodyPr>
              <a:lstStyle/>
              <a:p>
                <a:pPr>
                  <a:defRPr sz="700">
                    <a:solidFill>
                      <a:srgbClr val="FF0000"/>
                    </a:solidFill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15'!$D$26:$O$26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15'!$D$27:$H$27</c:f>
              <c:numCache>
                <c:formatCode>0.0%</c:formatCode>
                <c:ptCount val="5"/>
                <c:pt idx="0">
                  <c:v>9.1491001444680878E-2</c:v>
                </c:pt>
                <c:pt idx="1">
                  <c:v>8.0550601234816777E-2</c:v>
                </c:pt>
                <c:pt idx="2">
                  <c:v>0.13842955397608928</c:v>
                </c:pt>
                <c:pt idx="3">
                  <c:v>0.10254462133974211</c:v>
                </c:pt>
                <c:pt idx="4">
                  <c:v>0.14073846594664385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B66-4898-AA13-21777687080D}"/>
            </c:ext>
          </c:extLst>
        </c:ser>
        <c:ser>
          <c:idx val="1"/>
          <c:order val="1"/>
          <c:tx>
            <c:strRef>
              <c:f>'Partida 15'!$C$28</c:f>
              <c:strCache>
                <c:ptCount val="1"/>
                <c:pt idx="0">
                  <c:v>GASTOS 2020</c:v>
                </c:pt>
              </c:strCache>
            </c:strRef>
          </c:tx>
          <c:spPr>
            <a:solidFill>
              <a:schemeClr val="accent1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15'!$D$26:$O$26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15'!$D$28:$O$28</c:f>
              <c:numCache>
                <c:formatCode>0.0%</c:formatCode>
                <c:ptCount val="12"/>
                <c:pt idx="0">
                  <c:v>8.0071807007647516E-2</c:v>
                </c:pt>
                <c:pt idx="1">
                  <c:v>8.7001446749213271E-2</c:v>
                </c:pt>
                <c:pt idx="2">
                  <c:v>9.2947591987014577E-2</c:v>
                </c:pt>
                <c:pt idx="3">
                  <c:v>9.657250002028854E-2</c:v>
                </c:pt>
                <c:pt idx="4">
                  <c:v>8.9770029510656921E-2</c:v>
                </c:pt>
                <c:pt idx="5">
                  <c:v>8.0662320861589518E-2</c:v>
                </c:pt>
                <c:pt idx="6">
                  <c:v>7.9807179738724379E-2</c:v>
                </c:pt>
                <c:pt idx="7">
                  <c:v>9.11039737089792E-2</c:v>
                </c:pt>
                <c:pt idx="8">
                  <c:v>8.7063294098505675E-2</c:v>
                </c:pt>
                <c:pt idx="9">
                  <c:v>7.8261542476379467E-2</c:v>
                </c:pt>
                <c:pt idx="10">
                  <c:v>8.1497084544720461E-2</c:v>
                </c:pt>
                <c:pt idx="11">
                  <c:v>9.9537516012179791E-2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B66-4898-AA13-21777687080D}"/>
            </c:ext>
          </c:extLst>
        </c:ser>
        <c:ser>
          <c:idx val="2"/>
          <c:order val="2"/>
          <c:tx>
            <c:strRef>
              <c:f>'Partida 15'!$C$29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chemeClr val="accent3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15'!$D$26:$O$26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15'!$D$29:$O$29</c:f>
              <c:numCache>
                <c:formatCode>0.0%</c:formatCode>
                <c:ptCount val="12"/>
                <c:pt idx="0">
                  <c:v>7.8423376923033875E-2</c:v>
                </c:pt>
                <c:pt idx="1">
                  <c:v>8.2650430080738579E-2</c:v>
                </c:pt>
                <c:pt idx="2">
                  <c:v>9.1285689290615105E-2</c:v>
                </c:pt>
                <c:pt idx="3">
                  <c:v>7.8521643894309837E-2</c:v>
                </c:pt>
                <c:pt idx="4">
                  <c:v>8.8293065638009427E-2</c:v>
                </c:pt>
                <c:pt idx="5">
                  <c:v>8.0370643042380605E-2</c:v>
                </c:pt>
                <c:pt idx="6">
                  <c:v>7.9066923465858988E-2</c:v>
                </c:pt>
                <c:pt idx="7">
                  <c:v>9.0644318280493741E-2</c:v>
                </c:pt>
                <c:pt idx="8">
                  <c:v>8.4702666686255534E-2</c:v>
                </c:pt>
                <c:pt idx="9">
                  <c:v>7.8809370234264667E-2</c:v>
                </c:pt>
                <c:pt idx="10">
                  <c:v>7.8818035976230161E-2</c:v>
                </c:pt>
                <c:pt idx="11">
                  <c:v>0.12375627577781001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B66-4898-AA13-2177768708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100"/>
        <c:axId val="425263648"/>
        <c:axId val="425269920"/>
      </c:barChart>
      <c:catAx>
        <c:axId val="425263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25269920"/>
        <c:crosses val="autoZero"/>
        <c:auto val="1"/>
        <c:lblAlgn val="ctr"/>
        <c:lblOffset val="100"/>
        <c:noMultiLvlLbl val="0"/>
      </c:catAx>
      <c:valAx>
        <c:axId val="425269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2526364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>
      <a:softEdge rad="0"/>
    </a:effectLst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r>
              <a:rPr lang="es-CL" sz="1200" b="1">
                <a:latin typeface="Calibri" panose="020F0502020204030204" pitchFamily="34" charset="0"/>
                <a:cs typeface="Calibri" panose="020F0502020204030204" pitchFamily="34" charset="0"/>
              </a:rPr>
              <a:t>% de Ejecución</a:t>
            </a:r>
            <a:r>
              <a:rPr lang="es-CL" sz="1200" b="1" baseline="0">
                <a:latin typeface="Calibri" panose="020F0502020204030204" pitchFamily="34" charset="0"/>
                <a:cs typeface="Calibri" panose="020F0502020204030204" pitchFamily="34" charset="0"/>
              </a:rPr>
              <a:t> Acumulada 2019 - 2020 - 2021 </a:t>
            </a:r>
            <a:endParaRPr lang="es-CL" sz="1200" b="1">
              <a:latin typeface="Calibri" panose="020F0502020204030204" pitchFamily="34" charset="0"/>
              <a:cs typeface="Calibri" panose="020F0502020204030204" pitchFamily="34" charset="0"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830395587806427"/>
          <c:y val="0.17171296296296298"/>
          <c:w val="0.85629299401300329"/>
          <c:h val="0.61498432487605714"/>
        </c:manualLayout>
      </c:layout>
      <c:lineChart>
        <c:grouping val="standard"/>
        <c:varyColors val="0"/>
        <c:ser>
          <c:idx val="0"/>
          <c:order val="0"/>
          <c:tx>
            <c:strRef>
              <c:f>'Partida 15'!$C$20</c:f>
              <c:strCache>
                <c:ptCount val="1"/>
                <c:pt idx="0">
                  <c:v>GASTOS 2021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6.535947712418302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648-4347-987C-DB23C2F31A4B}"/>
                </c:ext>
              </c:extLst>
            </c:dLbl>
            <c:dLbl>
              <c:idx val="1"/>
              <c:layout>
                <c:manualLayout>
                  <c:x val="-7.0806100217864917E-2"/>
                  <c:y val="-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648-4347-987C-DB23C2F31A4B}"/>
                </c:ext>
              </c:extLst>
            </c:dLbl>
            <c:dLbl>
              <c:idx val="2"/>
              <c:layout>
                <c:manualLayout>
                  <c:x val="-7.3529411764705885E-2"/>
                  <c:y val="-8.487556272013328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648-4347-987C-DB23C2F31A4B}"/>
                </c:ext>
              </c:extLst>
            </c:dLbl>
            <c:dLbl>
              <c:idx val="3"/>
              <c:layout>
                <c:manualLayout>
                  <c:x val="-5.9912854030501089E-2"/>
                  <c:y val="-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648-4347-987C-DB23C2F31A4B}"/>
                </c:ext>
              </c:extLst>
            </c:dLbl>
            <c:dLbl>
              <c:idx val="4"/>
              <c:layout>
                <c:manualLayout>
                  <c:x val="-7.3529411764705885E-2"/>
                  <c:y val="-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648-4347-987C-DB23C2F31A4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 b="1">
                    <a:solidFill>
                      <a:sysClr val="windowText" lastClr="000000"/>
                    </a:solidFill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15'!$D$19:$O$19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15'!$D$20:$H$20</c:f>
              <c:numCache>
                <c:formatCode>0.0%</c:formatCode>
                <c:ptCount val="5"/>
                <c:pt idx="0">
                  <c:v>9.1491001444680878E-2</c:v>
                </c:pt>
                <c:pt idx="1">
                  <c:v>0.1717751114617794</c:v>
                </c:pt>
                <c:pt idx="2">
                  <c:v>0.31016667949884208</c:v>
                </c:pt>
                <c:pt idx="3">
                  <c:v>0.41158799626364473</c:v>
                </c:pt>
                <c:pt idx="4">
                  <c:v>0.49458851356766487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648-4347-987C-DB23C2F31A4B}"/>
            </c:ext>
          </c:extLst>
        </c:ser>
        <c:ser>
          <c:idx val="1"/>
          <c:order val="1"/>
          <c:tx>
            <c:strRef>
              <c:f>'Partida 15'!$C$21</c:f>
              <c:strCache>
                <c:ptCount val="1"/>
                <c:pt idx="0">
                  <c:v>GASTOS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'Partida 15'!$D$19:$O$19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15'!$D$21:$O$21</c:f>
              <c:numCache>
                <c:formatCode>0.0%</c:formatCode>
                <c:ptCount val="12"/>
                <c:pt idx="0">
                  <c:v>8.0071807007647516E-2</c:v>
                </c:pt>
                <c:pt idx="1">
                  <c:v>0.16695667431686415</c:v>
                </c:pt>
                <c:pt idx="2">
                  <c:v>0.25984524780400037</c:v>
                </c:pt>
                <c:pt idx="3">
                  <c:v>0.35177601071528464</c:v>
                </c:pt>
                <c:pt idx="4">
                  <c:v>0.44223056309923758</c:v>
                </c:pt>
                <c:pt idx="5">
                  <c:v>0.52287086618824841</c:v>
                </c:pt>
                <c:pt idx="6">
                  <c:v>0.60170541642836894</c:v>
                </c:pt>
                <c:pt idx="7">
                  <c:v>0.69228558411223184</c:v>
                </c:pt>
                <c:pt idx="8">
                  <c:v>0.77926821593443296</c:v>
                </c:pt>
                <c:pt idx="9">
                  <c:v>0.83429796539159906</c:v>
                </c:pt>
                <c:pt idx="10">
                  <c:v>0.91544098971450327</c:v>
                </c:pt>
                <c:pt idx="11">
                  <c:v>0.98948465778352435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1648-4347-987C-DB23C2F31A4B}"/>
            </c:ext>
          </c:extLst>
        </c:ser>
        <c:ser>
          <c:idx val="2"/>
          <c:order val="2"/>
          <c:tx>
            <c:strRef>
              <c:f>'Partida 15'!$C$22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'Partida 15'!$D$19:$O$19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15'!$D$22:$O$22</c:f>
              <c:numCache>
                <c:formatCode>0.0%</c:formatCode>
                <c:ptCount val="12"/>
                <c:pt idx="0">
                  <c:v>7.8423376923033875E-2</c:v>
                </c:pt>
                <c:pt idx="1">
                  <c:v>0.16078050897129081</c:v>
                </c:pt>
                <c:pt idx="2">
                  <c:v>0.25193486281034483</c:v>
                </c:pt>
                <c:pt idx="3">
                  <c:v>0.33044208331804903</c:v>
                </c:pt>
                <c:pt idx="4">
                  <c:v>0.41858713731120833</c:v>
                </c:pt>
                <c:pt idx="5">
                  <c:v>0.4984707902827844</c:v>
                </c:pt>
                <c:pt idx="6">
                  <c:v>0.56381297681070963</c:v>
                </c:pt>
                <c:pt idx="7">
                  <c:v>0.65377578414949189</c:v>
                </c:pt>
                <c:pt idx="8">
                  <c:v>0.73798561005411956</c:v>
                </c:pt>
                <c:pt idx="9">
                  <c:v>0.81679498028838426</c:v>
                </c:pt>
                <c:pt idx="10">
                  <c:v>0.89557673270365101</c:v>
                </c:pt>
                <c:pt idx="11">
                  <c:v>0.99116982920401264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1648-4347-987C-DB23C2F31A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5269136"/>
        <c:axId val="425270704"/>
      </c:lineChart>
      <c:catAx>
        <c:axId val="425269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25270704"/>
        <c:crosses val="autoZero"/>
        <c:auto val="1"/>
        <c:lblAlgn val="ctr"/>
        <c:lblOffset val="100"/>
        <c:noMultiLvlLbl val="0"/>
      </c:catAx>
      <c:valAx>
        <c:axId val="425270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2526913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zero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E7684-AF66-4E81-8EAA-5D79CA3506C9}" type="datetimeFigureOut">
              <a:rPr lang="es-CL" smtClean="0"/>
              <a:t>08-07-2021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F5993-5356-4E85-89FB-69CAF2114D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885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D0E218-0D5D-4B70-8E2F-57538858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50496B8-B04E-44D6-9FCF-235A4FB26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3838C02-90E4-4B8F-AF58-B4632E558E5E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116142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59995C-6C5E-4774-930D-FE8EA32FE7E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08-07-2021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5492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A67D08-3D11-4B0F-A15F-9F52EB68D63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08-07-2021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6693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8813F-3287-4428-A15C-12A23CF4CFA4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08-07-2021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3096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08-07-2021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51654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08-07-2021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70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02360-A21A-4CCD-BCB0-8531ABD610AB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08-07-2021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0970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7CA73-43A2-4A16-A5CB-3D4B44330E0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08-07-2021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6020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BAF36A-EDE5-4FA8-84EC-3AA788C97240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08-07-2021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553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D39C1-1D08-4F24-AE34-397A80400841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08-07-2021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1870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A55497-5A8F-46E9-977B-DA4B0E8E00C9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08-07-2021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3976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9ED8E3-6EAB-4093-9165-930AB8B37E7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08-07-2021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0603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37570-0FE3-4267-B1AE-9E8F529BA4FA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08-07-2021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5933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524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60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38944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MAYO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15: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DEL TRABAJO Y PREVISIÓN SOCIAL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742638" y="5661248"/>
            <a:ext cx="34023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junio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112060" y="0"/>
            <a:ext cx="288894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0448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764704"/>
            <a:ext cx="80740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03. PROGRAMA 01: SUBSECRETARÍA DE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26618"/>
            <a:ext cx="6129212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87D2387-6433-44CB-87DF-C21172E6E1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5790288"/>
              </p:ext>
            </p:extLst>
          </p:nvPr>
        </p:nvGraphicFramePr>
        <p:xfrm>
          <a:off x="534953" y="1797117"/>
          <a:ext cx="8074097" cy="3364680"/>
        </p:xfrm>
        <a:graphic>
          <a:graphicData uri="http://schemas.openxmlformats.org/drawingml/2006/table">
            <a:tbl>
              <a:tblPr/>
              <a:tblGrid>
                <a:gridCol w="724405">
                  <a:extLst>
                    <a:ext uri="{9D8B030D-6E8A-4147-A177-3AD203B41FA5}">
                      <a16:colId xmlns:a16="http://schemas.microsoft.com/office/drawing/2014/main" val="3028086610"/>
                    </a:ext>
                  </a:extLst>
                </a:gridCol>
                <a:gridCol w="271652">
                  <a:extLst>
                    <a:ext uri="{9D8B030D-6E8A-4147-A177-3AD203B41FA5}">
                      <a16:colId xmlns:a16="http://schemas.microsoft.com/office/drawing/2014/main" val="3761304057"/>
                    </a:ext>
                  </a:extLst>
                </a:gridCol>
                <a:gridCol w="280707">
                  <a:extLst>
                    <a:ext uri="{9D8B030D-6E8A-4147-A177-3AD203B41FA5}">
                      <a16:colId xmlns:a16="http://schemas.microsoft.com/office/drawing/2014/main" val="3288042447"/>
                    </a:ext>
                  </a:extLst>
                </a:gridCol>
                <a:gridCol w="2450903">
                  <a:extLst>
                    <a:ext uri="{9D8B030D-6E8A-4147-A177-3AD203B41FA5}">
                      <a16:colId xmlns:a16="http://schemas.microsoft.com/office/drawing/2014/main" val="3283110794"/>
                    </a:ext>
                  </a:extLst>
                </a:gridCol>
                <a:gridCol w="724405">
                  <a:extLst>
                    <a:ext uri="{9D8B030D-6E8A-4147-A177-3AD203B41FA5}">
                      <a16:colId xmlns:a16="http://schemas.microsoft.com/office/drawing/2014/main" val="2389837327"/>
                    </a:ext>
                  </a:extLst>
                </a:gridCol>
                <a:gridCol w="724405">
                  <a:extLst>
                    <a:ext uri="{9D8B030D-6E8A-4147-A177-3AD203B41FA5}">
                      <a16:colId xmlns:a16="http://schemas.microsoft.com/office/drawing/2014/main" val="346530889"/>
                    </a:ext>
                  </a:extLst>
                </a:gridCol>
                <a:gridCol w="724405">
                  <a:extLst>
                    <a:ext uri="{9D8B030D-6E8A-4147-A177-3AD203B41FA5}">
                      <a16:colId xmlns:a16="http://schemas.microsoft.com/office/drawing/2014/main" val="2282992134"/>
                    </a:ext>
                  </a:extLst>
                </a:gridCol>
                <a:gridCol w="724405">
                  <a:extLst>
                    <a:ext uri="{9D8B030D-6E8A-4147-A177-3AD203B41FA5}">
                      <a16:colId xmlns:a16="http://schemas.microsoft.com/office/drawing/2014/main" val="979490562"/>
                    </a:ext>
                  </a:extLst>
                </a:gridCol>
                <a:gridCol w="724405">
                  <a:extLst>
                    <a:ext uri="{9D8B030D-6E8A-4147-A177-3AD203B41FA5}">
                      <a16:colId xmlns:a16="http://schemas.microsoft.com/office/drawing/2014/main" val="68503625"/>
                    </a:ext>
                  </a:extLst>
                </a:gridCol>
                <a:gridCol w="724405">
                  <a:extLst>
                    <a:ext uri="{9D8B030D-6E8A-4147-A177-3AD203B41FA5}">
                      <a16:colId xmlns:a16="http://schemas.microsoft.com/office/drawing/2014/main" val="3802796414"/>
                    </a:ext>
                  </a:extLst>
                </a:gridCol>
              </a:tblGrid>
              <a:tr h="15207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5888667"/>
                  </a:ext>
                </a:extLst>
              </a:tr>
              <a:tr h="46573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887750"/>
                  </a:ext>
                </a:extLst>
              </a:tr>
              <a:tr h="161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6.353.784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6.772.475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418.691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2.137.966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7784724"/>
                  </a:ext>
                </a:extLst>
              </a:tr>
              <a:tr h="152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3.369.996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3.369.996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1.348.598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5183055"/>
                  </a:ext>
                </a:extLst>
              </a:tr>
              <a:tr h="152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1.133.495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1.122.836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-10.659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357.124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994846"/>
                  </a:ext>
                </a:extLst>
              </a:tr>
              <a:tr h="152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1.709.251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1.709.251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6015513"/>
                  </a:ext>
                </a:extLst>
              </a:tr>
              <a:tr h="152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1.481.403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1.481.403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860142"/>
                  </a:ext>
                </a:extLst>
              </a:tr>
              <a:tr h="152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 Previsional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1.481.403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1.481.403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882337"/>
                  </a:ext>
                </a:extLst>
              </a:tr>
              <a:tr h="152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880674"/>
                  </a:ext>
                </a:extLst>
              </a:tr>
              <a:tr h="152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 Previsional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177969"/>
                  </a:ext>
                </a:extLst>
              </a:tr>
              <a:tr h="152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23.348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23.348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1295289"/>
                  </a:ext>
                </a:extLst>
              </a:tr>
              <a:tr h="152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23.348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23.348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1939802"/>
                  </a:ext>
                </a:extLst>
              </a:tr>
              <a:tr h="152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139.542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150.201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10.659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6.805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0405442"/>
                  </a:ext>
                </a:extLst>
              </a:tr>
              <a:tr h="152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2.045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4567103"/>
                  </a:ext>
                </a:extLst>
              </a:tr>
              <a:tr h="152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8.691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19.350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10.659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14525"/>
                  </a:ext>
                </a:extLst>
              </a:tr>
              <a:tr h="152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70.537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70.537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80525"/>
                  </a:ext>
                </a:extLst>
              </a:tr>
              <a:tr h="152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58.269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58.269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6574716"/>
                  </a:ext>
                </a:extLst>
              </a:tr>
              <a:tr h="152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419.191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418.691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418.830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83766,0%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1117735"/>
                  </a:ext>
                </a:extLst>
              </a:tr>
              <a:tr h="152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419.191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418.691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418.830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83766,0%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8171509"/>
                  </a:ext>
                </a:extLst>
              </a:tr>
              <a:tr h="152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5681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7113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6001" y="701954"/>
            <a:ext cx="80519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04. PROGRAMA 01: DIRECCIÓN DE CRÉDITO PRENDARIO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02" y="1364865"/>
            <a:ext cx="8073646" cy="2706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0665B34-A1E6-40CB-81EC-5C61042E62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4696234"/>
              </p:ext>
            </p:extLst>
          </p:nvPr>
        </p:nvGraphicFramePr>
        <p:xfrm>
          <a:off x="551394" y="1707363"/>
          <a:ext cx="8013135" cy="4351338"/>
        </p:xfrm>
        <a:graphic>
          <a:graphicData uri="http://schemas.openxmlformats.org/drawingml/2006/table">
            <a:tbl>
              <a:tblPr/>
              <a:tblGrid>
                <a:gridCol w="730681">
                  <a:extLst>
                    <a:ext uri="{9D8B030D-6E8A-4147-A177-3AD203B41FA5}">
                      <a16:colId xmlns:a16="http://schemas.microsoft.com/office/drawing/2014/main" val="186430766"/>
                    </a:ext>
                  </a:extLst>
                </a:gridCol>
                <a:gridCol w="255739">
                  <a:extLst>
                    <a:ext uri="{9D8B030D-6E8A-4147-A177-3AD203B41FA5}">
                      <a16:colId xmlns:a16="http://schemas.microsoft.com/office/drawing/2014/main" val="3592912274"/>
                    </a:ext>
                  </a:extLst>
                </a:gridCol>
                <a:gridCol w="255739">
                  <a:extLst>
                    <a:ext uri="{9D8B030D-6E8A-4147-A177-3AD203B41FA5}">
                      <a16:colId xmlns:a16="http://schemas.microsoft.com/office/drawing/2014/main" val="978184427"/>
                    </a:ext>
                  </a:extLst>
                </a:gridCol>
                <a:gridCol w="2252932">
                  <a:extLst>
                    <a:ext uri="{9D8B030D-6E8A-4147-A177-3AD203B41FA5}">
                      <a16:colId xmlns:a16="http://schemas.microsoft.com/office/drawing/2014/main" val="1883071519"/>
                    </a:ext>
                  </a:extLst>
                </a:gridCol>
                <a:gridCol w="767215">
                  <a:extLst>
                    <a:ext uri="{9D8B030D-6E8A-4147-A177-3AD203B41FA5}">
                      <a16:colId xmlns:a16="http://schemas.microsoft.com/office/drawing/2014/main" val="526527977"/>
                    </a:ext>
                  </a:extLst>
                </a:gridCol>
                <a:gridCol w="767215">
                  <a:extLst>
                    <a:ext uri="{9D8B030D-6E8A-4147-A177-3AD203B41FA5}">
                      <a16:colId xmlns:a16="http://schemas.microsoft.com/office/drawing/2014/main" val="713526593"/>
                    </a:ext>
                  </a:extLst>
                </a:gridCol>
                <a:gridCol w="767215">
                  <a:extLst>
                    <a:ext uri="{9D8B030D-6E8A-4147-A177-3AD203B41FA5}">
                      <a16:colId xmlns:a16="http://schemas.microsoft.com/office/drawing/2014/main" val="665562192"/>
                    </a:ext>
                  </a:extLst>
                </a:gridCol>
                <a:gridCol w="742859">
                  <a:extLst>
                    <a:ext uri="{9D8B030D-6E8A-4147-A177-3AD203B41FA5}">
                      <a16:colId xmlns:a16="http://schemas.microsoft.com/office/drawing/2014/main" val="3451634055"/>
                    </a:ext>
                  </a:extLst>
                </a:gridCol>
                <a:gridCol w="742859">
                  <a:extLst>
                    <a:ext uri="{9D8B030D-6E8A-4147-A177-3AD203B41FA5}">
                      <a16:colId xmlns:a16="http://schemas.microsoft.com/office/drawing/2014/main" val="2820656022"/>
                    </a:ext>
                  </a:extLst>
                </a:gridCol>
                <a:gridCol w="730681">
                  <a:extLst>
                    <a:ext uri="{9D8B030D-6E8A-4147-A177-3AD203B41FA5}">
                      <a16:colId xmlns:a16="http://schemas.microsoft.com/office/drawing/2014/main" val="2741070960"/>
                    </a:ext>
                  </a:extLst>
                </a:gridCol>
              </a:tblGrid>
              <a:tr h="13980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738" marR="8738" marT="87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38" marR="8738" marT="87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1688475"/>
                  </a:ext>
                </a:extLst>
              </a:tr>
              <a:tr h="4281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565120"/>
                  </a:ext>
                </a:extLst>
              </a:tr>
              <a:tr h="148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43.309.385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44.113.157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803.772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11.025.481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6185378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8.025.565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7.978.669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-46.896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2.978.466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06508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3.900.401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4.200.401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1.403.636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9688839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274.148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274.148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737209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274.148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274.148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497621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170.976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170.976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6050620"/>
                  </a:ext>
                </a:extLst>
              </a:tr>
              <a:tr h="279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103.172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103.172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391825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2.593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481899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2.593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2832891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2.593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514963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153.855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153.855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7733515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153.855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153.855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986773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0687247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254277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255.642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274.642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47.501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8644574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3968707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66.109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66.109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5927312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92.611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92.611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27.891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1477171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96.922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96.922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11.686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3582162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511.250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511.250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342362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511.250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511.250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2329707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30.315.496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30.296.496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6.328.201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515512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Pignoraticios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30.315.496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30.296.496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6.328.201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82131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274.135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272.135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267.130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13356,5%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6995946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274.135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272.135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267.130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13356,5%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4568434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142.583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142.583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57593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81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5299" y="715041"/>
            <a:ext cx="7996323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05. PROGRAMA 01: SERVICIO NACIONAL DE CAPACITACIÓN Y EMPLEO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A18772DC-1E36-4569-8538-D4F5C000A000}"/>
              </a:ext>
            </a:extLst>
          </p:cNvPr>
          <p:cNvSpPr txBox="1">
            <a:spLocks/>
          </p:cNvSpPr>
          <p:nvPr/>
        </p:nvSpPr>
        <p:spPr>
          <a:xfrm>
            <a:off x="536115" y="1562864"/>
            <a:ext cx="7996323" cy="2099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B19364E-CD22-4477-BB8F-7EBC110CB5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4778842"/>
              </p:ext>
            </p:extLst>
          </p:nvPr>
        </p:nvGraphicFramePr>
        <p:xfrm>
          <a:off x="509894" y="1891213"/>
          <a:ext cx="7991728" cy="4351331"/>
        </p:xfrm>
        <a:graphic>
          <a:graphicData uri="http://schemas.openxmlformats.org/drawingml/2006/table">
            <a:tbl>
              <a:tblPr/>
              <a:tblGrid>
                <a:gridCol w="664362">
                  <a:extLst>
                    <a:ext uri="{9D8B030D-6E8A-4147-A177-3AD203B41FA5}">
                      <a16:colId xmlns:a16="http://schemas.microsoft.com/office/drawing/2014/main" val="2217923720"/>
                    </a:ext>
                  </a:extLst>
                </a:gridCol>
                <a:gridCol w="249136">
                  <a:extLst>
                    <a:ext uri="{9D8B030D-6E8A-4147-A177-3AD203B41FA5}">
                      <a16:colId xmlns:a16="http://schemas.microsoft.com/office/drawing/2014/main" val="3929819426"/>
                    </a:ext>
                  </a:extLst>
                </a:gridCol>
                <a:gridCol w="257441">
                  <a:extLst>
                    <a:ext uri="{9D8B030D-6E8A-4147-A177-3AD203B41FA5}">
                      <a16:colId xmlns:a16="http://schemas.microsoft.com/office/drawing/2014/main" val="2609244526"/>
                    </a:ext>
                  </a:extLst>
                </a:gridCol>
                <a:gridCol w="2646378">
                  <a:extLst>
                    <a:ext uri="{9D8B030D-6E8A-4147-A177-3AD203B41FA5}">
                      <a16:colId xmlns:a16="http://schemas.microsoft.com/office/drawing/2014/main" val="189368287"/>
                    </a:ext>
                  </a:extLst>
                </a:gridCol>
                <a:gridCol w="664362">
                  <a:extLst>
                    <a:ext uri="{9D8B030D-6E8A-4147-A177-3AD203B41FA5}">
                      <a16:colId xmlns:a16="http://schemas.microsoft.com/office/drawing/2014/main" val="199123345"/>
                    </a:ext>
                  </a:extLst>
                </a:gridCol>
                <a:gridCol w="686509">
                  <a:extLst>
                    <a:ext uri="{9D8B030D-6E8A-4147-A177-3AD203B41FA5}">
                      <a16:colId xmlns:a16="http://schemas.microsoft.com/office/drawing/2014/main" val="312187590"/>
                    </a:ext>
                  </a:extLst>
                </a:gridCol>
                <a:gridCol w="741871">
                  <a:extLst>
                    <a:ext uri="{9D8B030D-6E8A-4147-A177-3AD203B41FA5}">
                      <a16:colId xmlns:a16="http://schemas.microsoft.com/office/drawing/2014/main" val="3133863274"/>
                    </a:ext>
                  </a:extLst>
                </a:gridCol>
                <a:gridCol w="741871">
                  <a:extLst>
                    <a:ext uri="{9D8B030D-6E8A-4147-A177-3AD203B41FA5}">
                      <a16:colId xmlns:a16="http://schemas.microsoft.com/office/drawing/2014/main" val="450290423"/>
                    </a:ext>
                  </a:extLst>
                </a:gridCol>
                <a:gridCol w="675436">
                  <a:extLst>
                    <a:ext uri="{9D8B030D-6E8A-4147-A177-3AD203B41FA5}">
                      <a16:colId xmlns:a16="http://schemas.microsoft.com/office/drawing/2014/main" val="4036164377"/>
                    </a:ext>
                  </a:extLst>
                </a:gridCol>
                <a:gridCol w="664362">
                  <a:extLst>
                    <a:ext uri="{9D8B030D-6E8A-4147-A177-3AD203B41FA5}">
                      <a16:colId xmlns:a16="http://schemas.microsoft.com/office/drawing/2014/main" val="1928101493"/>
                    </a:ext>
                  </a:extLst>
                </a:gridCol>
              </a:tblGrid>
              <a:tr h="13597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99" marR="8499" marT="84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1134096"/>
                  </a:ext>
                </a:extLst>
              </a:tr>
              <a:tr h="40793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3847571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1.870.019.383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185.917.901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-1.684.101.482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38.715.967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4488362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18.273.504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18.208.704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-64.800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7.450.565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8411058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8.434.325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8.434.325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2.510.053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081455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154.252.863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154.252.863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25.052.151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374863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151.485.772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151.485.772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24.394.227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690423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1.299.326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1.299.326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181.375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8219450"/>
                  </a:ext>
                </a:extLst>
              </a:tr>
              <a:tr h="27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Capacitación para Micro y Pequeños Empresarios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3.111.349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3.111.349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1.298.812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388280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Capacitación en Oficios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34.800.788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34.800.788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2.871.225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627608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Formación en el Puesto de Trabajo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1.662.428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1.662.428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463.478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765303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Intermediación Laboral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9.410.068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9.410.068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4.075.877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1456647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Certificación de Competencias Laborales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1.863.868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1.863.868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735.942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3741423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Seguros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193.814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193.814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84.135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1304519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al Empleo, Ley N° 20.338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45.067.526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45.067.526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5.598.381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0998422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Empleo a la Mujer, Ley N° 20.595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44.906.400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44.906.400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6.301.349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389498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Reconversión Laboral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7.022.955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7.022.955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741.454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4437937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Laboral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2.147.250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2.147.250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2.042.199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2877614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2.755.091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2.755.091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649.526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7133705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Becas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2.392.565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2.392.565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287.000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9891399"/>
                  </a:ext>
                </a:extLst>
              </a:tr>
              <a:tr h="27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del Sistema Nacional de Certificación de Competencias Laborales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362.526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362.526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362.526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5106112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9674310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099401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1.260.450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1.260.450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143.377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6534833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17.441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17.441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3726728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306.038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306.038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13.911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7184828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261.445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261.445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3570007"/>
                  </a:ext>
                </a:extLst>
              </a:tr>
              <a:tr h="1359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675.526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675.526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129.466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0745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817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9368" y="838689"/>
            <a:ext cx="805794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05. PROGRAMA 01: SERVICIO NACIONAL DE CAPACITACIÓN Y EMPLEO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11128" y="1484334"/>
            <a:ext cx="805794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4F8F05E-B8F1-404A-91F8-E11859EAB7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9287968"/>
              </p:ext>
            </p:extLst>
          </p:nvPr>
        </p:nvGraphicFramePr>
        <p:xfrm>
          <a:off x="529368" y="1849448"/>
          <a:ext cx="8035089" cy="1397940"/>
        </p:xfrm>
        <a:graphic>
          <a:graphicData uri="http://schemas.openxmlformats.org/drawingml/2006/table">
            <a:tbl>
              <a:tblPr/>
              <a:tblGrid>
                <a:gridCol w="667967">
                  <a:extLst>
                    <a:ext uri="{9D8B030D-6E8A-4147-A177-3AD203B41FA5}">
                      <a16:colId xmlns:a16="http://schemas.microsoft.com/office/drawing/2014/main" val="692335085"/>
                    </a:ext>
                  </a:extLst>
                </a:gridCol>
                <a:gridCol w="250488">
                  <a:extLst>
                    <a:ext uri="{9D8B030D-6E8A-4147-A177-3AD203B41FA5}">
                      <a16:colId xmlns:a16="http://schemas.microsoft.com/office/drawing/2014/main" val="4292814076"/>
                    </a:ext>
                  </a:extLst>
                </a:gridCol>
                <a:gridCol w="258837">
                  <a:extLst>
                    <a:ext uri="{9D8B030D-6E8A-4147-A177-3AD203B41FA5}">
                      <a16:colId xmlns:a16="http://schemas.microsoft.com/office/drawing/2014/main" val="2848686423"/>
                    </a:ext>
                  </a:extLst>
                </a:gridCol>
                <a:gridCol w="2660736">
                  <a:extLst>
                    <a:ext uri="{9D8B030D-6E8A-4147-A177-3AD203B41FA5}">
                      <a16:colId xmlns:a16="http://schemas.microsoft.com/office/drawing/2014/main" val="503640155"/>
                    </a:ext>
                  </a:extLst>
                </a:gridCol>
                <a:gridCol w="667967">
                  <a:extLst>
                    <a:ext uri="{9D8B030D-6E8A-4147-A177-3AD203B41FA5}">
                      <a16:colId xmlns:a16="http://schemas.microsoft.com/office/drawing/2014/main" val="2781926368"/>
                    </a:ext>
                  </a:extLst>
                </a:gridCol>
                <a:gridCol w="690233">
                  <a:extLst>
                    <a:ext uri="{9D8B030D-6E8A-4147-A177-3AD203B41FA5}">
                      <a16:colId xmlns:a16="http://schemas.microsoft.com/office/drawing/2014/main" val="223369445"/>
                    </a:ext>
                  </a:extLst>
                </a:gridCol>
                <a:gridCol w="745897">
                  <a:extLst>
                    <a:ext uri="{9D8B030D-6E8A-4147-A177-3AD203B41FA5}">
                      <a16:colId xmlns:a16="http://schemas.microsoft.com/office/drawing/2014/main" val="4094522098"/>
                    </a:ext>
                  </a:extLst>
                </a:gridCol>
                <a:gridCol w="745897">
                  <a:extLst>
                    <a:ext uri="{9D8B030D-6E8A-4147-A177-3AD203B41FA5}">
                      <a16:colId xmlns:a16="http://schemas.microsoft.com/office/drawing/2014/main" val="801134099"/>
                    </a:ext>
                  </a:extLst>
                </a:gridCol>
                <a:gridCol w="679100">
                  <a:extLst>
                    <a:ext uri="{9D8B030D-6E8A-4147-A177-3AD203B41FA5}">
                      <a16:colId xmlns:a16="http://schemas.microsoft.com/office/drawing/2014/main" val="3800707540"/>
                    </a:ext>
                  </a:extLst>
                </a:gridCol>
                <a:gridCol w="667967">
                  <a:extLst>
                    <a:ext uri="{9D8B030D-6E8A-4147-A177-3AD203B41FA5}">
                      <a16:colId xmlns:a16="http://schemas.microsoft.com/office/drawing/2014/main" val="2378997288"/>
                    </a:ext>
                  </a:extLst>
                </a:gridCol>
              </a:tblGrid>
              <a:tr h="1397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737" marR="8737" marT="87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37" marR="8737" marT="87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5279325"/>
                  </a:ext>
                </a:extLst>
              </a:tr>
              <a:tr h="27958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841069"/>
                  </a:ext>
                </a:extLst>
              </a:tr>
              <a:tr h="139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1.686.855.060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-1.686.855.060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9178979"/>
                  </a:ext>
                </a:extLst>
              </a:tr>
              <a:tr h="139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1.686.855.060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-1.686.855.060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7039721"/>
                  </a:ext>
                </a:extLst>
              </a:tr>
              <a:tr h="139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933.181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3.751.559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2.818.378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3.559.821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381,5%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3824684"/>
                  </a:ext>
                </a:extLst>
              </a:tr>
              <a:tr h="139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927.322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927.322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755.281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6776121"/>
                  </a:ext>
                </a:extLst>
              </a:tr>
              <a:tr h="139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3.859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3.859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3.859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215093"/>
                  </a:ext>
                </a:extLst>
              </a:tr>
              <a:tr h="139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2.820.378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2.818.378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2.800.681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140034,1%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9754294"/>
                  </a:ext>
                </a:extLst>
              </a:tr>
              <a:tr h="139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09750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6280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9368" y="715579"/>
            <a:ext cx="8057944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05. PROGRAMA 01: SERVICIO NACIONAL DE CAPACITACIÓN Y EMPLEO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FET – Covid - 19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43029" y="1577994"/>
            <a:ext cx="805794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EEEC088-FEB5-49C5-B3DD-B549C89F11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604230"/>
              </p:ext>
            </p:extLst>
          </p:nvPr>
        </p:nvGraphicFramePr>
        <p:xfrm>
          <a:off x="521334" y="1913657"/>
          <a:ext cx="8044282" cy="1749682"/>
        </p:xfrm>
        <a:graphic>
          <a:graphicData uri="http://schemas.openxmlformats.org/drawingml/2006/table">
            <a:tbl>
              <a:tblPr/>
              <a:tblGrid>
                <a:gridCol w="668731">
                  <a:extLst>
                    <a:ext uri="{9D8B030D-6E8A-4147-A177-3AD203B41FA5}">
                      <a16:colId xmlns:a16="http://schemas.microsoft.com/office/drawing/2014/main" val="2392352325"/>
                    </a:ext>
                  </a:extLst>
                </a:gridCol>
                <a:gridCol w="250775">
                  <a:extLst>
                    <a:ext uri="{9D8B030D-6E8A-4147-A177-3AD203B41FA5}">
                      <a16:colId xmlns:a16="http://schemas.microsoft.com/office/drawing/2014/main" val="867654707"/>
                    </a:ext>
                  </a:extLst>
                </a:gridCol>
                <a:gridCol w="259133">
                  <a:extLst>
                    <a:ext uri="{9D8B030D-6E8A-4147-A177-3AD203B41FA5}">
                      <a16:colId xmlns:a16="http://schemas.microsoft.com/office/drawing/2014/main" val="1082641007"/>
                    </a:ext>
                  </a:extLst>
                </a:gridCol>
                <a:gridCol w="2663781">
                  <a:extLst>
                    <a:ext uri="{9D8B030D-6E8A-4147-A177-3AD203B41FA5}">
                      <a16:colId xmlns:a16="http://schemas.microsoft.com/office/drawing/2014/main" val="3098348164"/>
                    </a:ext>
                  </a:extLst>
                </a:gridCol>
                <a:gridCol w="668731">
                  <a:extLst>
                    <a:ext uri="{9D8B030D-6E8A-4147-A177-3AD203B41FA5}">
                      <a16:colId xmlns:a16="http://schemas.microsoft.com/office/drawing/2014/main" val="3036146979"/>
                    </a:ext>
                  </a:extLst>
                </a:gridCol>
                <a:gridCol w="691023">
                  <a:extLst>
                    <a:ext uri="{9D8B030D-6E8A-4147-A177-3AD203B41FA5}">
                      <a16:colId xmlns:a16="http://schemas.microsoft.com/office/drawing/2014/main" val="1217080696"/>
                    </a:ext>
                  </a:extLst>
                </a:gridCol>
                <a:gridCol w="746750">
                  <a:extLst>
                    <a:ext uri="{9D8B030D-6E8A-4147-A177-3AD203B41FA5}">
                      <a16:colId xmlns:a16="http://schemas.microsoft.com/office/drawing/2014/main" val="1576929593"/>
                    </a:ext>
                  </a:extLst>
                </a:gridCol>
                <a:gridCol w="746750">
                  <a:extLst>
                    <a:ext uri="{9D8B030D-6E8A-4147-A177-3AD203B41FA5}">
                      <a16:colId xmlns:a16="http://schemas.microsoft.com/office/drawing/2014/main" val="1807437872"/>
                    </a:ext>
                  </a:extLst>
                </a:gridCol>
                <a:gridCol w="679877">
                  <a:extLst>
                    <a:ext uri="{9D8B030D-6E8A-4147-A177-3AD203B41FA5}">
                      <a16:colId xmlns:a16="http://schemas.microsoft.com/office/drawing/2014/main" val="1180092668"/>
                    </a:ext>
                  </a:extLst>
                </a:gridCol>
                <a:gridCol w="668731">
                  <a:extLst>
                    <a:ext uri="{9D8B030D-6E8A-4147-A177-3AD203B41FA5}">
                      <a16:colId xmlns:a16="http://schemas.microsoft.com/office/drawing/2014/main" val="3825380742"/>
                    </a:ext>
                  </a:extLst>
                </a:gridCol>
              </a:tblGrid>
              <a:tr h="13459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737" marR="8737" marT="87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37" marR="8737" marT="87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1403032"/>
                  </a:ext>
                </a:extLst>
              </a:tr>
              <a:tr h="4037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467368"/>
                  </a:ext>
                </a:extLst>
              </a:tr>
              <a:tr h="134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1.686.855.060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1.686.855.060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236.012.614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3026741"/>
                  </a:ext>
                </a:extLst>
              </a:tr>
              <a:tr h="134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203.640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203.640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5581887"/>
                  </a:ext>
                </a:extLst>
              </a:tr>
              <a:tr h="134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1.638.000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1.638.000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262.342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7024064"/>
                  </a:ext>
                </a:extLst>
              </a:tr>
              <a:tr h="134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1.684.938.420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1.684.938.420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235.746.072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713616"/>
                  </a:ext>
                </a:extLst>
              </a:tr>
              <a:tr h="134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1.684.938.420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1.684.938.420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235.746.072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4312554"/>
                  </a:ext>
                </a:extLst>
              </a:tr>
              <a:tr h="269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Subsidio al Empleo, decreto N° 28 y sus modificaciones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1.684.938.420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1.684.938.420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235.746.072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758498"/>
                  </a:ext>
                </a:extLst>
              </a:tr>
              <a:tr h="134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505274"/>
                  </a:ext>
                </a:extLst>
              </a:tr>
              <a:tr h="134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04264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63161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1338" y="719550"/>
            <a:ext cx="80579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06. PROGRAMA 01: SUPERINTENDENCIA DE SEGURIDAD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1335" y="1389484"/>
            <a:ext cx="8057941" cy="3648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33FA8CF-0B03-4ACB-8A78-C7AC4D6802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6253204"/>
              </p:ext>
            </p:extLst>
          </p:nvPr>
        </p:nvGraphicFramePr>
        <p:xfrm>
          <a:off x="541335" y="1753026"/>
          <a:ext cx="8045351" cy="2543919"/>
        </p:xfrm>
        <a:graphic>
          <a:graphicData uri="http://schemas.openxmlformats.org/drawingml/2006/table">
            <a:tbl>
              <a:tblPr/>
              <a:tblGrid>
                <a:gridCol w="729737">
                  <a:extLst>
                    <a:ext uri="{9D8B030D-6E8A-4147-A177-3AD203B41FA5}">
                      <a16:colId xmlns:a16="http://schemas.microsoft.com/office/drawing/2014/main" val="2617103476"/>
                    </a:ext>
                  </a:extLst>
                </a:gridCol>
                <a:gridCol w="264530">
                  <a:extLst>
                    <a:ext uri="{9D8B030D-6E8A-4147-A177-3AD203B41FA5}">
                      <a16:colId xmlns:a16="http://schemas.microsoft.com/office/drawing/2014/main" val="3860051693"/>
                    </a:ext>
                  </a:extLst>
                </a:gridCol>
                <a:gridCol w="264530">
                  <a:extLst>
                    <a:ext uri="{9D8B030D-6E8A-4147-A177-3AD203B41FA5}">
                      <a16:colId xmlns:a16="http://schemas.microsoft.com/office/drawing/2014/main" val="1741371351"/>
                    </a:ext>
                  </a:extLst>
                </a:gridCol>
                <a:gridCol w="2298672">
                  <a:extLst>
                    <a:ext uri="{9D8B030D-6E8A-4147-A177-3AD203B41FA5}">
                      <a16:colId xmlns:a16="http://schemas.microsoft.com/office/drawing/2014/main" val="101603907"/>
                    </a:ext>
                  </a:extLst>
                </a:gridCol>
                <a:gridCol w="766224">
                  <a:extLst>
                    <a:ext uri="{9D8B030D-6E8A-4147-A177-3AD203B41FA5}">
                      <a16:colId xmlns:a16="http://schemas.microsoft.com/office/drawing/2014/main" val="2098287572"/>
                    </a:ext>
                  </a:extLst>
                </a:gridCol>
                <a:gridCol w="766224">
                  <a:extLst>
                    <a:ext uri="{9D8B030D-6E8A-4147-A177-3AD203B41FA5}">
                      <a16:colId xmlns:a16="http://schemas.microsoft.com/office/drawing/2014/main" val="3275829058"/>
                    </a:ext>
                  </a:extLst>
                </a:gridCol>
                <a:gridCol w="741899">
                  <a:extLst>
                    <a:ext uri="{9D8B030D-6E8A-4147-A177-3AD203B41FA5}">
                      <a16:colId xmlns:a16="http://schemas.microsoft.com/office/drawing/2014/main" val="4084281889"/>
                    </a:ext>
                  </a:extLst>
                </a:gridCol>
                <a:gridCol w="741899">
                  <a:extLst>
                    <a:ext uri="{9D8B030D-6E8A-4147-A177-3AD203B41FA5}">
                      <a16:colId xmlns:a16="http://schemas.microsoft.com/office/drawing/2014/main" val="1042882190"/>
                    </a:ext>
                  </a:extLst>
                </a:gridCol>
                <a:gridCol w="741899">
                  <a:extLst>
                    <a:ext uri="{9D8B030D-6E8A-4147-A177-3AD203B41FA5}">
                      <a16:colId xmlns:a16="http://schemas.microsoft.com/office/drawing/2014/main" val="3989806395"/>
                    </a:ext>
                  </a:extLst>
                </a:gridCol>
                <a:gridCol w="729737">
                  <a:extLst>
                    <a:ext uri="{9D8B030D-6E8A-4147-A177-3AD203B41FA5}">
                      <a16:colId xmlns:a16="http://schemas.microsoft.com/office/drawing/2014/main" val="3586439901"/>
                    </a:ext>
                  </a:extLst>
                </a:gridCol>
              </a:tblGrid>
              <a:tr h="15187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9571062"/>
                  </a:ext>
                </a:extLst>
              </a:tr>
              <a:tr h="46511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5869457"/>
                  </a:ext>
                </a:extLst>
              </a:tr>
              <a:tr h="161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14.150.496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15.042.894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6.413.594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4349553"/>
                  </a:ext>
                </a:extLst>
              </a:tr>
              <a:tr h="151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11.683.943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11.680.343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4.686.842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926073"/>
                  </a:ext>
                </a:extLst>
              </a:tr>
              <a:tr h="161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2.357.644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2.357.644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813.722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1652224"/>
                  </a:ext>
                </a:extLst>
              </a:tr>
              <a:tr h="161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23141"/>
                  </a:ext>
                </a:extLst>
              </a:tr>
              <a:tr h="161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731755"/>
                  </a:ext>
                </a:extLst>
              </a:tr>
              <a:tr h="161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886650"/>
                  </a:ext>
                </a:extLst>
              </a:tr>
              <a:tr h="161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6301143"/>
                  </a:ext>
                </a:extLst>
              </a:tr>
              <a:tr h="161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0883461"/>
                  </a:ext>
                </a:extLst>
              </a:tr>
              <a:tr h="161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175233"/>
                  </a:ext>
                </a:extLst>
              </a:tr>
              <a:tr h="161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892.787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178557,4%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7382471"/>
                  </a:ext>
                </a:extLst>
              </a:tr>
              <a:tr h="161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892.787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178557,4%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048279"/>
                  </a:ext>
                </a:extLst>
              </a:tr>
              <a:tr h="161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40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11262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7686" y="648285"/>
            <a:ext cx="80470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07. PROGRAMA 01: SUPERINTENDENCIA DE PENSIONES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7686" y="1286408"/>
            <a:ext cx="7831782" cy="2747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80B8561-4229-40FE-B9CE-43737B034B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5368242"/>
              </p:ext>
            </p:extLst>
          </p:nvPr>
        </p:nvGraphicFramePr>
        <p:xfrm>
          <a:off x="547686" y="1615621"/>
          <a:ext cx="8047006" cy="4414439"/>
        </p:xfrm>
        <a:graphic>
          <a:graphicData uri="http://schemas.openxmlformats.org/drawingml/2006/table">
            <a:tbl>
              <a:tblPr/>
              <a:tblGrid>
                <a:gridCol w="724956">
                  <a:extLst>
                    <a:ext uri="{9D8B030D-6E8A-4147-A177-3AD203B41FA5}">
                      <a16:colId xmlns:a16="http://schemas.microsoft.com/office/drawing/2014/main" val="764521199"/>
                    </a:ext>
                  </a:extLst>
                </a:gridCol>
                <a:gridCol w="344353">
                  <a:extLst>
                    <a:ext uri="{9D8B030D-6E8A-4147-A177-3AD203B41FA5}">
                      <a16:colId xmlns:a16="http://schemas.microsoft.com/office/drawing/2014/main" val="1764909789"/>
                    </a:ext>
                  </a:extLst>
                </a:gridCol>
                <a:gridCol w="344353">
                  <a:extLst>
                    <a:ext uri="{9D8B030D-6E8A-4147-A177-3AD203B41FA5}">
                      <a16:colId xmlns:a16="http://schemas.microsoft.com/office/drawing/2014/main" val="317288896"/>
                    </a:ext>
                  </a:extLst>
                </a:gridCol>
                <a:gridCol w="2319856">
                  <a:extLst>
                    <a:ext uri="{9D8B030D-6E8A-4147-A177-3AD203B41FA5}">
                      <a16:colId xmlns:a16="http://schemas.microsoft.com/office/drawing/2014/main" val="1217021833"/>
                    </a:ext>
                  </a:extLst>
                </a:gridCol>
                <a:gridCol w="724956">
                  <a:extLst>
                    <a:ext uri="{9D8B030D-6E8A-4147-A177-3AD203B41FA5}">
                      <a16:colId xmlns:a16="http://schemas.microsoft.com/office/drawing/2014/main" val="3595976473"/>
                    </a:ext>
                  </a:extLst>
                </a:gridCol>
                <a:gridCol w="688708">
                  <a:extLst>
                    <a:ext uri="{9D8B030D-6E8A-4147-A177-3AD203B41FA5}">
                      <a16:colId xmlns:a16="http://schemas.microsoft.com/office/drawing/2014/main" val="2476484167"/>
                    </a:ext>
                  </a:extLst>
                </a:gridCol>
                <a:gridCol w="724956">
                  <a:extLst>
                    <a:ext uri="{9D8B030D-6E8A-4147-A177-3AD203B41FA5}">
                      <a16:colId xmlns:a16="http://schemas.microsoft.com/office/drawing/2014/main" val="4034431388"/>
                    </a:ext>
                  </a:extLst>
                </a:gridCol>
                <a:gridCol w="724956">
                  <a:extLst>
                    <a:ext uri="{9D8B030D-6E8A-4147-A177-3AD203B41FA5}">
                      <a16:colId xmlns:a16="http://schemas.microsoft.com/office/drawing/2014/main" val="2195525042"/>
                    </a:ext>
                  </a:extLst>
                </a:gridCol>
                <a:gridCol w="724956">
                  <a:extLst>
                    <a:ext uri="{9D8B030D-6E8A-4147-A177-3AD203B41FA5}">
                      <a16:colId xmlns:a16="http://schemas.microsoft.com/office/drawing/2014/main" val="53421138"/>
                    </a:ext>
                  </a:extLst>
                </a:gridCol>
                <a:gridCol w="724956">
                  <a:extLst>
                    <a:ext uri="{9D8B030D-6E8A-4147-A177-3AD203B41FA5}">
                      <a16:colId xmlns:a16="http://schemas.microsoft.com/office/drawing/2014/main" val="2379939421"/>
                    </a:ext>
                  </a:extLst>
                </a:gridCol>
              </a:tblGrid>
              <a:tr h="1468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7447910"/>
                  </a:ext>
                </a:extLst>
              </a:tr>
              <a:tr h="44449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744787"/>
                  </a:ext>
                </a:extLst>
              </a:tr>
              <a:tr h="1542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16.937.556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18.402.254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1.464.698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6.802.418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17314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10.353.275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10.369.816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16.541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4.181.616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0394901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1.592.189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1.706.572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114.383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584.179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5312282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109.886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109.886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109.884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5513783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109.886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109.886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109.884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09829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84.045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84.045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84.044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04848"/>
                  </a:ext>
                </a:extLst>
              </a:tr>
              <a:tr h="290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25.841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25.841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25.840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80050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4.815.358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5.203.078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387.720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1.440.974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850090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7542176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Peritajes Ley N° 19.404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3301970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4.790.587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5.178.307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387.720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1.422.983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9778142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Comisiones Médicas, D.L. N° 3.500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4.790.587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4.790.587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1.422.983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300362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Consejos Médicos Ley N° 21.309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387.720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387.720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6212932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19.658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19.658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17.991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1539851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19.658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19.658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17.991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2791330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9708207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172898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175.212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336.286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161.074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15.856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3307078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6.301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34780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4.167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9.291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5763602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7.762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97.342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89.580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074930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161.829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223.352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61.523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15.072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6498382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675.594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675.094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469.900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93980,0%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7691734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675.594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675.094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469.900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93980,0%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8212081"/>
                  </a:ext>
                </a:extLst>
              </a:tr>
              <a:tr h="1468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77963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7626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753340"/>
            <a:ext cx="80648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09. PROGRAMA 01: INSTITUTO DE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30185"/>
            <a:ext cx="8064896" cy="3716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EE8A55D-9ED6-4A97-B3F7-EED88B9186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5802024"/>
              </p:ext>
            </p:extLst>
          </p:nvPr>
        </p:nvGraphicFramePr>
        <p:xfrm>
          <a:off x="540712" y="1824743"/>
          <a:ext cx="8064897" cy="3659147"/>
        </p:xfrm>
        <a:graphic>
          <a:graphicData uri="http://schemas.openxmlformats.org/drawingml/2006/table">
            <a:tbl>
              <a:tblPr/>
              <a:tblGrid>
                <a:gridCol w="600924">
                  <a:extLst>
                    <a:ext uri="{9D8B030D-6E8A-4147-A177-3AD203B41FA5}">
                      <a16:colId xmlns:a16="http://schemas.microsoft.com/office/drawing/2014/main" val="2790145816"/>
                    </a:ext>
                  </a:extLst>
                </a:gridCol>
                <a:gridCol w="225346">
                  <a:extLst>
                    <a:ext uri="{9D8B030D-6E8A-4147-A177-3AD203B41FA5}">
                      <a16:colId xmlns:a16="http://schemas.microsoft.com/office/drawing/2014/main" val="2577645659"/>
                    </a:ext>
                  </a:extLst>
                </a:gridCol>
                <a:gridCol w="232858">
                  <a:extLst>
                    <a:ext uri="{9D8B030D-6E8A-4147-A177-3AD203B41FA5}">
                      <a16:colId xmlns:a16="http://schemas.microsoft.com/office/drawing/2014/main" val="4114815836"/>
                    </a:ext>
                  </a:extLst>
                </a:gridCol>
                <a:gridCol w="2846877">
                  <a:extLst>
                    <a:ext uri="{9D8B030D-6E8A-4147-A177-3AD203B41FA5}">
                      <a16:colId xmlns:a16="http://schemas.microsoft.com/office/drawing/2014/main" val="2931123410"/>
                    </a:ext>
                  </a:extLst>
                </a:gridCol>
                <a:gridCol w="751154">
                  <a:extLst>
                    <a:ext uri="{9D8B030D-6E8A-4147-A177-3AD203B41FA5}">
                      <a16:colId xmlns:a16="http://schemas.microsoft.com/office/drawing/2014/main" val="4294489722"/>
                    </a:ext>
                  </a:extLst>
                </a:gridCol>
                <a:gridCol w="751154">
                  <a:extLst>
                    <a:ext uri="{9D8B030D-6E8A-4147-A177-3AD203B41FA5}">
                      <a16:colId xmlns:a16="http://schemas.microsoft.com/office/drawing/2014/main" val="1023807559"/>
                    </a:ext>
                  </a:extLst>
                </a:gridCol>
                <a:gridCol w="751154">
                  <a:extLst>
                    <a:ext uri="{9D8B030D-6E8A-4147-A177-3AD203B41FA5}">
                      <a16:colId xmlns:a16="http://schemas.microsoft.com/office/drawing/2014/main" val="3158094121"/>
                    </a:ext>
                  </a:extLst>
                </a:gridCol>
                <a:gridCol w="681047">
                  <a:extLst>
                    <a:ext uri="{9D8B030D-6E8A-4147-A177-3AD203B41FA5}">
                      <a16:colId xmlns:a16="http://schemas.microsoft.com/office/drawing/2014/main" val="2723660982"/>
                    </a:ext>
                  </a:extLst>
                </a:gridCol>
                <a:gridCol w="623459">
                  <a:extLst>
                    <a:ext uri="{9D8B030D-6E8A-4147-A177-3AD203B41FA5}">
                      <a16:colId xmlns:a16="http://schemas.microsoft.com/office/drawing/2014/main" val="1905300216"/>
                    </a:ext>
                  </a:extLst>
                </a:gridCol>
                <a:gridCol w="600924">
                  <a:extLst>
                    <a:ext uri="{9D8B030D-6E8A-4147-A177-3AD203B41FA5}">
                      <a16:colId xmlns:a16="http://schemas.microsoft.com/office/drawing/2014/main" val="730785593"/>
                    </a:ext>
                  </a:extLst>
                </a:gridCol>
              </a:tblGrid>
              <a:tr h="12563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501896"/>
                  </a:ext>
                </a:extLst>
              </a:tr>
              <a:tr h="38475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8503094"/>
                  </a:ext>
                </a:extLst>
              </a:tr>
              <a:tr h="133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6.006.783.878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6.007.741.477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957.599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2.708.057.210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0396227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60.369.341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60.369.341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23.886.779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6803104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72.225.834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72.225.834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26.921.060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071094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4.699.827.495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4.699.827.495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2.136.446.785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8822082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3.015.060.429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3.015.060.429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1.297.559.614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9462671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2.502.378.615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2.502.378.615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1.085.339.771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9304794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81.474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8371802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Reconocimiento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324.662.240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324.662.240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130.199.991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1208401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23.993.928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23.993.928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8.779.733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214262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28.642.412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28.642.412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13.907.924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2388817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Seguro de Vida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23.851.653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23.851.653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8.418.172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9766304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de Imposiciones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13.861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741983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Hijo para las Mujeres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111.040.781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111.040.781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50.818.688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511488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1.684.767.066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1.684.767.066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837.018.866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4911625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26.981.670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26.981.670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13.467.220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4583636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Cesantía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4.818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994563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Pensiones Básicas Solidarias de Vejez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790.907.348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790.907.348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362.575.973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2851301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Pensiones Básicas Solidarias de Invalidez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344.897.181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344.897.181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143.741.586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4722628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Discapacidad Mental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17.266.366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17.266.366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6.966.644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9585383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para Cónyuges que cumplan cincuenta años de matrimonio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7.711.079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7.711.079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2.816.301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2960690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Ley N° 20.531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333.639.559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333.639.559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146.691.020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7604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Familiar Permanente de Marzo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157.747.195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157.747.195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158.428.495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463226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 Estatal Artículo 82 D.L. N° 3.500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5.611.850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5.611.850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2.330.405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70728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1.868.305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804572"/>
                  </a:ext>
                </a:extLst>
              </a:tr>
              <a:tr h="125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1.868.305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68156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3101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6920" y="770878"/>
            <a:ext cx="809752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09. PROGRAMA 01: INSTITUTO DE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920" y="1465827"/>
            <a:ext cx="8097528" cy="3069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950FF76-C90F-40F1-A818-47303AE1C7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5668823"/>
              </p:ext>
            </p:extLst>
          </p:nvPr>
        </p:nvGraphicFramePr>
        <p:xfrm>
          <a:off x="506919" y="1876672"/>
          <a:ext cx="8097527" cy="3720787"/>
        </p:xfrm>
        <a:graphic>
          <a:graphicData uri="http://schemas.openxmlformats.org/drawingml/2006/table">
            <a:tbl>
              <a:tblPr/>
              <a:tblGrid>
                <a:gridCol w="603355">
                  <a:extLst>
                    <a:ext uri="{9D8B030D-6E8A-4147-A177-3AD203B41FA5}">
                      <a16:colId xmlns:a16="http://schemas.microsoft.com/office/drawing/2014/main" val="2492803387"/>
                    </a:ext>
                  </a:extLst>
                </a:gridCol>
                <a:gridCol w="226258">
                  <a:extLst>
                    <a:ext uri="{9D8B030D-6E8A-4147-A177-3AD203B41FA5}">
                      <a16:colId xmlns:a16="http://schemas.microsoft.com/office/drawing/2014/main" val="3698121764"/>
                    </a:ext>
                  </a:extLst>
                </a:gridCol>
                <a:gridCol w="233800">
                  <a:extLst>
                    <a:ext uri="{9D8B030D-6E8A-4147-A177-3AD203B41FA5}">
                      <a16:colId xmlns:a16="http://schemas.microsoft.com/office/drawing/2014/main" val="1203291047"/>
                    </a:ext>
                  </a:extLst>
                </a:gridCol>
                <a:gridCol w="2858396">
                  <a:extLst>
                    <a:ext uri="{9D8B030D-6E8A-4147-A177-3AD203B41FA5}">
                      <a16:colId xmlns:a16="http://schemas.microsoft.com/office/drawing/2014/main" val="2626851614"/>
                    </a:ext>
                  </a:extLst>
                </a:gridCol>
                <a:gridCol w="754193">
                  <a:extLst>
                    <a:ext uri="{9D8B030D-6E8A-4147-A177-3AD203B41FA5}">
                      <a16:colId xmlns:a16="http://schemas.microsoft.com/office/drawing/2014/main" val="169209965"/>
                    </a:ext>
                  </a:extLst>
                </a:gridCol>
                <a:gridCol w="754193">
                  <a:extLst>
                    <a:ext uri="{9D8B030D-6E8A-4147-A177-3AD203B41FA5}">
                      <a16:colId xmlns:a16="http://schemas.microsoft.com/office/drawing/2014/main" val="1871379426"/>
                    </a:ext>
                  </a:extLst>
                </a:gridCol>
                <a:gridCol w="754193">
                  <a:extLst>
                    <a:ext uri="{9D8B030D-6E8A-4147-A177-3AD203B41FA5}">
                      <a16:colId xmlns:a16="http://schemas.microsoft.com/office/drawing/2014/main" val="1313283006"/>
                    </a:ext>
                  </a:extLst>
                </a:gridCol>
                <a:gridCol w="683803">
                  <a:extLst>
                    <a:ext uri="{9D8B030D-6E8A-4147-A177-3AD203B41FA5}">
                      <a16:colId xmlns:a16="http://schemas.microsoft.com/office/drawing/2014/main" val="3472326485"/>
                    </a:ext>
                  </a:extLst>
                </a:gridCol>
                <a:gridCol w="625981">
                  <a:extLst>
                    <a:ext uri="{9D8B030D-6E8A-4147-A177-3AD203B41FA5}">
                      <a16:colId xmlns:a16="http://schemas.microsoft.com/office/drawing/2014/main" val="2157395276"/>
                    </a:ext>
                  </a:extLst>
                </a:gridCol>
                <a:gridCol w="603355">
                  <a:extLst>
                    <a:ext uri="{9D8B030D-6E8A-4147-A177-3AD203B41FA5}">
                      <a16:colId xmlns:a16="http://schemas.microsoft.com/office/drawing/2014/main" val="3840096274"/>
                    </a:ext>
                  </a:extLst>
                </a:gridCol>
              </a:tblGrid>
              <a:tr h="12830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9591597"/>
                  </a:ext>
                </a:extLst>
              </a:tr>
              <a:tr h="25660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9842227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1.104.319.372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1.104.319.372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519.685.663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880815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1.094.520.932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1.094.520.932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516.091.316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228323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122.952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122.952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584.361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744040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Previsional Solidario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1.091.337.004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1.091.337.004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513.900.085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9147043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Traslados y Hospedajes Pensiones Básicas Solidarias de Invalidez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159.510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159.510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26.950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7215247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Previsional a los Trabajadores Jóvenes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2.852.193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2.852.193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1.578.440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8857142"/>
                  </a:ext>
                </a:extLst>
              </a:tr>
              <a:tr h="256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Derechos Previsionales y de Seguridad Social para mujeres en territorios rurales de difícil conectividad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49.273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877895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9.793.916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9.793.916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3.594.347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8963641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Revalorizadora de Pensiones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5.821.526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5.821.526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2.332.636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5100860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Comisiones Médicas, D.L. N° 3.500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3.972.390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3.972.390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1.261.711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895854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2461503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6297605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139.723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617627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139.723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224532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282.476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282.476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9.257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4495930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867550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33.497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33.497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8.877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418256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815913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61.735.157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61.735.157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9535936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61.735.157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61.735.157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2668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15.203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15.203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7801928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15.203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15.203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749129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966.599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957.599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966.599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10740,0%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138364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966.599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957.599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966.599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10740,0%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4439568"/>
                  </a:ext>
                </a:extLst>
              </a:tr>
              <a:tr h="128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8.000.000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5677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2140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6920" y="647768"/>
            <a:ext cx="809752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09. PROGRAMA 01: INSTITUTO DE PREVISIÓN SOCIAL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FET – Covid - 19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920" y="1497980"/>
            <a:ext cx="8097528" cy="3069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F96B38C-504A-4FC2-AC72-5B516FCB56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0602328"/>
              </p:ext>
            </p:extLst>
          </p:nvPr>
        </p:nvGraphicFramePr>
        <p:xfrm>
          <a:off x="506917" y="1916832"/>
          <a:ext cx="8087205" cy="1019833"/>
        </p:xfrm>
        <a:graphic>
          <a:graphicData uri="http://schemas.openxmlformats.org/drawingml/2006/table">
            <a:tbl>
              <a:tblPr/>
              <a:tblGrid>
                <a:gridCol w="602586">
                  <a:extLst>
                    <a:ext uri="{9D8B030D-6E8A-4147-A177-3AD203B41FA5}">
                      <a16:colId xmlns:a16="http://schemas.microsoft.com/office/drawing/2014/main" val="480521972"/>
                    </a:ext>
                  </a:extLst>
                </a:gridCol>
                <a:gridCol w="225969">
                  <a:extLst>
                    <a:ext uri="{9D8B030D-6E8A-4147-A177-3AD203B41FA5}">
                      <a16:colId xmlns:a16="http://schemas.microsoft.com/office/drawing/2014/main" val="1479269189"/>
                    </a:ext>
                  </a:extLst>
                </a:gridCol>
                <a:gridCol w="233502">
                  <a:extLst>
                    <a:ext uri="{9D8B030D-6E8A-4147-A177-3AD203B41FA5}">
                      <a16:colId xmlns:a16="http://schemas.microsoft.com/office/drawing/2014/main" val="3632420678"/>
                    </a:ext>
                  </a:extLst>
                </a:gridCol>
                <a:gridCol w="2854752">
                  <a:extLst>
                    <a:ext uri="{9D8B030D-6E8A-4147-A177-3AD203B41FA5}">
                      <a16:colId xmlns:a16="http://schemas.microsoft.com/office/drawing/2014/main" val="1558170844"/>
                    </a:ext>
                  </a:extLst>
                </a:gridCol>
                <a:gridCol w="753232">
                  <a:extLst>
                    <a:ext uri="{9D8B030D-6E8A-4147-A177-3AD203B41FA5}">
                      <a16:colId xmlns:a16="http://schemas.microsoft.com/office/drawing/2014/main" val="2916371721"/>
                    </a:ext>
                  </a:extLst>
                </a:gridCol>
                <a:gridCol w="753232">
                  <a:extLst>
                    <a:ext uri="{9D8B030D-6E8A-4147-A177-3AD203B41FA5}">
                      <a16:colId xmlns:a16="http://schemas.microsoft.com/office/drawing/2014/main" val="678084214"/>
                    </a:ext>
                  </a:extLst>
                </a:gridCol>
                <a:gridCol w="753232">
                  <a:extLst>
                    <a:ext uri="{9D8B030D-6E8A-4147-A177-3AD203B41FA5}">
                      <a16:colId xmlns:a16="http://schemas.microsoft.com/office/drawing/2014/main" val="1449252922"/>
                    </a:ext>
                  </a:extLst>
                </a:gridCol>
                <a:gridCol w="682931">
                  <a:extLst>
                    <a:ext uri="{9D8B030D-6E8A-4147-A177-3AD203B41FA5}">
                      <a16:colId xmlns:a16="http://schemas.microsoft.com/office/drawing/2014/main" val="253034566"/>
                    </a:ext>
                  </a:extLst>
                </a:gridCol>
                <a:gridCol w="625183">
                  <a:extLst>
                    <a:ext uri="{9D8B030D-6E8A-4147-A177-3AD203B41FA5}">
                      <a16:colId xmlns:a16="http://schemas.microsoft.com/office/drawing/2014/main" val="3713106873"/>
                    </a:ext>
                  </a:extLst>
                </a:gridCol>
                <a:gridCol w="602586">
                  <a:extLst>
                    <a:ext uri="{9D8B030D-6E8A-4147-A177-3AD203B41FA5}">
                      <a16:colId xmlns:a16="http://schemas.microsoft.com/office/drawing/2014/main" val="1441913880"/>
                    </a:ext>
                  </a:extLst>
                </a:gridCol>
              </a:tblGrid>
              <a:tr h="12551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2264568"/>
                  </a:ext>
                </a:extLst>
              </a:tr>
              <a:tr h="38439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4886147"/>
                  </a:ext>
                </a:extLst>
              </a:tr>
              <a:tr h="133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1.981.089.569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1.981.089.569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2.098.167.977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827410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1.981.089.569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1.981.089.569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2.098.167.977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402295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1.981.089.569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1.981.089.569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2.098.167.977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006406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Ingreso Familiar de Emergencia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1.981.089.569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1.981.089.569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2.098.167.977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7153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9402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11" name="1 Título"/>
          <p:cNvSpPr txBox="1">
            <a:spLocks noGrp="1"/>
          </p:cNvSpPr>
          <p:nvPr>
            <p:ph type="title"/>
          </p:nvPr>
        </p:nvSpPr>
        <p:spPr>
          <a:xfrm>
            <a:off x="452406" y="821683"/>
            <a:ext cx="8147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0000000-0008-0000-0000-000040C71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2943663"/>
              </p:ext>
            </p:extLst>
          </p:nvPr>
        </p:nvGraphicFramePr>
        <p:xfrm>
          <a:off x="528176" y="1700809"/>
          <a:ext cx="7903821" cy="4230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246303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677667"/>
            <a:ext cx="80648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10. PROGRAMA 01: INSTITUTO  DE SEGURIDAD LABORAL 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7888" y="1268760"/>
            <a:ext cx="8064896" cy="2491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7CF5905-097A-4C3B-AE93-7A0C1506D5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5721854"/>
              </p:ext>
            </p:extLst>
          </p:nvPr>
        </p:nvGraphicFramePr>
        <p:xfrm>
          <a:off x="535271" y="1727323"/>
          <a:ext cx="8047513" cy="4351323"/>
        </p:xfrm>
        <a:graphic>
          <a:graphicData uri="http://schemas.openxmlformats.org/drawingml/2006/table">
            <a:tbl>
              <a:tblPr/>
              <a:tblGrid>
                <a:gridCol w="765851">
                  <a:extLst>
                    <a:ext uri="{9D8B030D-6E8A-4147-A177-3AD203B41FA5}">
                      <a16:colId xmlns:a16="http://schemas.microsoft.com/office/drawing/2014/main" val="1764081503"/>
                    </a:ext>
                  </a:extLst>
                </a:gridCol>
                <a:gridCol w="273519">
                  <a:extLst>
                    <a:ext uri="{9D8B030D-6E8A-4147-A177-3AD203B41FA5}">
                      <a16:colId xmlns:a16="http://schemas.microsoft.com/office/drawing/2014/main" val="79288623"/>
                    </a:ext>
                  </a:extLst>
                </a:gridCol>
                <a:gridCol w="282635">
                  <a:extLst>
                    <a:ext uri="{9D8B030D-6E8A-4147-A177-3AD203B41FA5}">
                      <a16:colId xmlns:a16="http://schemas.microsoft.com/office/drawing/2014/main" val="2133745408"/>
                    </a:ext>
                  </a:extLst>
                </a:gridCol>
                <a:gridCol w="2179028">
                  <a:extLst>
                    <a:ext uri="{9D8B030D-6E8A-4147-A177-3AD203B41FA5}">
                      <a16:colId xmlns:a16="http://schemas.microsoft.com/office/drawing/2014/main" val="3836157009"/>
                    </a:ext>
                  </a:extLst>
                </a:gridCol>
                <a:gridCol w="778008">
                  <a:extLst>
                    <a:ext uri="{9D8B030D-6E8A-4147-A177-3AD203B41FA5}">
                      <a16:colId xmlns:a16="http://schemas.microsoft.com/office/drawing/2014/main" val="3887319711"/>
                    </a:ext>
                  </a:extLst>
                </a:gridCol>
                <a:gridCol w="778008">
                  <a:extLst>
                    <a:ext uri="{9D8B030D-6E8A-4147-A177-3AD203B41FA5}">
                      <a16:colId xmlns:a16="http://schemas.microsoft.com/office/drawing/2014/main" val="1838418638"/>
                    </a:ext>
                  </a:extLst>
                </a:gridCol>
                <a:gridCol w="778008">
                  <a:extLst>
                    <a:ext uri="{9D8B030D-6E8A-4147-A177-3AD203B41FA5}">
                      <a16:colId xmlns:a16="http://schemas.microsoft.com/office/drawing/2014/main" val="4241973271"/>
                    </a:ext>
                  </a:extLst>
                </a:gridCol>
                <a:gridCol w="753694">
                  <a:extLst>
                    <a:ext uri="{9D8B030D-6E8A-4147-A177-3AD203B41FA5}">
                      <a16:colId xmlns:a16="http://schemas.microsoft.com/office/drawing/2014/main" val="2091314946"/>
                    </a:ext>
                  </a:extLst>
                </a:gridCol>
                <a:gridCol w="729381">
                  <a:extLst>
                    <a:ext uri="{9D8B030D-6E8A-4147-A177-3AD203B41FA5}">
                      <a16:colId xmlns:a16="http://schemas.microsoft.com/office/drawing/2014/main" val="3410678399"/>
                    </a:ext>
                  </a:extLst>
                </a:gridCol>
                <a:gridCol w="729381">
                  <a:extLst>
                    <a:ext uri="{9D8B030D-6E8A-4147-A177-3AD203B41FA5}">
                      <a16:colId xmlns:a16="http://schemas.microsoft.com/office/drawing/2014/main" val="4152691964"/>
                    </a:ext>
                  </a:extLst>
                </a:gridCol>
              </a:tblGrid>
              <a:tr h="12366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29" marR="7729" marT="7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29" marR="7729" marT="7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8894109"/>
                  </a:ext>
                </a:extLst>
              </a:tr>
              <a:tr h="37871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6564606"/>
                  </a:ext>
                </a:extLst>
              </a:tr>
              <a:tr h="131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120.921.553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125.836.109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4.914.556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51.394.667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044095"/>
                  </a:ext>
                </a:extLst>
              </a:tr>
              <a:tr h="12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13.667.365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13.667.365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5.145.457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569816"/>
                  </a:ext>
                </a:extLst>
              </a:tr>
              <a:tr h="12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8.278.197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8.278.197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2.413.520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3922993"/>
                  </a:ext>
                </a:extLst>
              </a:tr>
              <a:tr h="12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83.788.482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83.788.482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40.408.764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4839265"/>
                  </a:ext>
                </a:extLst>
              </a:tr>
              <a:tr h="12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83.182.202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83.182.202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40.206.916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2279098"/>
                  </a:ext>
                </a:extLst>
              </a:tr>
              <a:tr h="12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25.102.320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25.102.320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9.227.310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830882"/>
                  </a:ext>
                </a:extLst>
              </a:tr>
              <a:tr h="12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781.910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781.910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479.195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449274"/>
                  </a:ext>
                </a:extLst>
              </a:tr>
              <a:tr h="131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8.796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320388"/>
                  </a:ext>
                </a:extLst>
              </a:tr>
              <a:tr h="12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de Imposiciones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685.468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685.468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542968"/>
                  </a:ext>
                </a:extLst>
              </a:tr>
              <a:tr h="12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de Salud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37.143.335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37.143.335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18.232.152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8877329"/>
                  </a:ext>
                </a:extLst>
              </a:tr>
              <a:tr h="12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por Accidentes del Trabajo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19.460.373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19.460.373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12.264.451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442165"/>
                  </a:ext>
                </a:extLst>
              </a:tr>
              <a:tr h="12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606.280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606.280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201.848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3606476"/>
                  </a:ext>
                </a:extLst>
              </a:tr>
              <a:tr h="12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246.499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246.499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94.369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7230498"/>
                  </a:ext>
                </a:extLst>
              </a:tr>
              <a:tr h="12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Pensiones Asistenciales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359.781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359.781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107.479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875872"/>
                  </a:ext>
                </a:extLst>
              </a:tr>
              <a:tr h="12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6.135.129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6.135.129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6067030"/>
                  </a:ext>
                </a:extLst>
              </a:tr>
              <a:tr h="12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1.020.600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1.020.600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0690155"/>
                  </a:ext>
                </a:extLst>
              </a:tr>
              <a:tr h="12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Concurrencias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1.020.600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1.020.600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628053"/>
                  </a:ext>
                </a:extLst>
              </a:tr>
              <a:tr h="12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5.111.513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5.111.513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0898426"/>
                  </a:ext>
                </a:extLst>
              </a:tr>
              <a:tr h="12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5.111.513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5.111.513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067519"/>
                  </a:ext>
                </a:extLst>
              </a:tr>
              <a:tr h="12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5119673"/>
                  </a:ext>
                </a:extLst>
              </a:tr>
              <a:tr h="12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4608374"/>
                  </a:ext>
                </a:extLst>
              </a:tr>
              <a:tr h="12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305.807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305.807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175.626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8725315"/>
                  </a:ext>
                </a:extLst>
              </a:tr>
              <a:tr h="12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73.290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73.290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10.453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485173"/>
                  </a:ext>
                </a:extLst>
              </a:tr>
              <a:tr h="12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23.620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23.620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13.179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990771"/>
                  </a:ext>
                </a:extLst>
              </a:tr>
              <a:tr h="12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385437"/>
                  </a:ext>
                </a:extLst>
              </a:tr>
              <a:tr h="12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202.762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202.762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151.994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0718762"/>
                  </a:ext>
                </a:extLst>
              </a:tr>
              <a:tr h="12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8.581.342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8.581.342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658258"/>
                  </a:ext>
                </a:extLst>
              </a:tr>
              <a:tr h="12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8.581.342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8.581.342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3357076"/>
                  </a:ext>
                </a:extLst>
              </a:tr>
              <a:tr h="12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4.964.556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4.914.556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3.251.300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6502,6%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5466584"/>
                  </a:ext>
                </a:extLst>
              </a:tr>
              <a:tr h="12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4.964.556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4.914.556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3.251.300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6502,6%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1935786"/>
                  </a:ext>
                </a:extLst>
              </a:tr>
              <a:tr h="123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115.231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115.231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9617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1059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3548" y="701472"/>
            <a:ext cx="813690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01: CAJA DE PREVISIÓN DE LA DEFENSA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3548" y="1359040"/>
            <a:ext cx="8136904" cy="2515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5CA74B0-7085-481D-9C0A-EE4936BBDF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4365540"/>
              </p:ext>
            </p:extLst>
          </p:nvPr>
        </p:nvGraphicFramePr>
        <p:xfrm>
          <a:off x="503545" y="1695347"/>
          <a:ext cx="8136907" cy="4376206"/>
        </p:xfrm>
        <a:graphic>
          <a:graphicData uri="http://schemas.openxmlformats.org/drawingml/2006/table">
            <a:tbl>
              <a:tblPr/>
              <a:tblGrid>
                <a:gridCol w="707557">
                  <a:extLst>
                    <a:ext uri="{9D8B030D-6E8A-4147-A177-3AD203B41FA5}">
                      <a16:colId xmlns:a16="http://schemas.microsoft.com/office/drawing/2014/main" val="3098515488"/>
                    </a:ext>
                  </a:extLst>
                </a:gridCol>
                <a:gridCol w="269831">
                  <a:extLst>
                    <a:ext uri="{9D8B030D-6E8A-4147-A177-3AD203B41FA5}">
                      <a16:colId xmlns:a16="http://schemas.microsoft.com/office/drawing/2014/main" val="3947601765"/>
                    </a:ext>
                  </a:extLst>
                </a:gridCol>
                <a:gridCol w="278825">
                  <a:extLst>
                    <a:ext uri="{9D8B030D-6E8A-4147-A177-3AD203B41FA5}">
                      <a16:colId xmlns:a16="http://schemas.microsoft.com/office/drawing/2014/main" val="2731921404"/>
                    </a:ext>
                  </a:extLst>
                </a:gridCol>
                <a:gridCol w="2473452">
                  <a:extLst>
                    <a:ext uri="{9D8B030D-6E8A-4147-A177-3AD203B41FA5}">
                      <a16:colId xmlns:a16="http://schemas.microsoft.com/office/drawing/2014/main" val="150644993"/>
                    </a:ext>
                  </a:extLst>
                </a:gridCol>
                <a:gridCol w="755528">
                  <a:extLst>
                    <a:ext uri="{9D8B030D-6E8A-4147-A177-3AD203B41FA5}">
                      <a16:colId xmlns:a16="http://schemas.microsoft.com/office/drawing/2014/main" val="2848811773"/>
                    </a:ext>
                  </a:extLst>
                </a:gridCol>
                <a:gridCol w="755528">
                  <a:extLst>
                    <a:ext uri="{9D8B030D-6E8A-4147-A177-3AD203B41FA5}">
                      <a16:colId xmlns:a16="http://schemas.microsoft.com/office/drawing/2014/main" val="1840372728"/>
                    </a:ext>
                  </a:extLst>
                </a:gridCol>
                <a:gridCol w="746533">
                  <a:extLst>
                    <a:ext uri="{9D8B030D-6E8A-4147-A177-3AD203B41FA5}">
                      <a16:colId xmlns:a16="http://schemas.microsoft.com/office/drawing/2014/main" val="3175528724"/>
                    </a:ext>
                  </a:extLst>
                </a:gridCol>
                <a:gridCol w="710555">
                  <a:extLst>
                    <a:ext uri="{9D8B030D-6E8A-4147-A177-3AD203B41FA5}">
                      <a16:colId xmlns:a16="http://schemas.microsoft.com/office/drawing/2014/main" val="2187485824"/>
                    </a:ext>
                  </a:extLst>
                </a:gridCol>
                <a:gridCol w="719549">
                  <a:extLst>
                    <a:ext uri="{9D8B030D-6E8A-4147-A177-3AD203B41FA5}">
                      <a16:colId xmlns:a16="http://schemas.microsoft.com/office/drawing/2014/main" val="2982610341"/>
                    </a:ext>
                  </a:extLst>
                </a:gridCol>
                <a:gridCol w="719549">
                  <a:extLst>
                    <a:ext uri="{9D8B030D-6E8A-4147-A177-3AD203B41FA5}">
                      <a16:colId xmlns:a16="http://schemas.microsoft.com/office/drawing/2014/main" val="2355524216"/>
                    </a:ext>
                  </a:extLst>
                </a:gridCol>
              </a:tblGrid>
              <a:tr h="15025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0773216"/>
                  </a:ext>
                </a:extLst>
              </a:tr>
              <a:tr h="46015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347282"/>
                  </a:ext>
                </a:extLst>
              </a:tr>
              <a:tr h="159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1.348.275.581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1.400.631.436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52.355.855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607.679.932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336911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10.451.846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10.451.846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4.173.676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8658114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3.121.531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3.121.531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868.988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8644485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1.190.674.157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1.190.674.157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495.578.130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6412125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1.190.349.193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1.190.349.193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495.488.201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487070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1.165.382.935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1.165.382.935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485.573.458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774866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74.233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74.233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62.911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8193301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Reconocimiento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23.725.497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23.725.497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9.311.645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45309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1.166.528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1.166.528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540.187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9274742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324.964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324.964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89.929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5960595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324.964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324.964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89.929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8099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142.555.108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181.450.108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38.895.000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93.280.799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2735941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5.916.143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5.916.143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2.193.630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0619949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Ubicación Menores, Ancianos e Incapacitados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845.949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845.949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306.038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4686467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Cotización Isapres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3.418.218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3.418.218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1.543.871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293391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Salud Capredena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1.651.976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1.651.976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343.721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151727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20.548.932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20.548.932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5.886.770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6469296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Medicina Curativa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18.299.640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18.299.640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4.798.994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5692729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Salud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2.249.292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2.249.292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1.087.776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060080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116.086.492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154.981.492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38.895.000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85.197.495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675839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Caja Fondo Desahucio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3.277.981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3.277.981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1.318.285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87831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Caja Fondo Revalorizador de Pensiones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332.771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332.771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123.019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0421831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Fondo Desahucio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2.093.005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2.093.005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816.975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483427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Fondo Revalorizador de Pensiones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4.032.214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4.032.214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1.605.989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380824"/>
                  </a:ext>
                </a:extLst>
              </a:tr>
              <a:tr h="150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Desahucio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36.783.527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36.783.527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12.639.700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5679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4565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8144" y="722841"/>
            <a:ext cx="808635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01: CAJA DE PREVISIÓN DE LA DEFENSA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588224" y="6336127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8144" y="1427331"/>
            <a:ext cx="8086352" cy="2734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F4A09FD-5668-4B0A-AE3F-0A1467F995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4774166"/>
              </p:ext>
            </p:extLst>
          </p:nvPr>
        </p:nvGraphicFramePr>
        <p:xfrm>
          <a:off x="478144" y="1814206"/>
          <a:ext cx="8086350" cy="2406847"/>
        </p:xfrm>
        <a:graphic>
          <a:graphicData uri="http://schemas.openxmlformats.org/drawingml/2006/table">
            <a:tbl>
              <a:tblPr/>
              <a:tblGrid>
                <a:gridCol w="703161">
                  <a:extLst>
                    <a:ext uri="{9D8B030D-6E8A-4147-A177-3AD203B41FA5}">
                      <a16:colId xmlns:a16="http://schemas.microsoft.com/office/drawing/2014/main" val="716819955"/>
                    </a:ext>
                  </a:extLst>
                </a:gridCol>
                <a:gridCol w="268155">
                  <a:extLst>
                    <a:ext uri="{9D8B030D-6E8A-4147-A177-3AD203B41FA5}">
                      <a16:colId xmlns:a16="http://schemas.microsoft.com/office/drawing/2014/main" val="2464624959"/>
                    </a:ext>
                  </a:extLst>
                </a:gridCol>
                <a:gridCol w="277092">
                  <a:extLst>
                    <a:ext uri="{9D8B030D-6E8A-4147-A177-3AD203B41FA5}">
                      <a16:colId xmlns:a16="http://schemas.microsoft.com/office/drawing/2014/main" val="3768744165"/>
                    </a:ext>
                  </a:extLst>
                </a:gridCol>
                <a:gridCol w="2458084">
                  <a:extLst>
                    <a:ext uri="{9D8B030D-6E8A-4147-A177-3AD203B41FA5}">
                      <a16:colId xmlns:a16="http://schemas.microsoft.com/office/drawing/2014/main" val="2593583007"/>
                    </a:ext>
                  </a:extLst>
                </a:gridCol>
                <a:gridCol w="750833">
                  <a:extLst>
                    <a:ext uri="{9D8B030D-6E8A-4147-A177-3AD203B41FA5}">
                      <a16:colId xmlns:a16="http://schemas.microsoft.com/office/drawing/2014/main" val="2762780481"/>
                    </a:ext>
                  </a:extLst>
                </a:gridCol>
                <a:gridCol w="750833">
                  <a:extLst>
                    <a:ext uri="{9D8B030D-6E8A-4147-A177-3AD203B41FA5}">
                      <a16:colId xmlns:a16="http://schemas.microsoft.com/office/drawing/2014/main" val="1394005450"/>
                    </a:ext>
                  </a:extLst>
                </a:gridCol>
                <a:gridCol w="741895">
                  <a:extLst>
                    <a:ext uri="{9D8B030D-6E8A-4147-A177-3AD203B41FA5}">
                      <a16:colId xmlns:a16="http://schemas.microsoft.com/office/drawing/2014/main" val="2120034051"/>
                    </a:ext>
                  </a:extLst>
                </a:gridCol>
                <a:gridCol w="706141">
                  <a:extLst>
                    <a:ext uri="{9D8B030D-6E8A-4147-A177-3AD203B41FA5}">
                      <a16:colId xmlns:a16="http://schemas.microsoft.com/office/drawing/2014/main" val="2926853190"/>
                    </a:ext>
                  </a:extLst>
                </a:gridCol>
                <a:gridCol w="715078">
                  <a:extLst>
                    <a:ext uri="{9D8B030D-6E8A-4147-A177-3AD203B41FA5}">
                      <a16:colId xmlns:a16="http://schemas.microsoft.com/office/drawing/2014/main" val="2628967346"/>
                    </a:ext>
                  </a:extLst>
                </a:gridCol>
                <a:gridCol w="715078">
                  <a:extLst>
                    <a:ext uri="{9D8B030D-6E8A-4147-A177-3AD203B41FA5}">
                      <a16:colId xmlns:a16="http://schemas.microsoft.com/office/drawing/2014/main" val="3195561639"/>
                    </a:ext>
                  </a:extLst>
                </a:gridCol>
              </a:tblGrid>
              <a:tr h="15042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04" marR="9404" marT="9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04" marR="9404" marT="9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2198223"/>
                  </a:ext>
                </a:extLst>
              </a:tr>
              <a:tr h="45128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4008919"/>
                  </a:ext>
                </a:extLst>
              </a:tr>
              <a:tr h="150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Revalorizador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5.056.213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5.056.213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2.028.184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936483"/>
                  </a:ext>
                </a:extLst>
              </a:tr>
              <a:tr h="150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de Salud de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64.510.781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64.510.781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27.770.343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965527"/>
                  </a:ext>
                </a:extLst>
              </a:tr>
              <a:tr h="150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Extraordinario Fondo Desahucio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38.895.000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38.895.000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38.895.000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4686290"/>
                  </a:ext>
                </a:extLst>
              </a:tr>
              <a:tr h="150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0228693"/>
                  </a:ext>
                </a:extLst>
              </a:tr>
              <a:tr h="150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2674062"/>
                  </a:ext>
                </a:extLst>
              </a:tr>
              <a:tr h="150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484.553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484.553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12.143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88685"/>
                  </a:ext>
                </a:extLst>
              </a:tr>
              <a:tr h="150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484.553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484.553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12.143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771807"/>
                  </a:ext>
                </a:extLst>
              </a:tr>
              <a:tr h="150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885.779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885.779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302.734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0120188"/>
                  </a:ext>
                </a:extLst>
              </a:tr>
              <a:tr h="150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885.779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885.779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302.734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614327"/>
                  </a:ext>
                </a:extLst>
              </a:tr>
              <a:tr h="150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13.463.462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13.460.855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13.463.462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516435,1%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741232"/>
                  </a:ext>
                </a:extLst>
              </a:tr>
              <a:tr h="150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13.463.462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13.460.855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13.463.462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516435,1%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9286300"/>
                  </a:ext>
                </a:extLst>
              </a:tr>
              <a:tr h="150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7349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84487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5112" y="737900"/>
            <a:ext cx="795495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02: FONDO DE MEDICINA CURATIVA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7167" y="1405852"/>
            <a:ext cx="7962900" cy="3232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9F51300-EFAA-47E6-A4D6-3A17EF4505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8853555"/>
              </p:ext>
            </p:extLst>
          </p:nvPr>
        </p:nvGraphicFramePr>
        <p:xfrm>
          <a:off x="557167" y="1805984"/>
          <a:ext cx="7954957" cy="2964948"/>
        </p:xfrm>
        <a:graphic>
          <a:graphicData uri="http://schemas.openxmlformats.org/drawingml/2006/table">
            <a:tbl>
              <a:tblPr/>
              <a:tblGrid>
                <a:gridCol w="739423">
                  <a:extLst>
                    <a:ext uri="{9D8B030D-6E8A-4147-A177-3AD203B41FA5}">
                      <a16:colId xmlns:a16="http://schemas.microsoft.com/office/drawing/2014/main" val="1873790625"/>
                    </a:ext>
                  </a:extLst>
                </a:gridCol>
                <a:gridCol w="286526">
                  <a:extLst>
                    <a:ext uri="{9D8B030D-6E8A-4147-A177-3AD203B41FA5}">
                      <a16:colId xmlns:a16="http://schemas.microsoft.com/office/drawing/2014/main" val="2412357748"/>
                    </a:ext>
                  </a:extLst>
                </a:gridCol>
                <a:gridCol w="286526">
                  <a:extLst>
                    <a:ext uri="{9D8B030D-6E8A-4147-A177-3AD203B41FA5}">
                      <a16:colId xmlns:a16="http://schemas.microsoft.com/office/drawing/2014/main" val="1585549335"/>
                    </a:ext>
                  </a:extLst>
                </a:gridCol>
                <a:gridCol w="2205944">
                  <a:extLst>
                    <a:ext uri="{9D8B030D-6E8A-4147-A177-3AD203B41FA5}">
                      <a16:colId xmlns:a16="http://schemas.microsoft.com/office/drawing/2014/main" val="1747174585"/>
                    </a:ext>
                  </a:extLst>
                </a:gridCol>
                <a:gridCol w="739423">
                  <a:extLst>
                    <a:ext uri="{9D8B030D-6E8A-4147-A177-3AD203B41FA5}">
                      <a16:colId xmlns:a16="http://schemas.microsoft.com/office/drawing/2014/main" val="21739619"/>
                    </a:ext>
                  </a:extLst>
                </a:gridCol>
                <a:gridCol w="739423">
                  <a:extLst>
                    <a:ext uri="{9D8B030D-6E8A-4147-A177-3AD203B41FA5}">
                      <a16:colId xmlns:a16="http://schemas.microsoft.com/office/drawing/2014/main" val="3163380488"/>
                    </a:ext>
                  </a:extLst>
                </a:gridCol>
                <a:gridCol w="739423">
                  <a:extLst>
                    <a:ext uri="{9D8B030D-6E8A-4147-A177-3AD203B41FA5}">
                      <a16:colId xmlns:a16="http://schemas.microsoft.com/office/drawing/2014/main" val="3818540054"/>
                    </a:ext>
                  </a:extLst>
                </a:gridCol>
                <a:gridCol w="739423">
                  <a:extLst>
                    <a:ext uri="{9D8B030D-6E8A-4147-A177-3AD203B41FA5}">
                      <a16:colId xmlns:a16="http://schemas.microsoft.com/office/drawing/2014/main" val="1920309580"/>
                    </a:ext>
                  </a:extLst>
                </a:gridCol>
                <a:gridCol w="739423">
                  <a:extLst>
                    <a:ext uri="{9D8B030D-6E8A-4147-A177-3AD203B41FA5}">
                      <a16:colId xmlns:a16="http://schemas.microsoft.com/office/drawing/2014/main" val="2988390829"/>
                    </a:ext>
                  </a:extLst>
                </a:gridCol>
                <a:gridCol w="739423">
                  <a:extLst>
                    <a:ext uri="{9D8B030D-6E8A-4147-A177-3AD203B41FA5}">
                      <a16:colId xmlns:a16="http://schemas.microsoft.com/office/drawing/2014/main" val="2108677507"/>
                    </a:ext>
                  </a:extLst>
                </a:gridCol>
              </a:tblGrid>
              <a:tr h="15503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6788762"/>
                  </a:ext>
                </a:extLst>
              </a:tr>
              <a:tr h="47477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52861"/>
                  </a:ext>
                </a:extLst>
              </a:tr>
              <a:tr h="1647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22.645.938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22.645.938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7.378.278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436760"/>
                  </a:ext>
                </a:extLst>
              </a:tr>
              <a:tr h="15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7653929"/>
                  </a:ext>
                </a:extLst>
              </a:tr>
              <a:tr h="15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5.520.580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5.520.580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2.068.333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711938"/>
                  </a:ext>
                </a:extLst>
              </a:tr>
              <a:tr h="15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5.520.580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5.520.580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2.068.333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095519"/>
                  </a:ext>
                </a:extLst>
              </a:tr>
              <a:tr h="15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de Salud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5.520.580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5.520.580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2.068.333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861228"/>
                  </a:ext>
                </a:extLst>
              </a:tr>
              <a:tr h="15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1.242.478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1.242.478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480.333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9484794"/>
                  </a:ext>
                </a:extLst>
              </a:tr>
              <a:tr h="15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1.242.478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1.242.478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480.333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401605"/>
                  </a:ext>
                </a:extLst>
              </a:tr>
              <a:tr h="15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de Salud de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1.242.478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1.242.478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480.333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301653"/>
                  </a:ext>
                </a:extLst>
              </a:tr>
              <a:tr h="15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3.790.049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3.790.049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9464053"/>
                  </a:ext>
                </a:extLst>
              </a:tr>
              <a:tr h="15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3.790.049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3.790.049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8643640"/>
                  </a:ext>
                </a:extLst>
              </a:tr>
              <a:tr h="15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11.889.628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11.889.628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4.815.973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951419"/>
                  </a:ext>
                </a:extLst>
              </a:tr>
              <a:tr h="15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Médicos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11.889.628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11.889.628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4.815.973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001228"/>
                  </a:ext>
                </a:extLst>
              </a:tr>
              <a:tr h="15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1952142"/>
                  </a:ext>
                </a:extLst>
              </a:tr>
              <a:tr h="15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0788309"/>
                  </a:ext>
                </a:extLst>
              </a:tr>
              <a:tr h="155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4968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97409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680170"/>
            <a:ext cx="799288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14. PROGRAMA 01: DIRECCIÓN DE PREVISIÓN DE CARABINEROS DE CHILE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516216" y="6381328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556792"/>
            <a:ext cx="7992888" cy="28617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A08703B-3C16-4D30-9584-D5F5467AAE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1953817"/>
              </p:ext>
            </p:extLst>
          </p:nvPr>
        </p:nvGraphicFramePr>
        <p:xfrm>
          <a:off x="539554" y="1888178"/>
          <a:ext cx="7992886" cy="4386241"/>
        </p:xfrm>
        <a:graphic>
          <a:graphicData uri="http://schemas.openxmlformats.org/drawingml/2006/table">
            <a:tbl>
              <a:tblPr/>
              <a:tblGrid>
                <a:gridCol w="727176">
                  <a:extLst>
                    <a:ext uri="{9D8B030D-6E8A-4147-A177-3AD203B41FA5}">
                      <a16:colId xmlns:a16="http://schemas.microsoft.com/office/drawing/2014/main" val="3549384850"/>
                    </a:ext>
                  </a:extLst>
                </a:gridCol>
                <a:gridCol w="278751">
                  <a:extLst>
                    <a:ext uri="{9D8B030D-6E8A-4147-A177-3AD203B41FA5}">
                      <a16:colId xmlns:a16="http://schemas.microsoft.com/office/drawing/2014/main" val="2094678765"/>
                    </a:ext>
                  </a:extLst>
                </a:gridCol>
                <a:gridCol w="281781">
                  <a:extLst>
                    <a:ext uri="{9D8B030D-6E8A-4147-A177-3AD203B41FA5}">
                      <a16:colId xmlns:a16="http://schemas.microsoft.com/office/drawing/2014/main" val="4067226164"/>
                    </a:ext>
                  </a:extLst>
                </a:gridCol>
                <a:gridCol w="2027006">
                  <a:extLst>
                    <a:ext uri="{9D8B030D-6E8A-4147-A177-3AD203B41FA5}">
                      <a16:colId xmlns:a16="http://schemas.microsoft.com/office/drawing/2014/main" val="1694898048"/>
                    </a:ext>
                  </a:extLst>
                </a:gridCol>
                <a:gridCol w="824134">
                  <a:extLst>
                    <a:ext uri="{9D8B030D-6E8A-4147-A177-3AD203B41FA5}">
                      <a16:colId xmlns:a16="http://schemas.microsoft.com/office/drawing/2014/main" val="1623471252"/>
                    </a:ext>
                  </a:extLst>
                </a:gridCol>
                <a:gridCol w="824134">
                  <a:extLst>
                    <a:ext uri="{9D8B030D-6E8A-4147-A177-3AD203B41FA5}">
                      <a16:colId xmlns:a16="http://schemas.microsoft.com/office/drawing/2014/main" val="2178352036"/>
                    </a:ext>
                  </a:extLst>
                </a:gridCol>
                <a:gridCol w="824134">
                  <a:extLst>
                    <a:ext uri="{9D8B030D-6E8A-4147-A177-3AD203B41FA5}">
                      <a16:colId xmlns:a16="http://schemas.microsoft.com/office/drawing/2014/main" val="3268701722"/>
                    </a:ext>
                  </a:extLst>
                </a:gridCol>
                <a:gridCol w="739297">
                  <a:extLst>
                    <a:ext uri="{9D8B030D-6E8A-4147-A177-3AD203B41FA5}">
                      <a16:colId xmlns:a16="http://schemas.microsoft.com/office/drawing/2014/main" val="3033456054"/>
                    </a:ext>
                  </a:extLst>
                </a:gridCol>
                <a:gridCol w="739297">
                  <a:extLst>
                    <a:ext uri="{9D8B030D-6E8A-4147-A177-3AD203B41FA5}">
                      <a16:colId xmlns:a16="http://schemas.microsoft.com/office/drawing/2014/main" val="2932232123"/>
                    </a:ext>
                  </a:extLst>
                </a:gridCol>
                <a:gridCol w="727176">
                  <a:extLst>
                    <a:ext uri="{9D8B030D-6E8A-4147-A177-3AD203B41FA5}">
                      <a16:colId xmlns:a16="http://schemas.microsoft.com/office/drawing/2014/main" val="3856165618"/>
                    </a:ext>
                  </a:extLst>
                </a:gridCol>
              </a:tblGrid>
              <a:tr h="14444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3952700"/>
                  </a:ext>
                </a:extLst>
              </a:tr>
              <a:tr h="44235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073665"/>
                  </a:ext>
                </a:extLst>
              </a:tr>
              <a:tr h="15347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990.611.197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997.361.269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6.750.072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402.582.156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248142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5.453.429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5.453.429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2.132.398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787010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2.771.443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2.771.443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665.394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021587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848.592.447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851.822.447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3.230.000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349.488.020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6456643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807.244.923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810.474.923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3.230.000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332.371.175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757840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796.718.320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796.718.320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325.676.856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903740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891.906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891.906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493.508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7980924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Reconocimiento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7.766.677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7.766.677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2.176.402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9977786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154.300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154.300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62.033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822212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1.329.250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1.329.250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556.139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2418099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de Imposiciones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384.470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3.614.470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3.230.000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3.406.237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886,0%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970841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339.583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339.583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103.954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462726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339.583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339.583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103.954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411154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41.007.941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41.007.941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17.012.891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5939295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Beneficios Médicos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41.007.941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41.007.941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17.012.891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6503920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67.828.739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68.448.437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619.698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23.225.753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6466635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67.828.739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68.448.437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619.698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23.225.753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1575523"/>
                  </a:ext>
                </a:extLst>
              </a:tr>
              <a:tr h="28888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Desahucio Mutualidad de Carabineros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5993929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Medicina Preventiva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6.633.916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6.633.916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1.658.479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77206"/>
                  </a:ext>
                </a:extLst>
              </a:tr>
              <a:tr h="28888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 Desahucio Carabineros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695.222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695.222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238.595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6895416"/>
                  </a:ext>
                </a:extLst>
              </a:tr>
              <a:tr h="28888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Hospital Dirección de Previsión de Carabineros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182.619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182.619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39.782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1931036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Medicina Preventiva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8.933.951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8.933.951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18.392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1635953"/>
                  </a:ext>
                </a:extLst>
              </a:tr>
              <a:tr h="14444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de Carabineros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10.795.931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10.795.931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4.506.667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5003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01500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20626" y="641706"/>
            <a:ext cx="804689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14. PROGRAMA 01: DIRECCIÓN DE PREVISIÓN DE CARABINEROS DE CHILE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0626" y="1515270"/>
            <a:ext cx="8046892" cy="2869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2C61A45-CE04-4CBB-84E9-E571B0C64D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5938454"/>
              </p:ext>
            </p:extLst>
          </p:nvPr>
        </p:nvGraphicFramePr>
        <p:xfrm>
          <a:off x="520601" y="1916832"/>
          <a:ext cx="8046867" cy="3476625"/>
        </p:xfrm>
        <a:graphic>
          <a:graphicData uri="http://schemas.openxmlformats.org/drawingml/2006/table">
            <a:tbl>
              <a:tblPr/>
              <a:tblGrid>
                <a:gridCol w="732088">
                  <a:extLst>
                    <a:ext uri="{9D8B030D-6E8A-4147-A177-3AD203B41FA5}">
                      <a16:colId xmlns:a16="http://schemas.microsoft.com/office/drawing/2014/main" val="1390057284"/>
                    </a:ext>
                  </a:extLst>
                </a:gridCol>
                <a:gridCol w="280634">
                  <a:extLst>
                    <a:ext uri="{9D8B030D-6E8A-4147-A177-3AD203B41FA5}">
                      <a16:colId xmlns:a16="http://schemas.microsoft.com/office/drawing/2014/main" val="4165005845"/>
                    </a:ext>
                  </a:extLst>
                </a:gridCol>
                <a:gridCol w="283684">
                  <a:extLst>
                    <a:ext uri="{9D8B030D-6E8A-4147-A177-3AD203B41FA5}">
                      <a16:colId xmlns:a16="http://schemas.microsoft.com/office/drawing/2014/main" val="3963073913"/>
                    </a:ext>
                  </a:extLst>
                </a:gridCol>
                <a:gridCol w="2040696">
                  <a:extLst>
                    <a:ext uri="{9D8B030D-6E8A-4147-A177-3AD203B41FA5}">
                      <a16:colId xmlns:a16="http://schemas.microsoft.com/office/drawing/2014/main" val="3570692252"/>
                    </a:ext>
                  </a:extLst>
                </a:gridCol>
                <a:gridCol w="829699">
                  <a:extLst>
                    <a:ext uri="{9D8B030D-6E8A-4147-A177-3AD203B41FA5}">
                      <a16:colId xmlns:a16="http://schemas.microsoft.com/office/drawing/2014/main" val="3417031099"/>
                    </a:ext>
                  </a:extLst>
                </a:gridCol>
                <a:gridCol w="829699">
                  <a:extLst>
                    <a:ext uri="{9D8B030D-6E8A-4147-A177-3AD203B41FA5}">
                      <a16:colId xmlns:a16="http://schemas.microsoft.com/office/drawing/2014/main" val="3374977663"/>
                    </a:ext>
                  </a:extLst>
                </a:gridCol>
                <a:gridCol w="829699">
                  <a:extLst>
                    <a:ext uri="{9D8B030D-6E8A-4147-A177-3AD203B41FA5}">
                      <a16:colId xmlns:a16="http://schemas.microsoft.com/office/drawing/2014/main" val="1885989646"/>
                    </a:ext>
                  </a:extLst>
                </a:gridCol>
                <a:gridCol w="744290">
                  <a:extLst>
                    <a:ext uri="{9D8B030D-6E8A-4147-A177-3AD203B41FA5}">
                      <a16:colId xmlns:a16="http://schemas.microsoft.com/office/drawing/2014/main" val="786383049"/>
                    </a:ext>
                  </a:extLst>
                </a:gridCol>
                <a:gridCol w="744290">
                  <a:extLst>
                    <a:ext uri="{9D8B030D-6E8A-4147-A177-3AD203B41FA5}">
                      <a16:colId xmlns:a16="http://schemas.microsoft.com/office/drawing/2014/main" val="418705293"/>
                    </a:ext>
                  </a:extLst>
                </a:gridCol>
                <a:gridCol w="732088">
                  <a:extLst>
                    <a:ext uri="{9D8B030D-6E8A-4147-A177-3AD203B41FA5}">
                      <a16:colId xmlns:a16="http://schemas.microsoft.com/office/drawing/2014/main" val="1586165357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8058306"/>
                  </a:ext>
                </a:extLst>
              </a:tr>
              <a:tr h="30480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79923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Hospital Dirección de Previsión de Carabineros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23.923.255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24.542.953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619.698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9.664.862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32880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Revalorizadora de Pensiones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14.652.874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14.652.874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6.536.923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84585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Desahucio Policía de Investigaciones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695.222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695.222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228.341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97377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Servicio Odontológico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1.315.644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1.315.644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333.712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608053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418.830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369424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309.818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309.818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1326625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194262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289.368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807971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4.274.050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4.274.050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66607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4.274.050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4.274.050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00080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61.239.246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61.239.246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25.508.245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89291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80266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Médicos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61.232.243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61.232.243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25.508.245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273609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92.025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2.409.713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2.317.688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1.142.316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62851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92.025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2.409.713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2.317.688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1.142.316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48040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8744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5565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99693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0000000-0008-0000-0000-00003FC71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8961377"/>
              </p:ext>
            </p:extLst>
          </p:nvPr>
        </p:nvGraphicFramePr>
        <p:xfrm>
          <a:off x="538440" y="1772816"/>
          <a:ext cx="7776864" cy="44644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4962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99160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0000000-0008-0000-0000-00003EC71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1241916"/>
              </p:ext>
            </p:extLst>
          </p:nvPr>
        </p:nvGraphicFramePr>
        <p:xfrm>
          <a:off x="539552" y="2060848"/>
          <a:ext cx="7704856" cy="3997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5517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3" y="819753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 TRABAJO Y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50817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B395F57-4EB1-48C3-86EC-A0BAFD73BA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3414490"/>
              </p:ext>
            </p:extLst>
          </p:nvPr>
        </p:nvGraphicFramePr>
        <p:xfrm>
          <a:off x="537304" y="2164407"/>
          <a:ext cx="7920879" cy="3735117"/>
        </p:xfrm>
        <a:graphic>
          <a:graphicData uri="http://schemas.openxmlformats.org/drawingml/2006/table">
            <a:tbl>
              <a:tblPr/>
              <a:tblGrid>
                <a:gridCol w="790176">
                  <a:extLst>
                    <a:ext uri="{9D8B030D-6E8A-4147-A177-3AD203B41FA5}">
                      <a16:colId xmlns:a16="http://schemas.microsoft.com/office/drawing/2014/main" val="3011127203"/>
                    </a:ext>
                  </a:extLst>
                </a:gridCol>
                <a:gridCol w="2446997">
                  <a:extLst>
                    <a:ext uri="{9D8B030D-6E8A-4147-A177-3AD203B41FA5}">
                      <a16:colId xmlns:a16="http://schemas.microsoft.com/office/drawing/2014/main" val="3480627915"/>
                    </a:ext>
                  </a:extLst>
                </a:gridCol>
                <a:gridCol w="802921">
                  <a:extLst>
                    <a:ext uri="{9D8B030D-6E8A-4147-A177-3AD203B41FA5}">
                      <a16:colId xmlns:a16="http://schemas.microsoft.com/office/drawing/2014/main" val="3623771980"/>
                    </a:ext>
                  </a:extLst>
                </a:gridCol>
                <a:gridCol w="802921">
                  <a:extLst>
                    <a:ext uri="{9D8B030D-6E8A-4147-A177-3AD203B41FA5}">
                      <a16:colId xmlns:a16="http://schemas.microsoft.com/office/drawing/2014/main" val="1684034439"/>
                    </a:ext>
                  </a:extLst>
                </a:gridCol>
                <a:gridCol w="793362">
                  <a:extLst>
                    <a:ext uri="{9D8B030D-6E8A-4147-A177-3AD203B41FA5}">
                      <a16:colId xmlns:a16="http://schemas.microsoft.com/office/drawing/2014/main" val="2977557801"/>
                    </a:ext>
                  </a:extLst>
                </a:gridCol>
                <a:gridCol w="755128">
                  <a:extLst>
                    <a:ext uri="{9D8B030D-6E8A-4147-A177-3AD203B41FA5}">
                      <a16:colId xmlns:a16="http://schemas.microsoft.com/office/drawing/2014/main" val="485727426"/>
                    </a:ext>
                  </a:extLst>
                </a:gridCol>
                <a:gridCol w="764687">
                  <a:extLst>
                    <a:ext uri="{9D8B030D-6E8A-4147-A177-3AD203B41FA5}">
                      <a16:colId xmlns:a16="http://schemas.microsoft.com/office/drawing/2014/main" val="3902315113"/>
                    </a:ext>
                  </a:extLst>
                </a:gridCol>
                <a:gridCol w="764687">
                  <a:extLst>
                    <a:ext uri="{9D8B030D-6E8A-4147-A177-3AD203B41FA5}">
                      <a16:colId xmlns:a16="http://schemas.microsoft.com/office/drawing/2014/main" val="1647765740"/>
                    </a:ext>
                  </a:extLst>
                </a:gridCol>
              </a:tblGrid>
              <a:tr h="22985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6894532"/>
                  </a:ext>
                </a:extLst>
              </a:tr>
              <a:tr h="703927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7133881"/>
                  </a:ext>
                </a:extLst>
              </a:tr>
              <a:tr h="244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10.523.593.156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12.616.607.905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2.093.014.749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6.240.029.350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475969"/>
                  </a:ext>
                </a:extLst>
              </a:tr>
              <a:tr h="229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205.233.241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205.364.005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81.495.847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299878"/>
                  </a:ext>
                </a:extLst>
              </a:tr>
              <a:tr h="229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116.356.342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118.380.526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2.024.184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40.850.044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240090"/>
                  </a:ext>
                </a:extLst>
              </a:tr>
              <a:tr h="229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6.828.403.161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6.832.070.252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3.667.091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3.024.152.973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090622"/>
                  </a:ext>
                </a:extLst>
              </a:tr>
              <a:tr h="229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1.488.707.369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5.234.163.414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3.745.456.045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3.029.053.923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1540476"/>
                  </a:ext>
                </a:extLst>
              </a:tr>
              <a:tr h="244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154.046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154.046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052842"/>
                  </a:ext>
                </a:extLst>
              </a:tr>
              <a:tr h="244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587.071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587.071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558.553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9499497"/>
                  </a:ext>
                </a:extLst>
              </a:tr>
              <a:tr h="229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4.920.097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5.203.370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283.273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886.435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6298776"/>
                  </a:ext>
                </a:extLst>
              </a:tr>
              <a:tr h="229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1.765.746.908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78.891.848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-1.686.855.060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571680"/>
                  </a:ext>
                </a:extLst>
              </a:tr>
              <a:tr h="229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104.345.352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104.326.352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36.956.497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460766"/>
                  </a:ext>
                </a:extLst>
              </a:tr>
              <a:tr h="229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1.206.313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28.946.694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27.740.381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26.074.522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2016549"/>
                  </a:ext>
                </a:extLst>
              </a:tr>
              <a:tr h="229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8.520.327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8.520.327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87800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386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03599" y="771315"/>
            <a:ext cx="7848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1442644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5F96584-6601-4F93-88FB-8990062281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6306623"/>
              </p:ext>
            </p:extLst>
          </p:nvPr>
        </p:nvGraphicFramePr>
        <p:xfrm>
          <a:off x="603599" y="1839568"/>
          <a:ext cx="7848871" cy="4319094"/>
        </p:xfrm>
        <a:graphic>
          <a:graphicData uri="http://schemas.openxmlformats.org/drawingml/2006/table">
            <a:tbl>
              <a:tblPr/>
              <a:tblGrid>
                <a:gridCol w="296316">
                  <a:extLst>
                    <a:ext uri="{9D8B030D-6E8A-4147-A177-3AD203B41FA5}">
                      <a16:colId xmlns:a16="http://schemas.microsoft.com/office/drawing/2014/main" val="2154010305"/>
                    </a:ext>
                  </a:extLst>
                </a:gridCol>
                <a:gridCol w="380979">
                  <a:extLst>
                    <a:ext uri="{9D8B030D-6E8A-4147-A177-3AD203B41FA5}">
                      <a16:colId xmlns:a16="http://schemas.microsoft.com/office/drawing/2014/main" val="3937639678"/>
                    </a:ext>
                  </a:extLst>
                </a:gridCol>
                <a:gridCol w="2148299">
                  <a:extLst>
                    <a:ext uri="{9D8B030D-6E8A-4147-A177-3AD203B41FA5}">
                      <a16:colId xmlns:a16="http://schemas.microsoft.com/office/drawing/2014/main" val="566249106"/>
                    </a:ext>
                  </a:extLst>
                </a:gridCol>
                <a:gridCol w="874841">
                  <a:extLst>
                    <a:ext uri="{9D8B030D-6E8A-4147-A177-3AD203B41FA5}">
                      <a16:colId xmlns:a16="http://schemas.microsoft.com/office/drawing/2014/main" val="1081349865"/>
                    </a:ext>
                  </a:extLst>
                </a:gridCol>
                <a:gridCol w="888950">
                  <a:extLst>
                    <a:ext uri="{9D8B030D-6E8A-4147-A177-3AD203B41FA5}">
                      <a16:colId xmlns:a16="http://schemas.microsoft.com/office/drawing/2014/main" val="4032084277"/>
                    </a:ext>
                  </a:extLst>
                </a:gridCol>
                <a:gridCol w="874841">
                  <a:extLst>
                    <a:ext uri="{9D8B030D-6E8A-4147-A177-3AD203B41FA5}">
                      <a16:colId xmlns:a16="http://schemas.microsoft.com/office/drawing/2014/main" val="2096603283"/>
                    </a:ext>
                  </a:extLst>
                </a:gridCol>
                <a:gridCol w="888950">
                  <a:extLst>
                    <a:ext uri="{9D8B030D-6E8A-4147-A177-3AD203B41FA5}">
                      <a16:colId xmlns:a16="http://schemas.microsoft.com/office/drawing/2014/main" val="693915635"/>
                    </a:ext>
                  </a:extLst>
                </a:gridCol>
                <a:gridCol w="719627">
                  <a:extLst>
                    <a:ext uri="{9D8B030D-6E8A-4147-A177-3AD203B41FA5}">
                      <a16:colId xmlns:a16="http://schemas.microsoft.com/office/drawing/2014/main" val="1313884033"/>
                    </a:ext>
                  </a:extLst>
                </a:gridCol>
                <a:gridCol w="776068">
                  <a:extLst>
                    <a:ext uri="{9D8B030D-6E8A-4147-A177-3AD203B41FA5}">
                      <a16:colId xmlns:a16="http://schemas.microsoft.com/office/drawing/2014/main" val="1041741851"/>
                    </a:ext>
                  </a:extLst>
                </a:gridCol>
              </a:tblGrid>
              <a:tr h="6097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276718"/>
                  </a:ext>
                </a:extLst>
              </a:tr>
              <a:tr h="254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TRABAJO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32.748.506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73.362.467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40.613.961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41.049.064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8623569"/>
                  </a:ext>
                </a:extLst>
              </a:tr>
              <a:tr h="203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Trabajo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12.615.271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13.662.427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1.047.156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5.465.525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9711617"/>
                  </a:ext>
                </a:extLst>
              </a:tr>
              <a:tr h="203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PROEMPLEO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20.133.235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59.700.040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39.566.805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35.583.539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3751042"/>
                  </a:ext>
                </a:extLst>
              </a:tr>
              <a:tr h="254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del Trabajo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69.135.539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69.135.539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27.411.020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709957"/>
                  </a:ext>
                </a:extLst>
              </a:tr>
              <a:tr h="254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Previsión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6.353.784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6.772.475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2.137.966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2733568"/>
                  </a:ext>
                </a:extLst>
              </a:tr>
              <a:tr h="254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Crédito Prendario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43.309.385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44.113.157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803.772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11.025.481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0169413"/>
                  </a:ext>
                </a:extLst>
              </a:tr>
              <a:tr h="254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1.870.019.383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185.917.901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-1.684.101.482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38.715.967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9954581"/>
                  </a:ext>
                </a:extLst>
              </a:tr>
              <a:tr h="254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14.150.496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15.042.894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6.413.594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5437233"/>
                  </a:ext>
                </a:extLst>
              </a:tr>
              <a:tr h="254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Pensiones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16.937.556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18.402.254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1.464.698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6.802.418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7178783"/>
                  </a:ext>
                </a:extLst>
              </a:tr>
              <a:tr h="254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Previsión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6.006.783.878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6.007.741.477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957.599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2.708.057.210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3981173"/>
                  </a:ext>
                </a:extLst>
              </a:tr>
              <a:tr h="254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Seguridad Laboral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120.921.553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125.836.109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4.914.556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51.394.667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73413"/>
                  </a:ext>
                </a:extLst>
              </a:tr>
              <a:tr h="203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CAJA DE PREVISIÓN DE LA DEFENSA NACIONAL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1.370.921.519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1.423.277.374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52.355.855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615.058.210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917550"/>
                  </a:ext>
                </a:extLst>
              </a:tr>
              <a:tr h="355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Caja de Previsión de la Defensa Nacional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1.348.275.581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1.400.631.436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52.355.855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607.679.932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0816529"/>
                  </a:ext>
                </a:extLst>
              </a:tr>
              <a:tr h="203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Medicina Curativa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22.645.938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22.645.938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7.378.278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690681"/>
                  </a:ext>
                </a:extLst>
              </a:tr>
              <a:tr h="254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Previsión de Carabineros de Chile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990.611.197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997.361.269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6.750.072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402.582.156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55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245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990" y="701876"/>
            <a:ext cx="80292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01. PROGRAMA 01: SUBSECRETARÍA DEL TRABAJO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3238" y="1294272"/>
            <a:ext cx="8050952" cy="235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58143BA-90A9-452A-8D5D-A9211DFF62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0793357"/>
              </p:ext>
            </p:extLst>
          </p:nvPr>
        </p:nvGraphicFramePr>
        <p:xfrm>
          <a:off x="524989" y="1733872"/>
          <a:ext cx="8029201" cy="4351338"/>
        </p:xfrm>
        <a:graphic>
          <a:graphicData uri="http://schemas.openxmlformats.org/drawingml/2006/table">
            <a:tbl>
              <a:tblPr/>
              <a:tblGrid>
                <a:gridCol w="721456">
                  <a:extLst>
                    <a:ext uri="{9D8B030D-6E8A-4147-A177-3AD203B41FA5}">
                      <a16:colId xmlns:a16="http://schemas.microsoft.com/office/drawing/2014/main" val="1007967258"/>
                    </a:ext>
                  </a:extLst>
                </a:gridCol>
                <a:gridCol w="270545">
                  <a:extLst>
                    <a:ext uri="{9D8B030D-6E8A-4147-A177-3AD203B41FA5}">
                      <a16:colId xmlns:a16="http://schemas.microsoft.com/office/drawing/2014/main" val="3169765038"/>
                    </a:ext>
                  </a:extLst>
                </a:gridCol>
                <a:gridCol w="279565">
                  <a:extLst>
                    <a:ext uri="{9D8B030D-6E8A-4147-A177-3AD203B41FA5}">
                      <a16:colId xmlns:a16="http://schemas.microsoft.com/office/drawing/2014/main" val="1989529470"/>
                    </a:ext>
                  </a:extLst>
                </a:gridCol>
                <a:gridCol w="2428899">
                  <a:extLst>
                    <a:ext uri="{9D8B030D-6E8A-4147-A177-3AD203B41FA5}">
                      <a16:colId xmlns:a16="http://schemas.microsoft.com/office/drawing/2014/main" val="4237089970"/>
                    </a:ext>
                  </a:extLst>
                </a:gridCol>
                <a:gridCol w="721456">
                  <a:extLst>
                    <a:ext uri="{9D8B030D-6E8A-4147-A177-3AD203B41FA5}">
                      <a16:colId xmlns:a16="http://schemas.microsoft.com/office/drawing/2014/main" val="773382241"/>
                    </a:ext>
                  </a:extLst>
                </a:gridCol>
                <a:gridCol w="721456">
                  <a:extLst>
                    <a:ext uri="{9D8B030D-6E8A-4147-A177-3AD203B41FA5}">
                      <a16:colId xmlns:a16="http://schemas.microsoft.com/office/drawing/2014/main" val="3416496755"/>
                    </a:ext>
                  </a:extLst>
                </a:gridCol>
                <a:gridCol w="721456">
                  <a:extLst>
                    <a:ext uri="{9D8B030D-6E8A-4147-A177-3AD203B41FA5}">
                      <a16:colId xmlns:a16="http://schemas.microsoft.com/office/drawing/2014/main" val="1763208992"/>
                    </a:ext>
                  </a:extLst>
                </a:gridCol>
                <a:gridCol w="721456">
                  <a:extLst>
                    <a:ext uri="{9D8B030D-6E8A-4147-A177-3AD203B41FA5}">
                      <a16:colId xmlns:a16="http://schemas.microsoft.com/office/drawing/2014/main" val="2181862043"/>
                    </a:ext>
                  </a:extLst>
                </a:gridCol>
                <a:gridCol w="721456">
                  <a:extLst>
                    <a:ext uri="{9D8B030D-6E8A-4147-A177-3AD203B41FA5}">
                      <a16:colId xmlns:a16="http://schemas.microsoft.com/office/drawing/2014/main" val="3683609193"/>
                    </a:ext>
                  </a:extLst>
                </a:gridCol>
                <a:gridCol w="721456">
                  <a:extLst>
                    <a:ext uri="{9D8B030D-6E8A-4147-A177-3AD203B41FA5}">
                      <a16:colId xmlns:a16="http://schemas.microsoft.com/office/drawing/2014/main" val="1013204882"/>
                    </a:ext>
                  </a:extLst>
                </a:gridCol>
              </a:tblGrid>
              <a:tr h="13980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738" marR="8738" marT="87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38" marR="8738" marT="87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0790780"/>
                  </a:ext>
                </a:extLst>
              </a:tr>
              <a:tr h="4281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9096315"/>
                  </a:ext>
                </a:extLst>
              </a:tr>
              <a:tr h="148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12.615.271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13.662.427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1.047.156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5.465.525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5494950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6.232.218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6.258.097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25.879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2.450.671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6969199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1.621.442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1.603.902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-17.540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409.490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201979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53.057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53.057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53.057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408322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53.057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53.057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53.057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0833405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20.616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20.616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20.616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0453221"/>
                  </a:ext>
                </a:extLst>
              </a:tr>
              <a:tr h="279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32.441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32.441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32.441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9696081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4.386.405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4.386.405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1.330.604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871583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1.205.115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1.205.115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61521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Diálogo Social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298.283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298.283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6678833"/>
                  </a:ext>
                </a:extLst>
              </a:tr>
              <a:tr h="279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Formación Sindical y Relaciones Laborales Colaborativas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906.832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906.832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69017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1.816.984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1.816.984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717649"/>
                  </a:ext>
                </a:extLst>
              </a:tr>
              <a:tr h="279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del Sistema Nacional de Certificación de Competencias Laborales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1.816.984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1.816.984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0501785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1.364.306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1.364.306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1.330.604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2069550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1.364.306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1.364.306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1.330.604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8871975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9226980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823925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371.037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388.577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17.540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251.483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882702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18.641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36.181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17.540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327625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57.913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57.913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53.278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277462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294.483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294.483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198.205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4598767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970.220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968.220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970.220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48511,0%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552059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970.220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968.220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970.220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48511,0%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435131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4300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3005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2668" y="764704"/>
            <a:ext cx="80917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01. PROGRAMA 03: PROEMPLEO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2667" y="1443516"/>
            <a:ext cx="8091782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90C319D-6351-4D67-B628-D1FF68A82B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469154"/>
              </p:ext>
            </p:extLst>
          </p:nvPr>
        </p:nvGraphicFramePr>
        <p:xfrm>
          <a:off x="502404" y="1874583"/>
          <a:ext cx="8091781" cy="3841164"/>
        </p:xfrm>
        <a:graphic>
          <a:graphicData uri="http://schemas.openxmlformats.org/drawingml/2006/table">
            <a:tbl>
              <a:tblPr/>
              <a:tblGrid>
                <a:gridCol w="604776">
                  <a:extLst>
                    <a:ext uri="{9D8B030D-6E8A-4147-A177-3AD203B41FA5}">
                      <a16:colId xmlns:a16="http://schemas.microsoft.com/office/drawing/2014/main" val="863721108"/>
                    </a:ext>
                  </a:extLst>
                </a:gridCol>
                <a:gridCol w="261682">
                  <a:extLst>
                    <a:ext uri="{9D8B030D-6E8A-4147-A177-3AD203B41FA5}">
                      <a16:colId xmlns:a16="http://schemas.microsoft.com/office/drawing/2014/main" val="2808074371"/>
                    </a:ext>
                  </a:extLst>
                </a:gridCol>
                <a:gridCol w="270404">
                  <a:extLst>
                    <a:ext uri="{9D8B030D-6E8A-4147-A177-3AD203B41FA5}">
                      <a16:colId xmlns:a16="http://schemas.microsoft.com/office/drawing/2014/main" val="2842872517"/>
                    </a:ext>
                  </a:extLst>
                </a:gridCol>
                <a:gridCol w="2593557">
                  <a:extLst>
                    <a:ext uri="{9D8B030D-6E8A-4147-A177-3AD203B41FA5}">
                      <a16:colId xmlns:a16="http://schemas.microsoft.com/office/drawing/2014/main" val="684785304"/>
                    </a:ext>
                  </a:extLst>
                </a:gridCol>
                <a:gridCol w="744339">
                  <a:extLst>
                    <a:ext uri="{9D8B030D-6E8A-4147-A177-3AD203B41FA5}">
                      <a16:colId xmlns:a16="http://schemas.microsoft.com/office/drawing/2014/main" val="1622473206"/>
                    </a:ext>
                  </a:extLst>
                </a:gridCol>
                <a:gridCol w="744339">
                  <a:extLst>
                    <a:ext uri="{9D8B030D-6E8A-4147-A177-3AD203B41FA5}">
                      <a16:colId xmlns:a16="http://schemas.microsoft.com/office/drawing/2014/main" val="3377526668"/>
                    </a:ext>
                  </a:extLst>
                </a:gridCol>
                <a:gridCol w="744339">
                  <a:extLst>
                    <a:ext uri="{9D8B030D-6E8A-4147-A177-3AD203B41FA5}">
                      <a16:colId xmlns:a16="http://schemas.microsoft.com/office/drawing/2014/main" val="54706852"/>
                    </a:ext>
                  </a:extLst>
                </a:gridCol>
                <a:gridCol w="732709">
                  <a:extLst>
                    <a:ext uri="{9D8B030D-6E8A-4147-A177-3AD203B41FA5}">
                      <a16:colId xmlns:a16="http://schemas.microsoft.com/office/drawing/2014/main" val="1093760188"/>
                    </a:ext>
                  </a:extLst>
                </a:gridCol>
                <a:gridCol w="697818">
                  <a:extLst>
                    <a:ext uri="{9D8B030D-6E8A-4147-A177-3AD203B41FA5}">
                      <a16:colId xmlns:a16="http://schemas.microsoft.com/office/drawing/2014/main" val="406572764"/>
                    </a:ext>
                  </a:extLst>
                </a:gridCol>
                <a:gridCol w="697818">
                  <a:extLst>
                    <a:ext uri="{9D8B030D-6E8A-4147-A177-3AD203B41FA5}">
                      <a16:colId xmlns:a16="http://schemas.microsoft.com/office/drawing/2014/main" val="3482255132"/>
                    </a:ext>
                  </a:extLst>
                </a:gridCol>
              </a:tblGrid>
              <a:tr h="14796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42" marR="9242" marT="92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42" marR="9242" marT="92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9562866"/>
                  </a:ext>
                </a:extLst>
              </a:tr>
              <a:tr h="45313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2360467"/>
                  </a:ext>
                </a:extLst>
              </a:tr>
              <a:tr h="157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20.133.235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59.700.040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39.566.805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35.583.539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8327625"/>
                  </a:ext>
                </a:extLst>
              </a:tr>
              <a:tr h="147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292.971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292.971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92.867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6214083"/>
                  </a:ext>
                </a:extLst>
              </a:tr>
              <a:tr h="147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80.331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9.923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4839382"/>
                  </a:ext>
                </a:extLst>
              </a:tr>
              <a:tr h="147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19.752.963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59.275.001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39.522.038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35.435.982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346437"/>
                  </a:ext>
                </a:extLst>
              </a:tr>
              <a:tr h="147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4.648.865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4.648.865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152.911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489366"/>
                  </a:ext>
                </a:extLst>
              </a:tr>
              <a:tr h="147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Servicios Sociales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4.449.101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4.449.101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33.053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8667680"/>
                  </a:ext>
                </a:extLst>
              </a:tr>
              <a:tr h="2959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Mejora a la empleabilidad para artesanos y artesanas tradicionales de zonas rurales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199.764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199.764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119.858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459634"/>
                  </a:ext>
                </a:extLst>
              </a:tr>
              <a:tr h="147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15.104.098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54.626.136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39.522.038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35.283.071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145042"/>
                  </a:ext>
                </a:extLst>
              </a:tr>
              <a:tr h="2837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Bonificación a la Contratación de Mano de Obra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235139"/>
                  </a:ext>
                </a:extLst>
              </a:tr>
              <a:tr h="2837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Empleo Ley N° 20.595 y Sistema Chile Solidario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1.595.139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1.595.139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8997618"/>
                  </a:ext>
                </a:extLst>
              </a:tr>
              <a:tr h="147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en la Comunidad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13.508.949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53.030.987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39.522.038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35.283.071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9196068"/>
                  </a:ext>
                </a:extLst>
              </a:tr>
              <a:tr h="147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2618652"/>
                  </a:ext>
                </a:extLst>
              </a:tr>
              <a:tr h="147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6618378"/>
                  </a:ext>
                </a:extLst>
              </a:tr>
              <a:tr h="147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840119"/>
                  </a:ext>
                </a:extLst>
              </a:tr>
              <a:tr h="147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2.377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6015931"/>
                  </a:ext>
                </a:extLst>
              </a:tr>
              <a:tr h="147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9863831"/>
                  </a:ext>
                </a:extLst>
              </a:tr>
              <a:tr h="147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1387279"/>
                  </a:ext>
                </a:extLst>
              </a:tr>
              <a:tr h="147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1558035"/>
                  </a:ext>
                </a:extLst>
              </a:tr>
              <a:tr h="147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0608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39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48" y="620683"/>
            <a:ext cx="80648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02. PROGRAMA 01: DIRECCIÓN DEL TRABAJO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1028" y="1234832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54E0AC8-1B57-4A7E-B974-8B6870BD3A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44519"/>
              </p:ext>
            </p:extLst>
          </p:nvPr>
        </p:nvGraphicFramePr>
        <p:xfrm>
          <a:off x="571326" y="1700808"/>
          <a:ext cx="8026522" cy="2543206"/>
        </p:xfrm>
        <a:graphic>
          <a:graphicData uri="http://schemas.openxmlformats.org/drawingml/2006/table">
            <a:tbl>
              <a:tblPr/>
              <a:tblGrid>
                <a:gridCol w="749267">
                  <a:extLst>
                    <a:ext uri="{9D8B030D-6E8A-4147-A177-3AD203B41FA5}">
                      <a16:colId xmlns:a16="http://schemas.microsoft.com/office/drawing/2014/main" val="2034007784"/>
                    </a:ext>
                  </a:extLst>
                </a:gridCol>
                <a:gridCol w="280975">
                  <a:extLst>
                    <a:ext uri="{9D8B030D-6E8A-4147-A177-3AD203B41FA5}">
                      <a16:colId xmlns:a16="http://schemas.microsoft.com/office/drawing/2014/main" val="1145248004"/>
                    </a:ext>
                  </a:extLst>
                </a:gridCol>
                <a:gridCol w="290341">
                  <a:extLst>
                    <a:ext uri="{9D8B030D-6E8A-4147-A177-3AD203B41FA5}">
                      <a16:colId xmlns:a16="http://schemas.microsoft.com/office/drawing/2014/main" val="4087393467"/>
                    </a:ext>
                  </a:extLst>
                </a:gridCol>
                <a:gridCol w="2085460">
                  <a:extLst>
                    <a:ext uri="{9D8B030D-6E8A-4147-A177-3AD203B41FA5}">
                      <a16:colId xmlns:a16="http://schemas.microsoft.com/office/drawing/2014/main" val="2539730590"/>
                    </a:ext>
                  </a:extLst>
                </a:gridCol>
                <a:gridCol w="786730">
                  <a:extLst>
                    <a:ext uri="{9D8B030D-6E8A-4147-A177-3AD203B41FA5}">
                      <a16:colId xmlns:a16="http://schemas.microsoft.com/office/drawing/2014/main" val="1890946528"/>
                    </a:ext>
                  </a:extLst>
                </a:gridCol>
                <a:gridCol w="786730">
                  <a:extLst>
                    <a:ext uri="{9D8B030D-6E8A-4147-A177-3AD203B41FA5}">
                      <a16:colId xmlns:a16="http://schemas.microsoft.com/office/drawing/2014/main" val="2419585326"/>
                    </a:ext>
                  </a:extLst>
                </a:gridCol>
                <a:gridCol w="786730">
                  <a:extLst>
                    <a:ext uri="{9D8B030D-6E8A-4147-A177-3AD203B41FA5}">
                      <a16:colId xmlns:a16="http://schemas.microsoft.com/office/drawing/2014/main" val="2541735473"/>
                    </a:ext>
                  </a:extLst>
                </a:gridCol>
                <a:gridCol w="761755">
                  <a:extLst>
                    <a:ext uri="{9D8B030D-6E8A-4147-A177-3AD203B41FA5}">
                      <a16:colId xmlns:a16="http://schemas.microsoft.com/office/drawing/2014/main" val="1078971055"/>
                    </a:ext>
                  </a:extLst>
                </a:gridCol>
                <a:gridCol w="749267">
                  <a:extLst>
                    <a:ext uri="{9D8B030D-6E8A-4147-A177-3AD203B41FA5}">
                      <a16:colId xmlns:a16="http://schemas.microsoft.com/office/drawing/2014/main" val="935441177"/>
                    </a:ext>
                  </a:extLst>
                </a:gridCol>
                <a:gridCol w="749267">
                  <a:extLst>
                    <a:ext uri="{9D8B030D-6E8A-4147-A177-3AD203B41FA5}">
                      <a16:colId xmlns:a16="http://schemas.microsoft.com/office/drawing/2014/main" val="3677055967"/>
                    </a:ext>
                  </a:extLst>
                </a:gridCol>
              </a:tblGrid>
              <a:tr h="15309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089627"/>
                  </a:ext>
                </a:extLst>
              </a:tr>
              <a:tr h="46883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229337"/>
                  </a:ext>
                </a:extLst>
              </a:tr>
              <a:tr h="162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69.135.539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69.135.539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27.411.020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14561"/>
                  </a:ext>
                </a:extLst>
              </a:tr>
              <a:tr h="1530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57.059.788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57.059.788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22.963.712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8156402"/>
                  </a:ext>
                </a:extLst>
              </a:tr>
              <a:tr h="162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10.796.310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10.796.310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3.618.914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665065"/>
                  </a:ext>
                </a:extLst>
              </a:tr>
              <a:tr h="162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605913"/>
                  </a:ext>
                </a:extLst>
              </a:tr>
              <a:tr h="162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773133"/>
                  </a:ext>
                </a:extLst>
              </a:tr>
              <a:tr h="162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136951"/>
                  </a:ext>
                </a:extLst>
              </a:tr>
              <a:tr h="2851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1.223.691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1.223.691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202.944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5169244"/>
                  </a:ext>
                </a:extLst>
              </a:tr>
              <a:tr h="162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1.223.691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1.223.691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202.944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7335988"/>
                  </a:ext>
                </a:extLst>
              </a:tr>
              <a:tr h="162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15636,3%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15636,3%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5969395"/>
                  </a:ext>
                </a:extLst>
              </a:tr>
              <a:tr h="162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15636,3%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15636,3%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04889"/>
                  </a:ext>
                </a:extLst>
              </a:tr>
              <a:tr h="181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01560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43781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536</TotalTime>
  <Words>6716</Words>
  <Application>Microsoft Office PowerPoint</Application>
  <PresentationFormat>Presentación en pantalla (4:3)</PresentationFormat>
  <Paragraphs>4004</Paragraphs>
  <Slides>25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8" baseType="lpstr">
      <vt:lpstr>Arial</vt:lpstr>
      <vt:lpstr>Calibri</vt:lpstr>
      <vt:lpstr>1_Tema de Office</vt:lpstr>
      <vt:lpstr>EJECUCIÓN ACUMULADA DE GASTOS PRESUPUESTARIOS AL MES DE MAYO DE 2021 PARTIDA 15: MINISTERIO DEL TRABAJO Y PREVISIÓN SOCIAL</vt:lpstr>
      <vt:lpstr>COMPORTAMIENTO DE LA EJECUCIÓN ACUMULADA DE GASTOS A MAYO DE 2021  PARTIDA 15 MINISTERIO DEL TRABAJO Y PREVISIÓN SOCIAL</vt:lpstr>
      <vt:lpstr>Presentación de PowerPoint</vt:lpstr>
      <vt:lpstr>Presentación de PowerPoint</vt:lpstr>
      <vt:lpstr>EJECUCIÓN ACUMULADA DE GASTOS A MAYO DE 2021  PARTIDA 15 MINISTERIO DE TRABAJO Y PREVISIÓN SOCIAL</vt:lpstr>
      <vt:lpstr>EJECUCIÓN ACUMULADA DE GASTOS A MAYO DE 2021  PARTIDA 15 RESUMEN POR CAPÍTULOS</vt:lpstr>
      <vt:lpstr>EJECUCIÓN ACUMULADA DE GASTOS A MAYO DE 2021  PARTIDA 15. CAPÍTULO 01. PROGRAMA 01: SUBSECRETARÍA DEL TRABAJO</vt:lpstr>
      <vt:lpstr>EJECUCIÓN ACUMULADA DE GASTOS A MAYO DE 2021  PARTIDA 15. CAPÍTULO 01. PROGRAMA 03: PROEMPLEO</vt:lpstr>
      <vt:lpstr>EJECUCIÓN ACUMULADA DE GASTOS A MAYO DE 2021  PARTIDA 15. CAPÍTULO 02. PROGRAMA 01: DIRECCIÓN DEL TRABAJO</vt:lpstr>
      <vt:lpstr>EJECUCIÓN ACUMULADA DE GASTOS A MAYO DE 2021  PARTIDA 15. CAPÍTULO 03. PROGRAMA 01: SUBSECRETARÍA DE PREVISIÓN SOCIAL</vt:lpstr>
      <vt:lpstr>EJECUCIÓN ACUMULADA DE GASTOS A MAYO DE 2021  PARTIDA 15. CAPÍTULO 04. PROGRAMA 01: DIRECCIÓN DE CRÉDITO PRENDARIO</vt:lpstr>
      <vt:lpstr>EJECUCIÓN ACUMULADA DE GASTOS A MAYO DE 2021  PARTIDA 15. CAPÍTULO 05. PROGRAMA 01: SERVICIO NACIONAL DE CAPACITACIÓN Y EMPLEO</vt:lpstr>
      <vt:lpstr>EJECUCIÓN ACUMULADA DE GASTOS A MAYO DE 2021  PARTIDA 15. CAPÍTULO 05. PROGRAMA 01: SERVICIO NACIONAL DE CAPACITACIÓN Y EMPLEO</vt:lpstr>
      <vt:lpstr>EJECUCIÓN ACUMULADA DE GASTOS A MAYO DE 2021  PARTIDA 15. CAPÍTULO 05. PROGRAMA 01: SERVICIO NACIONAL DE CAPACITACIÓN Y EMPLEO FET – Covid - 19</vt:lpstr>
      <vt:lpstr>EJECUCIÓN ACUMULADA DE GASTOS A MAYO DE 2021  PARTIDA 15. CAPÍTULO 06. PROGRAMA 01: SUPERINTENDENCIA DE SEGURIDAD SOCIAL</vt:lpstr>
      <vt:lpstr>EJECUCIÓN ACUMULADA DE GASTOS A MAYO DE 2021  PARTIDA 15. CAPÍTULO 07. PROGRAMA 01: SUPERINTENDENCIA DE PENSIONES</vt:lpstr>
      <vt:lpstr>EJECUCIÓN ACUMULADA DE GASTOS A MAYO DE 2021  PARTIDA 15. CAPÍTULO 09. PROGRAMA 01: INSTITUTO DE PREVISIÓN SOCIAL</vt:lpstr>
      <vt:lpstr>EJECUCIÓN ACUMULADA DE GASTOS A MAYO DE 2021  PARTIDA 15. CAPÍTULO 09. PROGRAMA 01: INSTITUTO DE PREVISIÓN SOCIAL</vt:lpstr>
      <vt:lpstr>EJECUCIÓN ACUMULADA DE GASTOS A MAYO DE 2021  PARTIDA 15. CAPÍTULO 09. PROGRAMA 01: INSTITUTO DE PREVISIÓN SOCIAL FET – Covid - 19</vt:lpstr>
      <vt:lpstr>EJECUCIÓN ACUMULADA DE GASTOS A MAYO DE 2021  PARTIDA 15. CAPÍTULO 10. PROGRAMA 01: INSTITUTO  DE SEGURIDAD LABORAL  </vt:lpstr>
      <vt:lpstr>EJECUCIÓN ACUMULADA DE GASTOS A MAYO DE 2021  PARTIDA 15. CAPÍTULO 13. PROGRAMA 01: CAJA DE PREVISIÓN DE LA DEFENSA NACIONAL</vt:lpstr>
      <vt:lpstr>EJECUCIÓN ACUMULADA DE GASTOS A MAYO DE 2021  PARTIDA 15. CAPÍTULO 13. PROGRAMA 01: CAJA DE PREVISIÓN DE LA DEFENSA NACIONAL</vt:lpstr>
      <vt:lpstr>EJECUCIÓN ACUMULADA DE GASTOS A MAYO DE 2021  PARTIDA 15. CAPÍTULO 13. PROGRAMA 02: FONDO DE MEDICINA CURATIVA</vt:lpstr>
      <vt:lpstr>EJECUCIÓN ACUMULADA DE GASTOS A MAYO DE 2021  PARTIDA 15. CAPÍTULO 14. PROGRAMA 01: DIRECCIÓN DE PREVISIÓN DE CARABINEROS DE CHILE</vt:lpstr>
      <vt:lpstr>EJECUCIÓN ACUMULADA DE GASTOS A MAYO DE 2021  PARTIDA 15. CAPÍTULO 14. PROGRAMA 01: DIRECCIÓN DE PREVISIÓN DE CARABINEROS DE CHILE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69</cp:revision>
  <dcterms:created xsi:type="dcterms:W3CDTF">2020-01-06T19:24:32Z</dcterms:created>
  <dcterms:modified xsi:type="dcterms:W3CDTF">2021-07-08T13:49:08Z</dcterms:modified>
</cp:coreProperties>
</file>