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9" r:id="rId4"/>
    <p:sldId id="304" r:id="rId5"/>
    <p:sldId id="305" r:id="rId6"/>
    <p:sldId id="264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69" d="100"/>
          <a:sy n="69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1" i="0" baseline="0" dirty="0">
                <a:effectLst/>
              </a:rPr>
              <a:t>Distribución Presupuesto Inicial por Subtítulos de Gasto</a:t>
            </a:r>
            <a:endParaRPr lang="es-CL" sz="10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92913385826774E-3"/>
          <c:y val="0.19552441792173922"/>
          <c:w val="0.99084720967256146"/>
          <c:h val="0.54830733184682312"/>
        </c:manualLayout>
      </c:layout>
      <c:pie3DChart>
        <c:varyColors val="1"/>
        <c:ser>
          <c:idx val="0"/>
          <c:order val="0"/>
          <c:tx>
            <c:strRef>
              <c:f>'Partida 14'!$D$56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4FA-4F1F-948F-0D569CF969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4FA-4F1F-948F-0D569CF969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4FA-4F1F-948F-0D569CF969E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4FA-4F1F-948F-0D569CF969E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14'!$C$57:$C$60</c:f>
              <c:strCache>
                <c:ptCount val="4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de Capital</c:v>
                </c:pt>
                <c:pt idx="3">
                  <c:v>Otros</c:v>
                </c:pt>
              </c:strCache>
            </c:strRef>
          </c:cat>
          <c:val>
            <c:numRef>
              <c:f>'Partida 14'!$D$57:$D$60</c:f>
              <c:numCache>
                <c:formatCode>_-* #,##0_-;\-* #,##0_-;_-* "-"??_-;_-@_-</c:formatCode>
                <c:ptCount val="4"/>
                <c:pt idx="0">
                  <c:v>18476365</c:v>
                </c:pt>
                <c:pt idx="1">
                  <c:v>4125883</c:v>
                </c:pt>
                <c:pt idx="2">
                  <c:v>13308643</c:v>
                </c:pt>
                <c:pt idx="3" formatCode="#,##0">
                  <c:v>7258059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4FA-4F1F-948F-0D569CF969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04698593003741E-3"/>
          <c:y val="0.79061545008411394"/>
          <c:w val="0.98168151112258506"/>
          <c:h val="0.18568084989896375"/>
        </c:manualLayout>
      </c:layout>
      <c:overlay val="0"/>
      <c:spPr>
        <a:noFill/>
        <a:ln w="12700">
          <a:solidFill>
            <a:schemeClr val="l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Distribución Presupuesto Inicial por Programa</a:t>
            </a:r>
            <a:endParaRPr lang="es-CL" sz="1050" b="1" dirty="0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(en millones de $)</a:t>
            </a:r>
            <a:endParaRPr lang="es-CL" sz="1050" b="1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14'!$H$57:$H$60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14'!$I$57:$I$60</c:f>
              <c:numCache>
                <c:formatCode>_-* #,##0_-;\-* #,##0_-;_-* "-"??_-;_-@_-</c:formatCode>
                <c:ptCount val="4"/>
                <c:pt idx="0">
                  <c:v>12461810000</c:v>
                </c:pt>
                <c:pt idx="1">
                  <c:v>3358757000</c:v>
                </c:pt>
                <c:pt idx="2">
                  <c:v>23941996000</c:v>
                </c:pt>
                <c:pt idx="3">
                  <c:v>3406387000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DA-4330-852A-C59A64FEF5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9063808"/>
        <c:axId val="219070848"/>
      </c:barChart>
      <c:catAx>
        <c:axId val="21906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070848"/>
        <c:crosses val="autoZero"/>
        <c:auto val="0"/>
        <c:lblAlgn val="ctr"/>
        <c:lblOffset val="100"/>
        <c:noMultiLvlLbl val="0"/>
      </c:catAx>
      <c:valAx>
        <c:axId val="21907084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2190638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5954860148619833"/>
          <c:y val="4.34768864607499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14'!$D$28:$O$28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  <c:pt idx="8">
                  <c:v>7.1065049144794418E-2</c:v>
                </c:pt>
                <c:pt idx="9">
                  <c:v>5.9445398173130291E-2</c:v>
                </c:pt>
                <c:pt idx="10">
                  <c:v>0.10633100315251905</c:v>
                </c:pt>
                <c:pt idx="11">
                  <c:v>8.4616702926479118E-2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6C-4AFC-8E17-E10B2B5348E9}"/>
            </c:ext>
          </c:extLst>
        </c:ser>
        <c:ser>
          <c:idx val="0"/>
          <c:order val="1"/>
          <c:tx>
            <c:strRef>
              <c:f>'Partida 14'!$C$29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14'!$D$29:$O$29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0.15785598507826956</c:v>
                </c:pt>
                <c:pt idx="2">
                  <c:v>0.11242335564359816</c:v>
                </c:pt>
                <c:pt idx="3">
                  <c:v>0.10048073605926697</c:v>
                </c:pt>
                <c:pt idx="4">
                  <c:v>4.9918651651859526E-2</c:v>
                </c:pt>
                <c:pt idx="5">
                  <c:v>5.6763677079873426E-2</c:v>
                </c:pt>
                <c:pt idx="6">
                  <c:v>6.9749660471060404E-2</c:v>
                </c:pt>
                <c:pt idx="7">
                  <c:v>6.9908343612688231E-2</c:v>
                </c:pt>
                <c:pt idx="8">
                  <c:v>0.22246211860727994</c:v>
                </c:pt>
                <c:pt idx="9">
                  <c:v>8.1405662255098224E-2</c:v>
                </c:pt>
                <c:pt idx="10">
                  <c:v>7.3481833802243851E-2</c:v>
                </c:pt>
                <c:pt idx="11">
                  <c:v>0.18716243224082682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6C-4AFC-8E17-E10B2B5348E9}"/>
            </c:ext>
          </c:extLst>
        </c:ser>
        <c:ser>
          <c:idx val="1"/>
          <c:order val="2"/>
          <c:tx>
            <c:strRef>
              <c:f>'Partida 14'!$C$30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6.4412238325281803E-3"/>
                  <c:y val="-3.95061666948712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F6C-4AFC-8E17-E10B2B5348E9}"/>
                </c:ext>
              </c:extLst>
            </c:dLbl>
            <c:dLbl>
              <c:idx val="2"/>
              <c:layout>
                <c:manualLayout>
                  <c:x val="1.294533835444482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F6C-4AFC-8E17-E10B2B5348E9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F6C-4AFC-8E17-E10B2B5348E9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F6C-4AFC-8E17-E10B2B5348E9}"/>
                </c:ext>
              </c:extLst>
            </c:dLbl>
            <c:dLbl>
              <c:idx val="5"/>
              <c:layout>
                <c:manualLayout>
                  <c:x val="4.29414922168537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F6C-4AFC-8E17-E10B2B534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14'!$D$30:$H$30</c:f>
              <c:numCache>
                <c:formatCode>0.0%</c:formatCode>
                <c:ptCount val="5"/>
                <c:pt idx="0">
                  <c:v>5.4903790803343608E-2</c:v>
                </c:pt>
                <c:pt idx="1">
                  <c:v>4.2322882455818257E-2</c:v>
                </c:pt>
                <c:pt idx="2">
                  <c:v>9.9296055171423495E-2</c:v>
                </c:pt>
                <c:pt idx="3">
                  <c:v>0.12329604664268741</c:v>
                </c:pt>
                <c:pt idx="4">
                  <c:v>8.2381574754010617E-2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F6C-4AFC-8E17-E10B2B5348E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802304"/>
        <c:axId val="162820480"/>
      </c:barChart>
      <c:catAx>
        <c:axId val="162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20480"/>
        <c:crosses val="autoZero"/>
        <c:auto val="1"/>
        <c:lblAlgn val="ctr"/>
        <c:lblOffset val="100"/>
        <c:noMultiLvlLbl val="0"/>
      </c:catAx>
      <c:valAx>
        <c:axId val="1628204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0230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% Ejecución Acumulada  2019 - 2020 - 2021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 sz="12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  <c:pt idx="8">
                  <c:v>0.69758983571352395</c:v>
                </c:pt>
                <c:pt idx="9">
                  <c:v>0.75703523388665428</c:v>
                </c:pt>
                <c:pt idx="10">
                  <c:v>0.8628989959063309</c:v>
                </c:pt>
                <c:pt idx="11">
                  <c:v>0.94502426003859552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71-49E9-BC0D-899A0188A4B1}"/>
            </c:ext>
          </c:extLst>
        </c:ser>
        <c:ser>
          <c:idx val="0"/>
          <c:order val="1"/>
          <c:tx>
            <c:strRef>
              <c:f>'Partida 14'!$C$22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14'!$D$22:$O$22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0.18869175810741637</c:v>
                </c:pt>
                <c:pt idx="2">
                  <c:v>0.29975350314655558</c:v>
                </c:pt>
                <c:pt idx="3">
                  <c:v>0.40295844708133366</c:v>
                </c:pt>
                <c:pt idx="4">
                  <c:v>0.45983391901119364</c:v>
                </c:pt>
                <c:pt idx="5">
                  <c:v>0.51552668322470352</c:v>
                </c:pt>
                <c:pt idx="6">
                  <c:v>0.58527634369576398</c:v>
                </c:pt>
                <c:pt idx="7">
                  <c:v>0.65459782650741183</c:v>
                </c:pt>
                <c:pt idx="8">
                  <c:v>0.87705994511469176</c:v>
                </c:pt>
                <c:pt idx="9">
                  <c:v>0.94168353057509946</c:v>
                </c:pt>
                <c:pt idx="10">
                  <c:v>1.0151653643773433</c:v>
                </c:pt>
                <c:pt idx="11">
                  <c:v>1.1066852044820585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71-49E9-BC0D-899A0188A4B1}"/>
            </c:ext>
          </c:extLst>
        </c:ser>
        <c:ser>
          <c:idx val="1"/>
          <c:order val="2"/>
          <c:tx>
            <c:strRef>
              <c:f>'Partida 14'!$C$23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Lbls>
            <c:dLbl>
              <c:idx val="0"/>
              <c:layout>
                <c:manualLayout>
                  <c:x val="-5.1958537915984725E-2"/>
                  <c:y val="-3.077784187574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971-49E9-BC0D-899A0188A4B1}"/>
                </c:ext>
              </c:extLst>
            </c:dLbl>
            <c:dLbl>
              <c:idx val="1"/>
              <c:layout>
                <c:manualLayout>
                  <c:x val="-3.2733224222585927E-2"/>
                  <c:y val="-1.9811784923262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71-49E9-BC0D-899A0188A4B1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71-49E9-BC0D-899A0188A4B1}"/>
                </c:ext>
              </c:extLst>
            </c:dLbl>
            <c:dLbl>
              <c:idx val="3"/>
              <c:layout>
                <c:manualLayout>
                  <c:x val="-4.5826513911620376E-2"/>
                  <c:y val="-2.773649889256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71-49E9-BC0D-899A0188A4B1}"/>
                </c:ext>
              </c:extLst>
            </c:dLbl>
            <c:dLbl>
              <c:idx val="4"/>
              <c:layout>
                <c:manualLayout>
                  <c:x val="-5.076455510441326E-3"/>
                  <c:y val="1.1887014804649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971-49E9-BC0D-899A0188A4B1}"/>
                </c:ext>
              </c:extLst>
            </c:dLbl>
            <c:dLbl>
              <c:idx val="5"/>
              <c:layout>
                <c:manualLayout>
                  <c:x val="-3.9279869067103193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971-49E9-BC0D-899A0188A4B1}"/>
                </c:ext>
              </c:extLst>
            </c:dLbl>
            <c:dLbl>
              <c:idx val="6"/>
              <c:layout>
                <c:manualLayout>
                  <c:x val="-5.8919803600654748E-2"/>
                  <c:y val="-1.1887070953957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971-49E9-BC0D-899A0188A4B1}"/>
                </c:ext>
              </c:extLst>
            </c:dLbl>
            <c:dLbl>
              <c:idx val="7"/>
              <c:layout>
                <c:manualLayout>
                  <c:x val="-5.0190943807965162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971-49E9-BC0D-899A0188A4B1}"/>
                </c:ext>
              </c:extLst>
            </c:dLbl>
            <c:dLbl>
              <c:idx val="8"/>
              <c:layout>
                <c:manualLayout>
                  <c:x val="-6.54664484451717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971-49E9-BC0D-899A0188A4B1}"/>
                </c:ext>
              </c:extLst>
            </c:dLbl>
            <c:dLbl>
              <c:idx val="9"/>
              <c:layout>
                <c:manualLayout>
                  <c:x val="-5.4555373704309872E-2"/>
                  <c:y val="3.16988558772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971-49E9-BC0D-899A0188A4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14'!$D$23:$H$23</c:f>
              <c:numCache>
                <c:formatCode>0.0%</c:formatCode>
                <c:ptCount val="5"/>
                <c:pt idx="0">
                  <c:v>5.4903790803343608E-2</c:v>
                </c:pt>
                <c:pt idx="1">
                  <c:v>9.6655004131635303E-2</c:v>
                </c:pt>
                <c:pt idx="2">
                  <c:v>0.19595105930305878</c:v>
                </c:pt>
                <c:pt idx="3">
                  <c:v>0.31344675723156212</c:v>
                </c:pt>
                <c:pt idx="4">
                  <c:v>0.39531662422949609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971-49E9-BC0D-899A0188A4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79712"/>
        <c:axId val="218981504"/>
      </c:lineChart>
      <c:catAx>
        <c:axId val="2189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81504"/>
        <c:crosses val="autoZero"/>
        <c:auto val="1"/>
        <c:lblAlgn val="ctr"/>
        <c:lblOffset val="100"/>
        <c:noMultiLvlLbl val="0"/>
      </c:catAx>
      <c:valAx>
        <c:axId val="218981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79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08-07-2021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5F01E5A-628C-4232-A6EE-99BB50980341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7290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MAYO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14: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5333" y="1436547"/>
            <a:ext cx="7993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530352" y="6356349"/>
            <a:ext cx="841488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579" y="755320"/>
            <a:ext cx="79933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03FC45F-3A4C-44AF-8185-F5C7448C3F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151030"/>
              </p:ext>
            </p:extLst>
          </p:nvPr>
        </p:nvGraphicFramePr>
        <p:xfrm>
          <a:off x="561577" y="1801672"/>
          <a:ext cx="7993335" cy="2037228"/>
        </p:xfrm>
        <a:graphic>
          <a:graphicData uri="http://schemas.openxmlformats.org/drawingml/2006/table">
            <a:tbl>
              <a:tblPr/>
              <a:tblGrid>
                <a:gridCol w="258767">
                  <a:extLst>
                    <a:ext uri="{9D8B030D-6E8A-4147-A177-3AD203B41FA5}">
                      <a16:colId xmlns:a16="http://schemas.microsoft.com/office/drawing/2014/main" val="1608729738"/>
                    </a:ext>
                  </a:extLst>
                </a:gridCol>
                <a:gridCol w="258767">
                  <a:extLst>
                    <a:ext uri="{9D8B030D-6E8A-4147-A177-3AD203B41FA5}">
                      <a16:colId xmlns:a16="http://schemas.microsoft.com/office/drawing/2014/main" val="3221653412"/>
                    </a:ext>
                  </a:extLst>
                </a:gridCol>
                <a:gridCol w="258767">
                  <a:extLst>
                    <a:ext uri="{9D8B030D-6E8A-4147-A177-3AD203B41FA5}">
                      <a16:colId xmlns:a16="http://schemas.microsoft.com/office/drawing/2014/main" val="293031758"/>
                    </a:ext>
                  </a:extLst>
                </a:gridCol>
                <a:gridCol w="3190607">
                  <a:extLst>
                    <a:ext uri="{9D8B030D-6E8A-4147-A177-3AD203B41FA5}">
                      <a16:colId xmlns:a16="http://schemas.microsoft.com/office/drawing/2014/main" val="1465821785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1475807353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3433865109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963107583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3523353839"/>
                    </a:ext>
                  </a:extLst>
                </a:gridCol>
                <a:gridCol w="631393">
                  <a:extLst>
                    <a:ext uri="{9D8B030D-6E8A-4147-A177-3AD203B41FA5}">
                      <a16:colId xmlns:a16="http://schemas.microsoft.com/office/drawing/2014/main" val="756253341"/>
                    </a:ext>
                  </a:extLst>
                </a:gridCol>
                <a:gridCol w="621042">
                  <a:extLst>
                    <a:ext uri="{9D8B030D-6E8A-4147-A177-3AD203B41FA5}">
                      <a16:colId xmlns:a16="http://schemas.microsoft.com/office/drawing/2014/main" val="2790109397"/>
                    </a:ext>
                  </a:extLst>
                </a:gridCol>
              </a:tblGrid>
              <a:tr h="1225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505790"/>
                  </a:ext>
                </a:extLst>
              </a:tr>
              <a:tr h="3752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299309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447163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Bíobío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848519"/>
                  </a:ext>
                </a:extLst>
              </a:tr>
              <a:tr h="16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159496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705509"/>
                  </a:ext>
                </a:extLst>
              </a:tr>
              <a:tr h="153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293489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892459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47.860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772867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402572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234.960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412180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848672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330.317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66.668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666680,0%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122377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330.317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66.668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666680,0%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539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6385" y="1549532"/>
            <a:ext cx="7886701" cy="367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57638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386" y="890901"/>
            <a:ext cx="80280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1E160B1-2E41-4D2B-BD6E-639E70116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621329"/>
              </p:ext>
            </p:extLst>
          </p:nvPr>
        </p:nvGraphicFramePr>
        <p:xfrm>
          <a:off x="576387" y="1916832"/>
          <a:ext cx="8028060" cy="1696805"/>
        </p:xfrm>
        <a:graphic>
          <a:graphicData uri="http://schemas.openxmlformats.org/drawingml/2006/table">
            <a:tbl>
              <a:tblPr/>
              <a:tblGrid>
                <a:gridCol w="269037">
                  <a:extLst>
                    <a:ext uri="{9D8B030D-6E8A-4147-A177-3AD203B41FA5}">
                      <a16:colId xmlns:a16="http://schemas.microsoft.com/office/drawing/2014/main" val="1373013334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3786935415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3398361532"/>
                    </a:ext>
                  </a:extLst>
                </a:gridCol>
                <a:gridCol w="3034735">
                  <a:extLst>
                    <a:ext uri="{9D8B030D-6E8A-4147-A177-3AD203B41FA5}">
                      <a16:colId xmlns:a16="http://schemas.microsoft.com/office/drawing/2014/main" val="3956475329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48751565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3285755214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3852136992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136473134"/>
                    </a:ext>
                  </a:extLst>
                </a:gridCol>
                <a:gridCol w="656450">
                  <a:extLst>
                    <a:ext uri="{9D8B030D-6E8A-4147-A177-3AD203B41FA5}">
                      <a16:colId xmlns:a16="http://schemas.microsoft.com/office/drawing/2014/main" val="19559569"/>
                    </a:ext>
                  </a:extLst>
                </a:gridCol>
                <a:gridCol w="645688">
                  <a:extLst>
                    <a:ext uri="{9D8B030D-6E8A-4147-A177-3AD203B41FA5}">
                      <a16:colId xmlns:a16="http://schemas.microsoft.com/office/drawing/2014/main" val="124195639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82786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35103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3.652.513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246.126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1.256.526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9374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2.800.983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2.789.510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-11.473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1.123.738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4431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516.642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516.642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0403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8876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3430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9159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9176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6980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180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80083" y="836712"/>
            <a:ext cx="8183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9315146"/>
              </p:ext>
            </p:extLst>
          </p:nvPr>
        </p:nvGraphicFramePr>
        <p:xfrm>
          <a:off x="450457" y="1988841"/>
          <a:ext cx="4086000" cy="251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077522"/>
              </p:ext>
            </p:extLst>
          </p:nvPr>
        </p:nvGraphicFramePr>
        <p:xfrm>
          <a:off x="4632681" y="1988841"/>
          <a:ext cx="4036393" cy="2520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5529" y="724413"/>
            <a:ext cx="809891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2033203"/>
              </p:ext>
            </p:extLst>
          </p:nvPr>
        </p:nvGraphicFramePr>
        <p:xfrm>
          <a:off x="505528" y="2132855"/>
          <a:ext cx="8098919" cy="366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79208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0062" y="875360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5560896"/>
              </p:ext>
            </p:extLst>
          </p:nvPr>
        </p:nvGraphicFramePr>
        <p:xfrm>
          <a:off x="500062" y="2204864"/>
          <a:ext cx="7920881" cy="3663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71749" y="1485506"/>
            <a:ext cx="8229600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749" y="63035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1749" y="776791"/>
            <a:ext cx="7891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9E6FE01-DC9A-41EB-B16F-CDA2D100A8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144478"/>
              </p:ext>
            </p:extLst>
          </p:nvPr>
        </p:nvGraphicFramePr>
        <p:xfrm>
          <a:off x="568341" y="1887599"/>
          <a:ext cx="7886700" cy="2189499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421147416"/>
                    </a:ext>
                  </a:extLst>
                </a:gridCol>
                <a:gridCol w="3009540">
                  <a:extLst>
                    <a:ext uri="{9D8B030D-6E8A-4147-A177-3AD203B41FA5}">
                      <a16:colId xmlns:a16="http://schemas.microsoft.com/office/drawing/2014/main" val="418702329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98589618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447043781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11311660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904070836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2821911817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3644573970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217982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799433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45.027.350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1.858.400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17.800.060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93544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18.476.365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18.566.310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7.261.392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84492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4.125.883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4.425.696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1.151.649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86189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1278245,5%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17643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391.749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46214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5.119.038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5.129.170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2.162.493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76359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22096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231.135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249.935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27963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68369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5.992.161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42876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1.218.738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1.217.708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588.585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57144,2%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95187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24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948" y="1479698"/>
            <a:ext cx="80695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947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4947" y="841574"/>
            <a:ext cx="79974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D19F5C5-2C65-4DCC-BE32-C15F4F8B4F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44721"/>
              </p:ext>
            </p:extLst>
          </p:nvPr>
        </p:nvGraphicFramePr>
        <p:xfrm>
          <a:off x="534942" y="1889574"/>
          <a:ext cx="7997494" cy="1327893"/>
        </p:xfrm>
        <a:graphic>
          <a:graphicData uri="http://schemas.openxmlformats.org/drawingml/2006/table">
            <a:tbl>
              <a:tblPr/>
              <a:tblGrid>
                <a:gridCol w="277306">
                  <a:extLst>
                    <a:ext uri="{9D8B030D-6E8A-4147-A177-3AD203B41FA5}">
                      <a16:colId xmlns:a16="http://schemas.microsoft.com/office/drawing/2014/main" val="165908681"/>
                    </a:ext>
                  </a:extLst>
                </a:gridCol>
                <a:gridCol w="277306">
                  <a:extLst>
                    <a:ext uri="{9D8B030D-6E8A-4147-A177-3AD203B41FA5}">
                      <a16:colId xmlns:a16="http://schemas.microsoft.com/office/drawing/2014/main" val="1231456057"/>
                    </a:ext>
                  </a:extLst>
                </a:gridCol>
                <a:gridCol w="3128007">
                  <a:extLst>
                    <a:ext uri="{9D8B030D-6E8A-4147-A177-3AD203B41FA5}">
                      <a16:colId xmlns:a16="http://schemas.microsoft.com/office/drawing/2014/main" val="163019125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2681460745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2923347080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4130117661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270139113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val="759168643"/>
                    </a:ext>
                  </a:extLst>
                </a:gridCol>
                <a:gridCol w="665533">
                  <a:extLst>
                    <a:ext uri="{9D8B030D-6E8A-4147-A177-3AD203B41FA5}">
                      <a16:colId xmlns:a16="http://schemas.microsoft.com/office/drawing/2014/main" val="2163938199"/>
                    </a:ext>
                  </a:extLst>
                </a:gridCol>
              </a:tblGrid>
              <a:tr h="1311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050041"/>
                  </a:ext>
                </a:extLst>
              </a:tr>
              <a:tr h="4016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20065"/>
                  </a:ext>
                </a:extLst>
              </a:tr>
              <a:tr h="17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45.027.350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1.858.400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17.800.060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50846"/>
                  </a:ext>
                </a:extLst>
              </a:tr>
              <a:tr h="14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13.061.711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599.901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5.075.628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126458"/>
                  </a:ext>
                </a:extLst>
              </a:tr>
              <a:tr h="14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3.488.131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129.374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1.037.504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590711"/>
                  </a:ext>
                </a:extLst>
              </a:tr>
              <a:tr h="163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24.824.995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882.999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10.430.402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227342"/>
                  </a:ext>
                </a:extLst>
              </a:tr>
              <a:tr h="163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3.652.513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246.126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1.256.526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615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90447" y="1410601"/>
            <a:ext cx="798336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590447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90448" y="764704"/>
            <a:ext cx="7963106" cy="61050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F908E89-761E-4E74-933E-A0A81D66B9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384641"/>
              </p:ext>
            </p:extLst>
          </p:nvPr>
        </p:nvGraphicFramePr>
        <p:xfrm>
          <a:off x="590445" y="1775726"/>
          <a:ext cx="7963108" cy="2257271"/>
        </p:xfrm>
        <a:graphic>
          <a:graphicData uri="http://schemas.openxmlformats.org/drawingml/2006/table">
            <a:tbl>
              <a:tblPr/>
              <a:tblGrid>
                <a:gridCol w="266861">
                  <a:extLst>
                    <a:ext uri="{9D8B030D-6E8A-4147-A177-3AD203B41FA5}">
                      <a16:colId xmlns:a16="http://schemas.microsoft.com/office/drawing/2014/main" val="818102694"/>
                    </a:ext>
                  </a:extLst>
                </a:gridCol>
                <a:gridCol w="266861">
                  <a:extLst>
                    <a:ext uri="{9D8B030D-6E8A-4147-A177-3AD203B41FA5}">
                      <a16:colId xmlns:a16="http://schemas.microsoft.com/office/drawing/2014/main" val="2968246790"/>
                    </a:ext>
                  </a:extLst>
                </a:gridCol>
                <a:gridCol w="266861">
                  <a:extLst>
                    <a:ext uri="{9D8B030D-6E8A-4147-A177-3AD203B41FA5}">
                      <a16:colId xmlns:a16="http://schemas.microsoft.com/office/drawing/2014/main" val="1263839608"/>
                    </a:ext>
                  </a:extLst>
                </a:gridCol>
                <a:gridCol w="3010182">
                  <a:extLst>
                    <a:ext uri="{9D8B030D-6E8A-4147-A177-3AD203B41FA5}">
                      <a16:colId xmlns:a16="http://schemas.microsoft.com/office/drawing/2014/main" val="2896841685"/>
                    </a:ext>
                  </a:extLst>
                </a:gridCol>
                <a:gridCol w="715185">
                  <a:extLst>
                    <a:ext uri="{9D8B030D-6E8A-4147-A177-3AD203B41FA5}">
                      <a16:colId xmlns:a16="http://schemas.microsoft.com/office/drawing/2014/main" val="112900282"/>
                    </a:ext>
                  </a:extLst>
                </a:gridCol>
                <a:gridCol w="715185">
                  <a:extLst>
                    <a:ext uri="{9D8B030D-6E8A-4147-A177-3AD203B41FA5}">
                      <a16:colId xmlns:a16="http://schemas.microsoft.com/office/drawing/2014/main" val="3750506320"/>
                    </a:ext>
                  </a:extLst>
                </a:gridCol>
                <a:gridCol w="715185">
                  <a:extLst>
                    <a:ext uri="{9D8B030D-6E8A-4147-A177-3AD203B41FA5}">
                      <a16:colId xmlns:a16="http://schemas.microsoft.com/office/drawing/2014/main" val="1570486750"/>
                    </a:ext>
                  </a:extLst>
                </a:gridCol>
                <a:gridCol w="715185">
                  <a:extLst>
                    <a:ext uri="{9D8B030D-6E8A-4147-A177-3AD203B41FA5}">
                      <a16:colId xmlns:a16="http://schemas.microsoft.com/office/drawing/2014/main" val="2708177576"/>
                    </a:ext>
                  </a:extLst>
                </a:gridCol>
                <a:gridCol w="651139">
                  <a:extLst>
                    <a:ext uri="{9D8B030D-6E8A-4147-A177-3AD203B41FA5}">
                      <a16:colId xmlns:a16="http://schemas.microsoft.com/office/drawing/2014/main" val="2901276492"/>
                    </a:ext>
                  </a:extLst>
                </a:gridCol>
                <a:gridCol w="640464">
                  <a:extLst>
                    <a:ext uri="{9D8B030D-6E8A-4147-A177-3AD203B41FA5}">
                      <a16:colId xmlns:a16="http://schemas.microsoft.com/office/drawing/2014/main" val="2346225079"/>
                    </a:ext>
                  </a:extLst>
                </a:gridCol>
              </a:tblGrid>
              <a:tr h="1299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581338"/>
                  </a:ext>
                </a:extLst>
              </a:tr>
              <a:tr h="3978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849369"/>
                  </a:ext>
                </a:extLst>
              </a:tr>
              <a:tr h="1705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13.061.711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599.901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5.075.628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97609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9.531.464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9.524.442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3.691.099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717552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2.786.625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2.786.625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799.408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649053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242245,5%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495726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242245,5%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783563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877860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148302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278253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424602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89074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671430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474.179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47417,9%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925373"/>
                  </a:ext>
                </a:extLst>
              </a:tr>
              <a:tr h="12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474.179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47417,9%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72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189" y="1411596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566190" y="63093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8052" y="737547"/>
            <a:ext cx="78867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B1B148A-A43C-4429-9566-CBCC24B0F1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530414"/>
              </p:ext>
            </p:extLst>
          </p:nvPr>
        </p:nvGraphicFramePr>
        <p:xfrm>
          <a:off x="566188" y="1776721"/>
          <a:ext cx="7886701" cy="220426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67430940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59365752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11210249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1930039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2032011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1813495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7675027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3669174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26883610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3633684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67906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35385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3.488.131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129.374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1.037.504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827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1.641.033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651.042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4619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6715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6371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6489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272.307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7187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272.307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4816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272.307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1829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4544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7698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384120,0%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3719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384120,0%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9515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861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4726" y="1406590"/>
            <a:ext cx="8129125" cy="2603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675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8071" y="722377"/>
            <a:ext cx="8028145" cy="60589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6D027D6-0811-4A94-8DAF-1B30AF7882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767005"/>
              </p:ext>
            </p:extLst>
          </p:nvPr>
        </p:nvGraphicFramePr>
        <p:xfrm>
          <a:off x="564072" y="1738443"/>
          <a:ext cx="8015856" cy="3740651"/>
        </p:xfrm>
        <a:graphic>
          <a:graphicData uri="http://schemas.openxmlformats.org/drawingml/2006/table">
            <a:tbl>
              <a:tblPr/>
              <a:tblGrid>
                <a:gridCol w="259496">
                  <a:extLst>
                    <a:ext uri="{9D8B030D-6E8A-4147-A177-3AD203B41FA5}">
                      <a16:colId xmlns:a16="http://schemas.microsoft.com/office/drawing/2014/main" val="1000309138"/>
                    </a:ext>
                  </a:extLst>
                </a:gridCol>
                <a:gridCol w="259496">
                  <a:extLst>
                    <a:ext uri="{9D8B030D-6E8A-4147-A177-3AD203B41FA5}">
                      <a16:colId xmlns:a16="http://schemas.microsoft.com/office/drawing/2014/main" val="1013120298"/>
                    </a:ext>
                  </a:extLst>
                </a:gridCol>
                <a:gridCol w="259496">
                  <a:extLst>
                    <a:ext uri="{9D8B030D-6E8A-4147-A177-3AD203B41FA5}">
                      <a16:colId xmlns:a16="http://schemas.microsoft.com/office/drawing/2014/main" val="93629270"/>
                    </a:ext>
                  </a:extLst>
                </a:gridCol>
                <a:gridCol w="3199596">
                  <a:extLst>
                    <a:ext uri="{9D8B030D-6E8A-4147-A177-3AD203B41FA5}">
                      <a16:colId xmlns:a16="http://schemas.microsoft.com/office/drawing/2014/main" val="3570608836"/>
                    </a:ext>
                  </a:extLst>
                </a:gridCol>
                <a:gridCol w="695452">
                  <a:extLst>
                    <a:ext uri="{9D8B030D-6E8A-4147-A177-3AD203B41FA5}">
                      <a16:colId xmlns:a16="http://schemas.microsoft.com/office/drawing/2014/main" val="1144729481"/>
                    </a:ext>
                  </a:extLst>
                </a:gridCol>
                <a:gridCol w="695452">
                  <a:extLst>
                    <a:ext uri="{9D8B030D-6E8A-4147-A177-3AD203B41FA5}">
                      <a16:colId xmlns:a16="http://schemas.microsoft.com/office/drawing/2014/main" val="2396598522"/>
                    </a:ext>
                  </a:extLst>
                </a:gridCol>
                <a:gridCol w="695452">
                  <a:extLst>
                    <a:ext uri="{9D8B030D-6E8A-4147-A177-3AD203B41FA5}">
                      <a16:colId xmlns:a16="http://schemas.microsoft.com/office/drawing/2014/main" val="1524262335"/>
                    </a:ext>
                  </a:extLst>
                </a:gridCol>
                <a:gridCol w="695452">
                  <a:extLst>
                    <a:ext uri="{9D8B030D-6E8A-4147-A177-3AD203B41FA5}">
                      <a16:colId xmlns:a16="http://schemas.microsoft.com/office/drawing/2014/main" val="3358806290"/>
                    </a:ext>
                  </a:extLst>
                </a:gridCol>
                <a:gridCol w="633172">
                  <a:extLst>
                    <a:ext uri="{9D8B030D-6E8A-4147-A177-3AD203B41FA5}">
                      <a16:colId xmlns:a16="http://schemas.microsoft.com/office/drawing/2014/main" val="2144506539"/>
                    </a:ext>
                  </a:extLst>
                </a:gridCol>
                <a:gridCol w="622792">
                  <a:extLst>
                    <a:ext uri="{9D8B030D-6E8A-4147-A177-3AD203B41FA5}">
                      <a16:colId xmlns:a16="http://schemas.microsoft.com/office/drawing/2014/main" val="1281581581"/>
                    </a:ext>
                  </a:extLst>
                </a:gridCol>
              </a:tblGrid>
              <a:tr h="1231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105228"/>
                  </a:ext>
                </a:extLst>
              </a:tr>
              <a:tr h="3771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44973"/>
                  </a:ext>
                </a:extLst>
              </a:tr>
              <a:tr h="1616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24.824.995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882.999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10.430.402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245922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4.502.885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4.616.262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113.377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1.795.513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462867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509.036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808.849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299.813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214.889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062409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75415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075965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119.442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78151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119.442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569880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476462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17.368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732417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92.539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254837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5.128.843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2.162.470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750483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5.128.843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2.162.470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288225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01230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361066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039650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470075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431234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65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5.992.161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594181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5.992.161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120396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346.291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679395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4.412.818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401415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788.466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675756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118.360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882347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898936"/>
                  </a:ext>
                </a:extLst>
              </a:tr>
              <a:tr h="123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B. O’Higgins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16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3885</TotalTime>
  <Words>1949</Words>
  <Application>Microsoft Office PowerPoint</Application>
  <PresentationFormat>Presentación en pantalla (4:3)</PresentationFormat>
  <Paragraphs>1019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MAYO DE 2021 PARTIDA 14:  MINISTERIO DE BIENES NACIONALES</vt:lpstr>
      <vt:lpstr>Presentación de PowerPoint</vt:lpstr>
      <vt:lpstr>Presentación de PowerPoint</vt:lpstr>
      <vt:lpstr>Presentación de PowerPoint</vt:lpstr>
      <vt:lpstr>EJECUCIÓN ACUMULADA DE GASTOS A MAYO DE 2021  PARTIDA 14 MINISTERIO DE BIENES NACIONALES</vt:lpstr>
      <vt:lpstr>EJECUCIÓN ACUMULADA DE GASTOS A MAYO DE 2021  PARTIDA 14 RESUMEN POR CAPÍTULOS</vt:lpstr>
      <vt:lpstr>EJECUCIÓN ACUMULADA DE GASTOS A MAYO DE 2021  PARTIDA 14. CAPÍTULO 01. PROGRAMA 01: SUBSECRETARÍA DE BIENES NACIONALES </vt:lpstr>
      <vt:lpstr>EJECUCIÓN ACUMULADA DE GASTOS A MAYO DE 2021  PARTIDA 14. CAPÍTULO 01. PROGRAMA 03: REGULARIZACIÓN DE LA PROPIEDAD RAÍZ</vt:lpstr>
      <vt:lpstr>EJECUCIÓN ACUMULADA DE GASTOS A MAYO DE 2021  PARTIDA 14. CAPÍTULO 01. PROGRAMA 04: ADMINISTRACIÓN DE BIENES</vt:lpstr>
      <vt:lpstr>EJECUCIÓN ACUMULADA DE GASTOS A MAYO DE 2021  PARTIDA 14. CAPÍTULO 01. PROGRAMA 04: ADMINISTRACIÓN DE BIENES</vt:lpstr>
      <vt:lpstr>EJECUCIÓN ACUMULADA DE GASTOS A MAYO DE 2021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269</cp:revision>
  <cp:lastPrinted>2019-10-14T13:03:08Z</cp:lastPrinted>
  <dcterms:created xsi:type="dcterms:W3CDTF">2016-06-23T13:38:47Z</dcterms:created>
  <dcterms:modified xsi:type="dcterms:W3CDTF">2021-07-08T13:48:32Z</dcterms:modified>
</cp:coreProperties>
</file>