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14"/>
  </p:notesMasterIdLst>
  <p:handoutMasterIdLst>
    <p:handoutMasterId r:id="rId15"/>
  </p:handoutMasterIdLst>
  <p:sldIdLst>
    <p:sldId id="256" r:id="rId3"/>
    <p:sldId id="299" r:id="rId4"/>
    <p:sldId id="304" r:id="rId5"/>
    <p:sldId id="305" r:id="rId6"/>
    <p:sldId id="264" r:id="rId7"/>
    <p:sldId id="263" r:id="rId8"/>
    <p:sldId id="265" r:id="rId9"/>
    <p:sldId id="268" r:id="rId10"/>
    <p:sldId id="271" r:id="rId11"/>
    <p:sldId id="301" r:id="rId12"/>
    <p:sldId id="302" r:id="rId13"/>
  </p:sldIdLst>
  <p:sldSz cx="9144000" cy="6858000" type="screen4x3"/>
  <p:notesSz cx="7102475" cy="93884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57" userDrawn="1">
          <p15:clr>
            <a:srgbClr val="A4A3A4"/>
          </p15:clr>
        </p15:guide>
        <p15:guide id="2" pos="223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35" autoAdjust="0"/>
    <p:restoredTop sz="94660"/>
  </p:normalViewPr>
  <p:slideViewPr>
    <p:cSldViewPr>
      <p:cViewPr varScale="1">
        <p:scale>
          <a:sx n="69" d="100"/>
          <a:sy n="69" d="100"/>
        </p:scale>
        <p:origin x="1512" y="60"/>
      </p:cViewPr>
      <p:guideLst>
        <p:guide orient="horz" pos="2160"/>
        <p:guide pos="2880"/>
      </p:guideLst>
    </p:cSldViewPr>
  </p:slideViewPr>
  <p:notesTextViewPr>
    <p:cViewPr>
      <p:scale>
        <a:sx n="150" d="100"/>
        <a:sy n="150" d="100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57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3.xlsx"/><Relationship Id="rId1" Type="http://schemas.openxmlformats.org/officeDocument/2006/relationships/themeOverride" Target="../theme/themeOverrid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000" b="1" i="0" baseline="0" dirty="0">
                <a:effectLst/>
              </a:rPr>
              <a:t>Distribución Presupuesto Inicial por Subtítulos de Gasto</a:t>
            </a:r>
            <a:endParaRPr lang="es-CL" sz="1000" dirty="0">
              <a:effectLst/>
            </a:endParaRPr>
          </a:p>
        </c:rich>
      </c:tx>
      <c:overlay val="0"/>
      <c:spPr>
        <a:noFill/>
        <a:ln>
          <a:noFill/>
        </a:ln>
        <a:effectLst/>
      </c:sp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5.6692913385826774E-3"/>
          <c:y val="0.19552441792173922"/>
          <c:w val="0.99084720967256146"/>
          <c:h val="0.54830733184682312"/>
        </c:manualLayout>
      </c:layout>
      <c:pie3DChart>
        <c:varyColors val="1"/>
        <c:ser>
          <c:idx val="0"/>
          <c:order val="0"/>
          <c:tx>
            <c:strRef>
              <c:f>'Partida 14'!$D$56</c:f>
              <c:strCache>
                <c:ptCount val="1"/>
                <c:pt idx="0">
                  <c:v>M$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64FA-4F1F-948F-0D569CF969E2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64FA-4F1F-948F-0D569CF969E2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64FA-4F1F-948F-0D569CF969E2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64FA-4F1F-948F-0D569CF969E2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'Partida 14'!$C$57:$C$60</c:f>
              <c:strCache>
                <c:ptCount val="4"/>
                <c:pt idx="0">
                  <c:v>Gastos en Personal</c:v>
                </c:pt>
                <c:pt idx="1">
                  <c:v>Bienes y Servicios de Consumo</c:v>
                </c:pt>
                <c:pt idx="2">
                  <c:v>Transferencias de Capital</c:v>
                </c:pt>
                <c:pt idx="3">
                  <c:v>Otros</c:v>
                </c:pt>
              </c:strCache>
            </c:strRef>
          </c:cat>
          <c:val>
            <c:numRef>
              <c:f>'Partida 14'!$D$57:$D$60</c:f>
              <c:numCache>
                <c:formatCode>_-* #,##0_-;\-* #,##0_-;_-* "-"??_-;_-@_-</c:formatCode>
                <c:ptCount val="4"/>
                <c:pt idx="0">
                  <c:v>18476365</c:v>
                </c:pt>
                <c:pt idx="1">
                  <c:v>4125883</c:v>
                </c:pt>
                <c:pt idx="2">
                  <c:v>13308643</c:v>
                </c:pt>
                <c:pt idx="3" formatCode="#,##0">
                  <c:v>7258059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64FA-4F1F-948F-0D569CF969E2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5.8804698593003741E-3"/>
          <c:y val="0.79061545008411394"/>
          <c:w val="0.98168151112258506"/>
          <c:h val="0.18568084989896375"/>
        </c:manualLayout>
      </c:layout>
      <c:overlay val="0"/>
      <c:spPr>
        <a:noFill/>
        <a:ln w="12700">
          <a:solidFill>
            <a:schemeClr val="lt1"/>
          </a:solidFill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r>
              <a:rPr lang="en-US" sz="1050" b="1" dirty="0"/>
              <a:t>Distribución Presupuesto Inicial por Programa</a:t>
            </a:r>
            <a:endParaRPr lang="es-CL" sz="1050" b="1" dirty="0"/>
          </a:p>
          <a:p>
            <a:pPr>
              <a:defRPr sz="1200" b="1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r>
              <a:rPr lang="en-US" sz="1050" b="1" dirty="0"/>
              <a:t>(en millones de $)</a:t>
            </a:r>
            <a:endParaRPr lang="es-CL" sz="1050" b="1" dirty="0"/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1.9656017965909964E-2"/>
          <c:y val="0.18457899648689463"/>
          <c:w val="0.95195195608333116"/>
          <c:h val="0.68077481233404868"/>
        </c:manualLayout>
      </c:layout>
      <c:barChart>
        <c:barDir val="col"/>
        <c:grouping val="clustered"/>
        <c:varyColors val="0"/>
        <c:ser>
          <c:idx val="0"/>
          <c:order val="0"/>
          <c:spPr>
            <a:gradFill>
              <a:gsLst>
                <a:gs pos="0">
                  <a:schemeClr val="accent1"/>
                </a:gs>
                <a:gs pos="100000">
                  <a:schemeClr val="accent1">
                    <a:lumMod val="84000"/>
                  </a:schemeClr>
                </a:gs>
              </a:gsLst>
              <a:lin ang="5400000" scaled="1"/>
            </a:gra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'Partida 14'!$H$57:$H$60</c:f>
              <c:strCache>
                <c:ptCount val="4"/>
                <c:pt idx="0">
                  <c:v>Subsecretaría de Bienes Nacionales</c:v>
                </c:pt>
                <c:pt idx="1">
                  <c:v>Regularización de la Propiedad Raíz</c:v>
                </c:pt>
                <c:pt idx="2">
                  <c:v>Administración de Bienes</c:v>
                </c:pt>
                <c:pt idx="3">
                  <c:v>Catastro</c:v>
                </c:pt>
              </c:strCache>
            </c:strRef>
          </c:cat>
          <c:val>
            <c:numRef>
              <c:f>'Partida 14'!$I$57:$I$60</c:f>
              <c:numCache>
                <c:formatCode>_-* #,##0_-;\-* #,##0_-;_-* "-"??_-;_-@_-</c:formatCode>
                <c:ptCount val="4"/>
                <c:pt idx="0">
                  <c:v>12461810000</c:v>
                </c:pt>
                <c:pt idx="1">
                  <c:v>3358757000</c:v>
                </c:pt>
                <c:pt idx="2">
                  <c:v>23941996000</c:v>
                </c:pt>
                <c:pt idx="3">
                  <c:v>3406387000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4DA-4330-852A-C59A64FEF5AD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41"/>
        <c:axId val="219063808"/>
        <c:axId val="219070848"/>
      </c:barChart>
      <c:catAx>
        <c:axId val="2190638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endParaRPr lang="es-CL"/>
          </a:p>
        </c:txPr>
        <c:crossAx val="219070848"/>
        <c:crosses val="autoZero"/>
        <c:auto val="0"/>
        <c:lblAlgn val="ctr"/>
        <c:lblOffset val="100"/>
        <c:noMultiLvlLbl val="0"/>
      </c:catAx>
      <c:valAx>
        <c:axId val="219070848"/>
        <c:scaling>
          <c:orientation val="minMax"/>
        </c:scaling>
        <c:delete val="1"/>
        <c:axPos val="l"/>
        <c:numFmt formatCode="General" sourceLinked="0"/>
        <c:majorTickMark val="none"/>
        <c:minorTickMark val="none"/>
        <c:tickLblPos val="nextTo"/>
        <c:crossAx val="219063808"/>
        <c:crosses val="autoZero"/>
        <c:crossBetween val="between"/>
        <c:dispUnits>
          <c:builtInUnit val="millions"/>
          <c:dispUnitsLbl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</c:dispUnitsLbl>
        </c:dispUnits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68000">
          <a:schemeClr val="lt1">
            <a:lumMod val="85000"/>
          </a:schemeClr>
        </a:gs>
        <a:gs pos="100000">
          <a:schemeClr val="lt1"/>
        </a:gs>
      </a:gsLst>
      <a:lin ang="5400000" scaled="1"/>
      <a:tileRect/>
    </a:gradFill>
    <a:ln w="9525" cap="flat" cmpd="sng" algn="ctr">
      <a:solidFill>
        <a:schemeClr val="bg1"/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2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200" b="1" i="0" baseline="0">
                <a:effectLst/>
              </a:rPr>
              <a:t>% Ejecución Mensual 2019- 2020 - 2021</a:t>
            </a:r>
            <a:endParaRPr lang="es-CL" sz="1200">
              <a:effectLst/>
            </a:endParaRPr>
          </a:p>
        </c:rich>
      </c:tx>
      <c:layout>
        <c:manualLayout>
          <c:xMode val="edge"/>
          <c:yMode val="edge"/>
          <c:x val="0.35954860148619833"/>
          <c:y val="4.3476886460749986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2"/>
          <c:order val="0"/>
          <c:tx>
            <c:strRef>
              <c:f>'Partida 14'!$C$28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14'!$D$27:$O$27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14'!$D$28:$O$28</c:f>
              <c:numCache>
                <c:formatCode>0.0%</c:formatCode>
                <c:ptCount val="12"/>
                <c:pt idx="0">
                  <c:v>0.10063019503927965</c:v>
                </c:pt>
                <c:pt idx="1">
                  <c:v>7.9182587005927077E-2</c:v>
                </c:pt>
                <c:pt idx="2">
                  <c:v>6.7673133335640553E-2</c:v>
                </c:pt>
                <c:pt idx="3">
                  <c:v>6.1611603883298512E-2</c:v>
                </c:pt>
                <c:pt idx="4">
                  <c:v>9.4445635842899597E-2</c:v>
                </c:pt>
                <c:pt idx="5">
                  <c:v>9.7697943124260708E-2</c:v>
                </c:pt>
                <c:pt idx="6">
                  <c:v>4.5459477058185017E-2</c:v>
                </c:pt>
                <c:pt idx="7">
                  <c:v>9.7453674277176688E-2</c:v>
                </c:pt>
                <c:pt idx="8">
                  <c:v>7.1065049144794418E-2</c:v>
                </c:pt>
                <c:pt idx="9">
                  <c:v>5.9445398173130291E-2</c:v>
                </c:pt>
                <c:pt idx="10">
                  <c:v>0.10633100315251905</c:v>
                </c:pt>
                <c:pt idx="11">
                  <c:v>8.4616702926479118E-2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F6C-4AFC-8E17-E10B2B5348E9}"/>
            </c:ext>
          </c:extLst>
        </c:ser>
        <c:ser>
          <c:idx val="0"/>
          <c:order val="1"/>
          <c:tx>
            <c:strRef>
              <c:f>'Partida 14'!$C$29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14'!$D$27:$O$27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14'!$D$29:$O$29</c:f>
              <c:numCache>
                <c:formatCode>0.0%</c:formatCode>
                <c:ptCount val="12"/>
                <c:pt idx="0">
                  <c:v>3.0835773029146803E-2</c:v>
                </c:pt>
                <c:pt idx="1">
                  <c:v>0.15785598507826956</c:v>
                </c:pt>
                <c:pt idx="2">
                  <c:v>0.11242335564359816</c:v>
                </c:pt>
                <c:pt idx="3">
                  <c:v>0.10048073605926697</c:v>
                </c:pt>
                <c:pt idx="4">
                  <c:v>4.9918651651859526E-2</c:v>
                </c:pt>
                <c:pt idx="5">
                  <c:v>5.6763677079873426E-2</c:v>
                </c:pt>
                <c:pt idx="6">
                  <c:v>6.9749660471060404E-2</c:v>
                </c:pt>
                <c:pt idx="7">
                  <c:v>6.9908343612688231E-2</c:v>
                </c:pt>
                <c:pt idx="8">
                  <c:v>0.22246211860727994</c:v>
                </c:pt>
                <c:pt idx="9">
                  <c:v>8.1405662255098224E-2</c:v>
                </c:pt>
                <c:pt idx="10">
                  <c:v>7.3481833802243851E-2</c:v>
                </c:pt>
                <c:pt idx="11">
                  <c:v>0.18716243224082682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F6C-4AFC-8E17-E10B2B5348E9}"/>
            </c:ext>
          </c:extLst>
        </c:ser>
        <c:ser>
          <c:idx val="1"/>
          <c:order val="2"/>
          <c:tx>
            <c:strRef>
              <c:f>'Partida 14'!$C$30</c:f>
              <c:strCache>
                <c:ptCount val="1"/>
                <c:pt idx="0">
                  <c:v>% Ejecución Ppto. Vigente 2021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1"/>
              <c:layout>
                <c:manualLayout>
                  <c:x val="6.4412238325281803E-3"/>
                  <c:y val="-3.9506166694871269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6F6C-4AFC-8E17-E10B2B5348E9}"/>
                </c:ext>
              </c:extLst>
            </c:dLbl>
            <c:dLbl>
              <c:idx val="2"/>
              <c:layout>
                <c:manualLayout>
                  <c:x val="1.2945338354444825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6F6C-4AFC-8E17-E10B2B5348E9}"/>
                </c:ext>
              </c:extLst>
            </c:dLbl>
            <c:dLbl>
              <c:idx val="3"/>
              <c:layout>
                <c:manualLayout>
                  <c:x val="8.6720867208671688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6F6C-4AFC-8E17-E10B2B5348E9}"/>
                </c:ext>
              </c:extLst>
            </c:dLbl>
            <c:dLbl>
              <c:idx val="4"/>
              <c:layout>
                <c:manualLayout>
                  <c:x val="6.5040650406504065E-3"/>
                  <c:y val="-7.2427135589478553E-1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6F6C-4AFC-8E17-E10B2B5348E9}"/>
                </c:ext>
              </c:extLst>
            </c:dLbl>
            <c:dLbl>
              <c:idx val="5"/>
              <c:layout>
                <c:manualLayout>
                  <c:x val="4.2941492216853746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6F6C-4AFC-8E17-E10B2B5348E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14'!$D$27:$O$27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14'!$D$30:$H$30</c:f>
              <c:numCache>
                <c:formatCode>0.0%</c:formatCode>
                <c:ptCount val="5"/>
                <c:pt idx="0">
                  <c:v>5.4903790803343608E-2</c:v>
                </c:pt>
                <c:pt idx="1">
                  <c:v>4.2322882455818257E-2</c:v>
                </c:pt>
                <c:pt idx="2">
                  <c:v>9.9296055171423495E-2</c:v>
                </c:pt>
                <c:pt idx="3">
                  <c:v>0.12329604664268741</c:v>
                </c:pt>
                <c:pt idx="4">
                  <c:v>8.2381574754010617E-2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6F6C-4AFC-8E17-E10B2B5348E9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62802304"/>
        <c:axId val="162820480"/>
      </c:barChart>
      <c:catAx>
        <c:axId val="1628023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16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62820480"/>
        <c:crosses val="autoZero"/>
        <c:auto val="1"/>
        <c:lblAlgn val="ctr"/>
        <c:lblOffset val="100"/>
        <c:noMultiLvlLbl val="0"/>
      </c:catAx>
      <c:valAx>
        <c:axId val="162820480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62802304"/>
        <c:crosses val="autoZero"/>
        <c:crossBetween val="between"/>
        <c:majorUnit val="4.0000000000000008E-2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s-CL" sz="1200" b="1" i="0" u="none" strike="noStrike" kern="1200" spc="0" baseline="0">
                <a:solidFill>
                  <a:sysClr val="windowText" lastClr="000000">
                    <a:lumMod val="65000"/>
                    <a:lumOff val="35000"/>
                  </a:sysClr>
                </a:solidFill>
                <a:effectLst/>
                <a:latin typeface="+mn-lt"/>
                <a:ea typeface="+mn-ea"/>
                <a:cs typeface="+mn-cs"/>
              </a:defRPr>
            </a:pPr>
            <a:r>
              <a:rPr lang="es-CL" sz="1200" b="1" i="0" u="none" strike="noStrike" kern="1200" spc="0" baseline="0">
                <a:solidFill>
                  <a:sysClr val="windowText" lastClr="000000">
                    <a:lumMod val="65000"/>
                    <a:lumOff val="35000"/>
                  </a:sysClr>
                </a:solidFill>
                <a:effectLst/>
                <a:latin typeface="+mn-lt"/>
                <a:ea typeface="+mn-ea"/>
                <a:cs typeface="+mn-cs"/>
              </a:rPr>
              <a:t>% Ejecución Acumulada  2019 - 2020 - 2021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s-CL" sz="1200" b="1" i="0" u="none" strike="noStrike" kern="1200" spc="0" baseline="0">
                <a:solidFill>
                  <a:sysClr val="windowText" lastClr="000000">
                    <a:lumMod val="65000"/>
                    <a:lumOff val="35000"/>
                  </a:sysClr>
                </a:solidFill>
                <a:effectLst/>
                <a:latin typeface="+mn-lt"/>
                <a:ea typeface="+mn-ea"/>
                <a:cs typeface="+mn-cs"/>
              </a:defRPr>
            </a:pPr>
            <a:endParaRPr lang="es-CL" sz="1200" b="1" i="0" u="none" strike="noStrike" kern="1200" spc="0" baseline="0">
              <a:solidFill>
                <a:sysClr val="windowText" lastClr="000000">
                  <a:lumMod val="65000"/>
                  <a:lumOff val="35000"/>
                </a:sysClr>
              </a:solidFill>
              <a:effectLst/>
              <a:latin typeface="+mn-lt"/>
              <a:ea typeface="+mn-ea"/>
              <a:cs typeface="+mn-cs"/>
            </a:endParaRPr>
          </a:p>
        </c:rich>
      </c:tx>
      <c:layout>
        <c:manualLayout>
          <c:xMode val="edge"/>
          <c:yMode val="edge"/>
          <c:x val="0.30520458265139117"/>
          <c:y val="2.7736498892568021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lineChart>
        <c:grouping val="standard"/>
        <c:varyColors val="0"/>
        <c:ser>
          <c:idx val="2"/>
          <c:order val="0"/>
          <c:tx>
            <c:strRef>
              <c:f>'Partida 14'!$C$21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strRef>
              <c:f>'Partida 14'!$D$20:$O$20</c:f>
              <c:strCache>
                <c:ptCount val="12"/>
                <c:pt idx="0">
                  <c:v>Ene.</c:v>
                </c:pt>
                <c:pt idx="1">
                  <c:v>Feb.</c:v>
                </c:pt>
                <c:pt idx="2">
                  <c:v>Mar.</c:v>
                </c:pt>
                <c:pt idx="3">
                  <c:v>Abr.</c:v>
                </c:pt>
                <c:pt idx="4">
                  <c:v>May.</c:v>
                </c:pt>
                <c:pt idx="5">
                  <c:v>Jun.</c:v>
                </c:pt>
                <c:pt idx="6">
                  <c:v>Jul.</c:v>
                </c:pt>
                <c:pt idx="7">
                  <c:v>Ago.</c:v>
                </c:pt>
                <c:pt idx="8">
                  <c:v>Sept.</c:v>
                </c:pt>
                <c:pt idx="9">
                  <c:v>Oct.</c:v>
                </c:pt>
                <c:pt idx="10">
                  <c:v>Nov.</c:v>
                </c:pt>
                <c:pt idx="11">
                  <c:v>Dic.</c:v>
                </c:pt>
              </c:strCache>
            </c:strRef>
          </c:cat>
          <c:val>
            <c:numRef>
              <c:f>'Partida 14'!$D$21:$O$21</c:f>
              <c:numCache>
                <c:formatCode>0.0%</c:formatCode>
                <c:ptCount val="12"/>
                <c:pt idx="0">
                  <c:v>0.10063019503927965</c:v>
                </c:pt>
                <c:pt idx="1">
                  <c:v>0.17981278204520673</c:v>
                </c:pt>
                <c:pt idx="2">
                  <c:v>0.24665941467384236</c:v>
                </c:pt>
                <c:pt idx="3">
                  <c:v>0.3082710185571409</c:v>
                </c:pt>
                <c:pt idx="4">
                  <c:v>0.40271665440004045</c:v>
                </c:pt>
                <c:pt idx="5">
                  <c:v>0.49539438346666725</c:v>
                </c:pt>
                <c:pt idx="6">
                  <c:v>0.53816081998789678</c:v>
                </c:pt>
                <c:pt idx="7">
                  <c:v>0.62652478656872956</c:v>
                </c:pt>
                <c:pt idx="8">
                  <c:v>0.69758983571352395</c:v>
                </c:pt>
                <c:pt idx="9">
                  <c:v>0.75703523388665428</c:v>
                </c:pt>
                <c:pt idx="10">
                  <c:v>0.8628989959063309</c:v>
                </c:pt>
                <c:pt idx="11">
                  <c:v>0.94502426003859552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D971-49E9-BC0D-899A0188A4B1}"/>
            </c:ext>
          </c:extLst>
        </c:ser>
        <c:ser>
          <c:idx val="0"/>
          <c:order val="1"/>
          <c:tx>
            <c:strRef>
              <c:f>'Partida 14'!$C$22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strRef>
              <c:f>'Partida 14'!$D$20:$O$20</c:f>
              <c:strCache>
                <c:ptCount val="12"/>
                <c:pt idx="0">
                  <c:v>Ene.</c:v>
                </c:pt>
                <c:pt idx="1">
                  <c:v>Feb.</c:v>
                </c:pt>
                <c:pt idx="2">
                  <c:v>Mar.</c:v>
                </c:pt>
                <c:pt idx="3">
                  <c:v>Abr.</c:v>
                </c:pt>
                <c:pt idx="4">
                  <c:v>May.</c:v>
                </c:pt>
                <c:pt idx="5">
                  <c:v>Jun.</c:v>
                </c:pt>
                <c:pt idx="6">
                  <c:v>Jul.</c:v>
                </c:pt>
                <c:pt idx="7">
                  <c:v>Ago.</c:v>
                </c:pt>
                <c:pt idx="8">
                  <c:v>Sept.</c:v>
                </c:pt>
                <c:pt idx="9">
                  <c:v>Oct.</c:v>
                </c:pt>
                <c:pt idx="10">
                  <c:v>Nov.</c:v>
                </c:pt>
                <c:pt idx="11">
                  <c:v>Dic.</c:v>
                </c:pt>
              </c:strCache>
            </c:strRef>
          </c:cat>
          <c:val>
            <c:numRef>
              <c:f>'Partida 14'!$D$22:$O$22</c:f>
              <c:numCache>
                <c:formatCode>0.0%</c:formatCode>
                <c:ptCount val="12"/>
                <c:pt idx="0">
                  <c:v>3.0835773029146803E-2</c:v>
                </c:pt>
                <c:pt idx="1">
                  <c:v>0.18869175810741637</c:v>
                </c:pt>
                <c:pt idx="2">
                  <c:v>0.29975350314655558</c:v>
                </c:pt>
                <c:pt idx="3">
                  <c:v>0.40295844708133366</c:v>
                </c:pt>
                <c:pt idx="4">
                  <c:v>0.45983391901119364</c:v>
                </c:pt>
                <c:pt idx="5">
                  <c:v>0.51552668322470352</c:v>
                </c:pt>
                <c:pt idx="6">
                  <c:v>0.58527634369576398</c:v>
                </c:pt>
                <c:pt idx="7">
                  <c:v>0.65459782650741183</c:v>
                </c:pt>
                <c:pt idx="8">
                  <c:v>0.87705994511469176</c:v>
                </c:pt>
                <c:pt idx="9">
                  <c:v>0.94168353057509946</c:v>
                </c:pt>
                <c:pt idx="10">
                  <c:v>1.0151653643773433</c:v>
                </c:pt>
                <c:pt idx="11">
                  <c:v>1.1066852044820585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D971-49E9-BC0D-899A0188A4B1}"/>
            </c:ext>
          </c:extLst>
        </c:ser>
        <c:ser>
          <c:idx val="1"/>
          <c:order val="2"/>
          <c:tx>
            <c:strRef>
              <c:f>'Partida 14'!$C$23</c:f>
              <c:strCache>
                <c:ptCount val="1"/>
                <c:pt idx="0">
                  <c:v>% Ejecución Ppto. Vigente 2021</c:v>
                </c:pt>
              </c:strCache>
            </c:strRef>
          </c:tx>
          <c:spPr>
            <a:ln w="34925" cap="rnd">
              <a:solidFill>
                <a:schemeClr val="accent2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circle"/>
            <c:size val="5"/>
          </c:marker>
          <c:dLbls>
            <c:dLbl>
              <c:idx val="0"/>
              <c:layout>
                <c:manualLayout>
                  <c:x val="-5.1958537915984725E-2"/>
                  <c:y val="-3.077784187574859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D971-49E9-BC0D-899A0188A4B1}"/>
                </c:ext>
              </c:extLst>
            </c:dLbl>
            <c:dLbl>
              <c:idx val="1"/>
              <c:layout>
                <c:manualLayout>
                  <c:x val="-3.2733224222585927E-2"/>
                  <c:y val="-1.98117849232629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971-49E9-BC0D-899A0188A4B1}"/>
                </c:ext>
              </c:extLst>
            </c:dLbl>
            <c:dLbl>
              <c:idx val="2"/>
              <c:layout>
                <c:manualLayout>
                  <c:x val="-3.4915439170758358E-2"/>
                  <c:y val="-3.56612128618732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D971-49E9-BC0D-899A0188A4B1}"/>
                </c:ext>
              </c:extLst>
            </c:dLbl>
            <c:dLbl>
              <c:idx val="3"/>
              <c:layout>
                <c:manualLayout>
                  <c:x val="-4.5826513911620376E-2"/>
                  <c:y val="-2.77364988925680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D971-49E9-BC0D-899A0188A4B1}"/>
                </c:ext>
              </c:extLst>
            </c:dLbl>
            <c:dLbl>
              <c:idx val="4"/>
              <c:layout>
                <c:manualLayout>
                  <c:x val="-5.076455510441326E-3"/>
                  <c:y val="1.188701480464982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D971-49E9-BC0D-899A0188A4B1}"/>
                </c:ext>
              </c:extLst>
            </c:dLbl>
            <c:dLbl>
              <c:idx val="5"/>
              <c:layout>
                <c:manualLayout>
                  <c:x val="-3.9279869067103193E-2"/>
                  <c:y val="-3.56612128618731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D971-49E9-BC0D-899A0188A4B1}"/>
                </c:ext>
              </c:extLst>
            </c:dLbl>
            <c:dLbl>
              <c:idx val="6"/>
              <c:layout>
                <c:manualLayout>
                  <c:x val="-5.8919803600654748E-2"/>
                  <c:y val="-1.18870709539577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D971-49E9-BC0D-899A0188A4B1}"/>
                </c:ext>
              </c:extLst>
            </c:dLbl>
            <c:dLbl>
              <c:idx val="7"/>
              <c:layout>
                <c:manualLayout>
                  <c:x val="-5.0190943807965162E-2"/>
                  <c:y val="-3.56612128618731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D971-49E9-BC0D-899A0188A4B1}"/>
                </c:ext>
              </c:extLst>
            </c:dLbl>
            <c:dLbl>
              <c:idx val="8"/>
              <c:layout>
                <c:manualLayout>
                  <c:x val="-6.5466448445171771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D971-49E9-BC0D-899A0188A4B1}"/>
                </c:ext>
              </c:extLst>
            </c:dLbl>
            <c:dLbl>
              <c:idx val="9"/>
              <c:layout>
                <c:manualLayout>
                  <c:x val="-5.4555373704309872E-2"/>
                  <c:y val="3.169885587722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D971-49E9-BC0D-899A0188A4B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14'!$D$20:$O$20</c:f>
              <c:strCache>
                <c:ptCount val="12"/>
                <c:pt idx="0">
                  <c:v>Ene.</c:v>
                </c:pt>
                <c:pt idx="1">
                  <c:v>Feb.</c:v>
                </c:pt>
                <c:pt idx="2">
                  <c:v>Mar.</c:v>
                </c:pt>
                <c:pt idx="3">
                  <c:v>Abr.</c:v>
                </c:pt>
                <c:pt idx="4">
                  <c:v>May.</c:v>
                </c:pt>
                <c:pt idx="5">
                  <c:v>Jun.</c:v>
                </c:pt>
                <c:pt idx="6">
                  <c:v>Jul.</c:v>
                </c:pt>
                <c:pt idx="7">
                  <c:v>Ago.</c:v>
                </c:pt>
                <c:pt idx="8">
                  <c:v>Sept.</c:v>
                </c:pt>
                <c:pt idx="9">
                  <c:v>Oct.</c:v>
                </c:pt>
                <c:pt idx="10">
                  <c:v>Nov.</c:v>
                </c:pt>
                <c:pt idx="11">
                  <c:v>Dic.</c:v>
                </c:pt>
              </c:strCache>
            </c:strRef>
          </c:cat>
          <c:val>
            <c:numRef>
              <c:f>'Partida 14'!$D$23:$H$23</c:f>
              <c:numCache>
                <c:formatCode>0.0%</c:formatCode>
                <c:ptCount val="5"/>
                <c:pt idx="0">
                  <c:v>5.4903790803343608E-2</c:v>
                </c:pt>
                <c:pt idx="1">
                  <c:v>9.6655004131635303E-2</c:v>
                </c:pt>
                <c:pt idx="2">
                  <c:v>0.19595105930305878</c:v>
                </c:pt>
                <c:pt idx="3">
                  <c:v>0.31344675723156212</c:v>
                </c:pt>
                <c:pt idx="4">
                  <c:v>0.39531662422949609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C-D971-49E9-BC0D-899A0188A4B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18979712"/>
        <c:axId val="218981504"/>
      </c:lineChart>
      <c:catAx>
        <c:axId val="2189797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04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218981504"/>
        <c:crosses val="autoZero"/>
        <c:auto val="1"/>
        <c:lblAlgn val="ctr"/>
        <c:lblOffset val="100"/>
        <c:noMultiLvlLbl val="0"/>
      </c:catAx>
      <c:valAx>
        <c:axId val="218981504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218979712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1.7266818734401244E-2"/>
          <c:y val="0.91414633202741946"/>
          <c:w val="0.96764857747936994"/>
          <c:h val="6.20795260646650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0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08-07-2021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08-07-2021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203325" y="703263"/>
            <a:ext cx="4695825" cy="3521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34" tIns="46566" rIns="93134" bIns="46566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vert="horz" lIns="93134" tIns="46566" rIns="93134" bIns="46566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08-07-2021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08-07-2021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08-07-2021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CB32A8-ACCF-408E-AE69-3B995A8F0BFF}" type="datetime1">
              <a:rPr lang="es-CL" smtClean="0"/>
              <a:t>08-07-2021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0E02360-A21A-4CCD-BCB0-8531ABD610AB}" type="datetime1">
              <a:rPr lang="es-CL" smtClean="0"/>
              <a:t>08-07-2021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BC7CA73-43A2-4A16-A5CB-3D4B44330E0D}" type="datetime1">
              <a:rPr lang="es-CL" smtClean="0"/>
              <a:t>08-07-2021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EBAF36A-EDE5-4FA8-84EC-3AA788C97240}" type="datetime1">
              <a:rPr lang="es-CL" smtClean="0"/>
              <a:t>08-07-2021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22D39C1-1D08-4F24-AE34-397A80400841}" type="datetime1">
              <a:rPr lang="es-CL" smtClean="0"/>
              <a:t>08-07-2021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8A55497-5A8F-46E9-977B-DA4B0E8E00C9}" type="datetime1">
              <a:rPr lang="es-CL" smtClean="0"/>
              <a:t>08-07-2021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A9ED8E3-6EAB-4093-9165-930AB8B37E7F}" type="datetime1">
              <a:rPr lang="es-CL" smtClean="0"/>
              <a:t>08-07-2021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0437570-0FE3-4267-B1AE-9E8F529BA4FA}" type="datetime1">
              <a:rPr lang="es-CL" smtClean="0"/>
              <a:t>08-07-2021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08-07-2021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659995C-6C5E-4774-930D-FE8EA32FE7EF}" type="datetime1">
              <a:rPr lang="es-CL" smtClean="0"/>
              <a:t>08-07-2021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A67D08-3D11-4B0F-A15F-9F52EB68D63D}" type="datetime1">
              <a:rPr lang="es-CL" smtClean="0"/>
              <a:t>08-07-2021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78813F-3287-4428-A15C-12A23CF4CFA4}" type="datetime1">
              <a:rPr lang="es-CL" smtClean="0"/>
              <a:t>08-07-2021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08-07-2021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08-07-2021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08-07-2021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08-07-2021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08-07-2021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08-07-2021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08-07-2021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08-07-2021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35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B2A73341-F008-4A94-B768-5C3C7DAFA9A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57200" y="6332314"/>
            <a:ext cx="8406135" cy="365125"/>
          </a:xfrm>
          <a:prstGeom prst="rect">
            <a:avLst/>
          </a:prstGeo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E5F01E5A-628C-4232-A6EE-99BB50980341}"/>
              </a:ext>
            </a:extLst>
          </p:cNvPr>
          <p:cNvPicPr>
            <a:picLocks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504000" y="136800"/>
            <a:ext cx="1951200" cy="57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39552" y="1988840"/>
            <a:ext cx="8172908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solidFill>
                  <a:prstClr val="black"/>
                </a:solidFill>
              </a:rPr>
              <a:t>EJECUCIÓN ACUMULADA DE GASTOS PRESUPUESTARIOS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AL MES DE MAYO DE 2021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PARTIDA 14: 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latin typeface="+mn-lt"/>
              </a:rPr>
              <a:t>MINISTERIO DE BIENES NACIONALES</a:t>
            </a:r>
            <a:endParaRPr lang="es-CL" sz="2400" b="1" dirty="0">
              <a:latin typeface="+mn-lt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Valparaíso, junio 2021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75333" y="1436547"/>
            <a:ext cx="7993334" cy="36512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                                                                                                                     …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2 de 2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A13A1057-B71C-4454-9763-C0C4A3AC840E}"/>
              </a:ext>
            </a:extLst>
          </p:cNvPr>
          <p:cNvSpPr txBox="1">
            <a:spLocks/>
          </p:cNvSpPr>
          <p:nvPr/>
        </p:nvSpPr>
        <p:spPr>
          <a:xfrm>
            <a:off x="530352" y="6356349"/>
            <a:ext cx="8414889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561579" y="755320"/>
            <a:ext cx="7993333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14. CAPÍTULO 01. PROGRAMA 04: ADMINISTRACIÓN DE BIENES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503FC45F-3A4C-44AF-8185-F5C7448C3F8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7151030"/>
              </p:ext>
            </p:extLst>
          </p:nvPr>
        </p:nvGraphicFramePr>
        <p:xfrm>
          <a:off x="561577" y="1801672"/>
          <a:ext cx="7993335" cy="2037228"/>
        </p:xfrm>
        <a:graphic>
          <a:graphicData uri="http://schemas.openxmlformats.org/drawingml/2006/table">
            <a:tbl>
              <a:tblPr/>
              <a:tblGrid>
                <a:gridCol w="258767">
                  <a:extLst>
                    <a:ext uri="{9D8B030D-6E8A-4147-A177-3AD203B41FA5}">
                      <a16:colId xmlns:a16="http://schemas.microsoft.com/office/drawing/2014/main" val="1608729738"/>
                    </a:ext>
                  </a:extLst>
                </a:gridCol>
                <a:gridCol w="258767">
                  <a:extLst>
                    <a:ext uri="{9D8B030D-6E8A-4147-A177-3AD203B41FA5}">
                      <a16:colId xmlns:a16="http://schemas.microsoft.com/office/drawing/2014/main" val="3221653412"/>
                    </a:ext>
                  </a:extLst>
                </a:gridCol>
                <a:gridCol w="258767">
                  <a:extLst>
                    <a:ext uri="{9D8B030D-6E8A-4147-A177-3AD203B41FA5}">
                      <a16:colId xmlns:a16="http://schemas.microsoft.com/office/drawing/2014/main" val="293031758"/>
                    </a:ext>
                  </a:extLst>
                </a:gridCol>
                <a:gridCol w="3190607">
                  <a:extLst>
                    <a:ext uri="{9D8B030D-6E8A-4147-A177-3AD203B41FA5}">
                      <a16:colId xmlns:a16="http://schemas.microsoft.com/office/drawing/2014/main" val="1465821785"/>
                    </a:ext>
                  </a:extLst>
                </a:gridCol>
                <a:gridCol w="693498">
                  <a:extLst>
                    <a:ext uri="{9D8B030D-6E8A-4147-A177-3AD203B41FA5}">
                      <a16:colId xmlns:a16="http://schemas.microsoft.com/office/drawing/2014/main" val="1475807353"/>
                    </a:ext>
                  </a:extLst>
                </a:gridCol>
                <a:gridCol w="693498">
                  <a:extLst>
                    <a:ext uri="{9D8B030D-6E8A-4147-A177-3AD203B41FA5}">
                      <a16:colId xmlns:a16="http://schemas.microsoft.com/office/drawing/2014/main" val="3433865109"/>
                    </a:ext>
                  </a:extLst>
                </a:gridCol>
                <a:gridCol w="693498">
                  <a:extLst>
                    <a:ext uri="{9D8B030D-6E8A-4147-A177-3AD203B41FA5}">
                      <a16:colId xmlns:a16="http://schemas.microsoft.com/office/drawing/2014/main" val="963107583"/>
                    </a:ext>
                  </a:extLst>
                </a:gridCol>
                <a:gridCol w="693498">
                  <a:extLst>
                    <a:ext uri="{9D8B030D-6E8A-4147-A177-3AD203B41FA5}">
                      <a16:colId xmlns:a16="http://schemas.microsoft.com/office/drawing/2014/main" val="3523353839"/>
                    </a:ext>
                  </a:extLst>
                </a:gridCol>
                <a:gridCol w="631393">
                  <a:extLst>
                    <a:ext uri="{9D8B030D-6E8A-4147-A177-3AD203B41FA5}">
                      <a16:colId xmlns:a16="http://schemas.microsoft.com/office/drawing/2014/main" val="756253341"/>
                    </a:ext>
                  </a:extLst>
                </a:gridCol>
                <a:gridCol w="621042">
                  <a:extLst>
                    <a:ext uri="{9D8B030D-6E8A-4147-A177-3AD203B41FA5}">
                      <a16:colId xmlns:a16="http://schemas.microsoft.com/office/drawing/2014/main" val="2790109397"/>
                    </a:ext>
                  </a:extLst>
                </a:gridCol>
              </a:tblGrid>
              <a:tr h="122540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662" marR="7662" marT="76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662" marR="7662" marT="76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1505790"/>
                  </a:ext>
                </a:extLst>
              </a:tr>
              <a:tr h="375279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9299309"/>
                  </a:ext>
                </a:extLst>
              </a:tr>
              <a:tr h="1225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del Maule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52.850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52.850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42.023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79,5%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79,5%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0447163"/>
                  </a:ext>
                </a:extLst>
              </a:tr>
              <a:tr h="1225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del Bíobío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361.938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361.938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9848519"/>
                  </a:ext>
                </a:extLst>
              </a:tr>
              <a:tr h="1608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de La Araucanía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5.857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5.857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8159496"/>
                  </a:ext>
                </a:extLst>
              </a:tr>
              <a:tr h="1225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de Los Lagos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153.803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153.803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0705509"/>
                  </a:ext>
                </a:extLst>
              </a:tr>
              <a:tr h="1531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de Aysén del General Carlos Ibáñez del Campo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4.919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4.919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8293489"/>
                  </a:ext>
                </a:extLst>
              </a:tr>
              <a:tr h="1225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de Magallanes y de la Antártica Chilena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38.060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38.060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5892459"/>
                  </a:ext>
                </a:extLst>
              </a:tr>
              <a:tr h="1225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Metropolitana de Santiago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58.362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58.362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47.860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4772867"/>
                  </a:ext>
                </a:extLst>
              </a:tr>
              <a:tr h="1225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de Los Ríos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477.768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477.768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1.383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5402572"/>
                  </a:ext>
                </a:extLst>
              </a:tr>
              <a:tr h="1225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de Arica y Parinacota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311.448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311.448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234.960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75,4%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75,4%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6412180"/>
                  </a:ext>
                </a:extLst>
              </a:tr>
              <a:tr h="1225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de Ñuble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99.930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99.930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6848672"/>
                  </a:ext>
                </a:extLst>
              </a:tr>
              <a:tr h="1225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330.317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330.307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66.668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666680,0%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20,2%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3122377"/>
                  </a:ext>
                </a:extLst>
              </a:tr>
              <a:tr h="1225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330.317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330.307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66.668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666680,0%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20,2%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25398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080325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76385" y="1549532"/>
            <a:ext cx="7886701" cy="3673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BA30280A-B577-48B0-B690-473711D336F0}"/>
              </a:ext>
            </a:extLst>
          </p:cNvPr>
          <p:cNvSpPr txBox="1">
            <a:spLocks/>
          </p:cNvSpPr>
          <p:nvPr/>
        </p:nvSpPr>
        <p:spPr>
          <a:xfrm>
            <a:off x="576386" y="6356349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76386" y="890901"/>
            <a:ext cx="8028062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14. CAPÍTULO 01. PROGRAMA 05: CATASTRO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71E160B1-2E41-4D2B-BD6E-639E7011686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7621329"/>
              </p:ext>
            </p:extLst>
          </p:nvPr>
        </p:nvGraphicFramePr>
        <p:xfrm>
          <a:off x="576387" y="1916832"/>
          <a:ext cx="8028060" cy="1696805"/>
        </p:xfrm>
        <a:graphic>
          <a:graphicData uri="http://schemas.openxmlformats.org/drawingml/2006/table">
            <a:tbl>
              <a:tblPr/>
              <a:tblGrid>
                <a:gridCol w="269037">
                  <a:extLst>
                    <a:ext uri="{9D8B030D-6E8A-4147-A177-3AD203B41FA5}">
                      <a16:colId xmlns:a16="http://schemas.microsoft.com/office/drawing/2014/main" val="1373013334"/>
                    </a:ext>
                  </a:extLst>
                </a:gridCol>
                <a:gridCol w="269037">
                  <a:extLst>
                    <a:ext uri="{9D8B030D-6E8A-4147-A177-3AD203B41FA5}">
                      <a16:colId xmlns:a16="http://schemas.microsoft.com/office/drawing/2014/main" val="3786935415"/>
                    </a:ext>
                  </a:extLst>
                </a:gridCol>
                <a:gridCol w="269037">
                  <a:extLst>
                    <a:ext uri="{9D8B030D-6E8A-4147-A177-3AD203B41FA5}">
                      <a16:colId xmlns:a16="http://schemas.microsoft.com/office/drawing/2014/main" val="3398361532"/>
                    </a:ext>
                  </a:extLst>
                </a:gridCol>
                <a:gridCol w="3034735">
                  <a:extLst>
                    <a:ext uri="{9D8B030D-6E8A-4147-A177-3AD203B41FA5}">
                      <a16:colId xmlns:a16="http://schemas.microsoft.com/office/drawing/2014/main" val="3956475329"/>
                    </a:ext>
                  </a:extLst>
                </a:gridCol>
                <a:gridCol w="721019">
                  <a:extLst>
                    <a:ext uri="{9D8B030D-6E8A-4147-A177-3AD203B41FA5}">
                      <a16:colId xmlns:a16="http://schemas.microsoft.com/office/drawing/2014/main" val="248751565"/>
                    </a:ext>
                  </a:extLst>
                </a:gridCol>
                <a:gridCol w="721019">
                  <a:extLst>
                    <a:ext uri="{9D8B030D-6E8A-4147-A177-3AD203B41FA5}">
                      <a16:colId xmlns:a16="http://schemas.microsoft.com/office/drawing/2014/main" val="3285755214"/>
                    </a:ext>
                  </a:extLst>
                </a:gridCol>
                <a:gridCol w="721019">
                  <a:extLst>
                    <a:ext uri="{9D8B030D-6E8A-4147-A177-3AD203B41FA5}">
                      <a16:colId xmlns:a16="http://schemas.microsoft.com/office/drawing/2014/main" val="3852136992"/>
                    </a:ext>
                  </a:extLst>
                </a:gridCol>
                <a:gridCol w="721019">
                  <a:extLst>
                    <a:ext uri="{9D8B030D-6E8A-4147-A177-3AD203B41FA5}">
                      <a16:colId xmlns:a16="http://schemas.microsoft.com/office/drawing/2014/main" val="136473134"/>
                    </a:ext>
                  </a:extLst>
                </a:gridCol>
                <a:gridCol w="656450">
                  <a:extLst>
                    <a:ext uri="{9D8B030D-6E8A-4147-A177-3AD203B41FA5}">
                      <a16:colId xmlns:a16="http://schemas.microsoft.com/office/drawing/2014/main" val="19559569"/>
                    </a:ext>
                  </a:extLst>
                </a:gridCol>
                <a:gridCol w="645688">
                  <a:extLst>
                    <a:ext uri="{9D8B030D-6E8A-4147-A177-3AD203B41FA5}">
                      <a16:colId xmlns:a16="http://schemas.microsoft.com/office/drawing/2014/main" val="1241956394"/>
                    </a:ext>
                  </a:extLst>
                </a:gridCol>
              </a:tblGrid>
              <a:tr h="1268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9827861"/>
                  </a:ext>
                </a:extLst>
              </a:tr>
              <a:tr h="388520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8351036"/>
                  </a:ext>
                </a:extLst>
              </a:tr>
              <a:tr h="166509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3.406.387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3.652.513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246.126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1.256.526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993748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2.800.983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2.789.510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-11.473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1.123.738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544318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516.642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516.642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66.482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704032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56.980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56.980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56.980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2887615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56.980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56.980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56.980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434301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88.752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88.752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791593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88.752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88.752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7917635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200.629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200.619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9.326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93260,0%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869809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200.629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200.619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9.326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93260,0%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51804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770458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id="{A826AA28-537D-4B89-9A23-A82B52DDD2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62993" y="6309319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80083" y="836712"/>
            <a:ext cx="8183833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DISTRIBUCIÓN POR SUBTÍTULO DE GASTO Y CÁPITULO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PARTIDA 14 MINISTERIO DE BIENES NACIONALES</a:t>
            </a:r>
          </a:p>
        </p:txBody>
      </p:sp>
      <p:graphicFrame>
        <p:nvGraphicFramePr>
          <p:cNvPr id="11" name="Gráfico 10">
            <a:extLst>
              <a:ext uri="{FF2B5EF4-FFF2-40B4-BE49-F238E27FC236}">
                <a16:creationId xmlns:a16="http://schemas.microsoft.com/office/drawing/2014/main" id="{F8DC11A3-1BCE-494D-A97F-5FD09B08D39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79315146"/>
              </p:ext>
            </p:extLst>
          </p:nvPr>
        </p:nvGraphicFramePr>
        <p:xfrm>
          <a:off x="450457" y="1988841"/>
          <a:ext cx="4086000" cy="25199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2" name="Gráfico 11">
            <a:extLst>
              <a:ext uri="{FF2B5EF4-FFF2-40B4-BE49-F238E27FC236}">
                <a16:creationId xmlns:a16="http://schemas.microsoft.com/office/drawing/2014/main" id="{64439BD4-B649-451A-80FE-59DC10C8AE6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68077522"/>
              </p:ext>
            </p:extLst>
          </p:nvPr>
        </p:nvGraphicFramePr>
        <p:xfrm>
          <a:off x="4632681" y="1988841"/>
          <a:ext cx="4036393" cy="25200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0996516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id="{A826AA28-537D-4B89-9A23-A82B52DDD2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5529" y="6309319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505529" y="724413"/>
            <a:ext cx="809891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MENSUAL DE GASTOS A MAYO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14 MINISTERIO DE BIENES NACIONALES</a:t>
            </a:r>
          </a:p>
        </p:txBody>
      </p:sp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id="{E4AE7043-75CF-4F41-85FD-E4C15A50544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72033203"/>
              </p:ext>
            </p:extLst>
          </p:nvPr>
        </p:nvGraphicFramePr>
        <p:xfrm>
          <a:off x="505528" y="2132855"/>
          <a:ext cx="8098919" cy="366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53456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id="{A826AA28-537D-4B89-9A23-A82B52DDD2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0062" y="6309319"/>
            <a:ext cx="7920881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500062" y="875360"/>
            <a:ext cx="7920881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MAYO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PARTIDA 14 MINISTERIO DE BIENES NACIONALES</a:t>
            </a:r>
          </a:p>
        </p:txBody>
      </p:sp>
      <p:graphicFrame>
        <p:nvGraphicFramePr>
          <p:cNvPr id="6" name="Gráfico 5">
            <a:extLst>
              <a:ext uri="{FF2B5EF4-FFF2-40B4-BE49-F238E27FC236}">
                <a16:creationId xmlns:a16="http://schemas.microsoft.com/office/drawing/2014/main" id="{E5E03742-9430-4FFB-9A3C-50BE0A5CD0C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95560896"/>
              </p:ext>
            </p:extLst>
          </p:nvPr>
        </p:nvGraphicFramePr>
        <p:xfrm>
          <a:off x="500062" y="2204864"/>
          <a:ext cx="7920881" cy="36632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006774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71749" y="1485506"/>
            <a:ext cx="8229600" cy="36512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sp>
        <p:nvSpPr>
          <p:cNvPr id="8" name="3 Marcador de pie de página">
            <a:extLst>
              <a:ext uri="{FF2B5EF4-FFF2-40B4-BE49-F238E27FC236}">
                <a16:creationId xmlns:a16="http://schemas.microsoft.com/office/drawing/2014/main" id="{F4FFFE78-8C05-4F16-956B-50BBA66A3B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71749" y="6303565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71749" y="776791"/>
            <a:ext cx="7891337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14 MINISTERIO DE BIENES NACIONALES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99E6FE01-DC9A-41EB-B16F-CDA2D100A86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4144478"/>
              </p:ext>
            </p:extLst>
          </p:nvPr>
        </p:nvGraphicFramePr>
        <p:xfrm>
          <a:off x="568341" y="1887599"/>
          <a:ext cx="7886700" cy="2189499"/>
        </p:xfrm>
        <a:graphic>
          <a:graphicData uri="http://schemas.openxmlformats.org/drawingml/2006/table">
            <a:tbl>
              <a:tblPr/>
              <a:tblGrid>
                <a:gridCol w="715032">
                  <a:extLst>
                    <a:ext uri="{9D8B030D-6E8A-4147-A177-3AD203B41FA5}">
                      <a16:colId xmlns:a16="http://schemas.microsoft.com/office/drawing/2014/main" val="421147416"/>
                    </a:ext>
                  </a:extLst>
                </a:gridCol>
                <a:gridCol w="3009540">
                  <a:extLst>
                    <a:ext uri="{9D8B030D-6E8A-4147-A177-3AD203B41FA5}">
                      <a16:colId xmlns:a16="http://schemas.microsoft.com/office/drawing/2014/main" val="4187023292"/>
                    </a:ext>
                  </a:extLst>
                </a:gridCol>
                <a:gridCol w="715032">
                  <a:extLst>
                    <a:ext uri="{9D8B030D-6E8A-4147-A177-3AD203B41FA5}">
                      <a16:colId xmlns:a16="http://schemas.microsoft.com/office/drawing/2014/main" val="3985896186"/>
                    </a:ext>
                  </a:extLst>
                </a:gridCol>
                <a:gridCol w="715032">
                  <a:extLst>
                    <a:ext uri="{9D8B030D-6E8A-4147-A177-3AD203B41FA5}">
                      <a16:colId xmlns:a16="http://schemas.microsoft.com/office/drawing/2014/main" val="2447043781"/>
                    </a:ext>
                  </a:extLst>
                </a:gridCol>
                <a:gridCol w="715032">
                  <a:extLst>
                    <a:ext uri="{9D8B030D-6E8A-4147-A177-3AD203B41FA5}">
                      <a16:colId xmlns:a16="http://schemas.microsoft.com/office/drawing/2014/main" val="3113116609"/>
                    </a:ext>
                  </a:extLst>
                </a:gridCol>
                <a:gridCol w="715032">
                  <a:extLst>
                    <a:ext uri="{9D8B030D-6E8A-4147-A177-3AD203B41FA5}">
                      <a16:colId xmlns:a16="http://schemas.microsoft.com/office/drawing/2014/main" val="1904070836"/>
                    </a:ext>
                  </a:extLst>
                </a:gridCol>
                <a:gridCol w="651000">
                  <a:extLst>
                    <a:ext uri="{9D8B030D-6E8A-4147-A177-3AD203B41FA5}">
                      <a16:colId xmlns:a16="http://schemas.microsoft.com/office/drawing/2014/main" val="2821911817"/>
                    </a:ext>
                  </a:extLst>
                </a:gridCol>
                <a:gridCol w="651000">
                  <a:extLst>
                    <a:ext uri="{9D8B030D-6E8A-4147-A177-3AD203B41FA5}">
                      <a16:colId xmlns:a16="http://schemas.microsoft.com/office/drawing/2014/main" val="3644573970"/>
                    </a:ext>
                  </a:extLst>
                </a:gridCol>
              </a:tblGrid>
              <a:tr h="135783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486" marR="8486" marT="84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486" marR="8486" marT="84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74217982"/>
                  </a:ext>
                </a:extLst>
              </a:tr>
              <a:tr h="415834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0799433"/>
                  </a:ext>
                </a:extLst>
              </a:tr>
              <a:tr h="1442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43.168.950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45.027.350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1.858.400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17.800.060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41,2%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39,5%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0935443"/>
                  </a:ext>
                </a:extLst>
              </a:tr>
              <a:tr h="1357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18.476.365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18.566.310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89.945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7.261.392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39,3%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39,1%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4844921"/>
                  </a:ext>
                </a:extLst>
              </a:tr>
              <a:tr h="1357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4.125.883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4.425.696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299.813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1.151.649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27,9%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9861892"/>
                  </a:ext>
                </a:extLst>
              </a:tr>
              <a:tr h="1357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222.012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222.001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140.607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1278245,5%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63,3%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5176432"/>
                  </a:ext>
                </a:extLst>
              </a:tr>
              <a:tr h="1357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1.680.993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1.680.993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391.749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23,3%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23,3%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0462144"/>
                  </a:ext>
                </a:extLst>
              </a:tr>
              <a:tr h="1357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5.119.038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5.129.170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10.132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2.162.493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42,2%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42,2%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2763597"/>
                  </a:ext>
                </a:extLst>
              </a:tr>
              <a:tr h="1357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154.646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154.646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4.873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3,2%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3,2%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8220963"/>
                  </a:ext>
                </a:extLst>
              </a:tr>
              <a:tr h="1357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231.135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249.935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18.800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84.272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36,5%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33,7%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4279631"/>
                  </a:ext>
                </a:extLst>
              </a:tr>
              <a:tr h="1357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71.206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71.206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22.279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31,3%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31,3%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9683692"/>
                  </a:ext>
                </a:extLst>
              </a:tr>
              <a:tr h="1357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13.308.643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13.308.643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5.992.161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3428768"/>
                  </a:ext>
                </a:extLst>
              </a:tr>
              <a:tr h="1357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1.030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1.218.738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1.217.708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588.585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57144,2%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48,3%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3951878"/>
                  </a:ext>
                </a:extLst>
              </a:tr>
              <a:tr h="1357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9248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34948" y="1479698"/>
            <a:ext cx="8069500" cy="36512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4DD7D21C-DEC1-4162-9317-9028627047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34947" y="6356349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534947" y="841574"/>
            <a:ext cx="7997493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14 RESUMEN POR CAPÍTULOS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9D19F5C5-2C65-4DCC-BE32-C15F4F8B4FE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344721"/>
              </p:ext>
            </p:extLst>
          </p:nvPr>
        </p:nvGraphicFramePr>
        <p:xfrm>
          <a:off x="534942" y="1889574"/>
          <a:ext cx="7997494" cy="1327893"/>
        </p:xfrm>
        <a:graphic>
          <a:graphicData uri="http://schemas.openxmlformats.org/drawingml/2006/table">
            <a:tbl>
              <a:tblPr/>
              <a:tblGrid>
                <a:gridCol w="277306">
                  <a:extLst>
                    <a:ext uri="{9D8B030D-6E8A-4147-A177-3AD203B41FA5}">
                      <a16:colId xmlns:a16="http://schemas.microsoft.com/office/drawing/2014/main" val="165908681"/>
                    </a:ext>
                  </a:extLst>
                </a:gridCol>
                <a:gridCol w="277306">
                  <a:extLst>
                    <a:ext uri="{9D8B030D-6E8A-4147-A177-3AD203B41FA5}">
                      <a16:colId xmlns:a16="http://schemas.microsoft.com/office/drawing/2014/main" val="1231456057"/>
                    </a:ext>
                  </a:extLst>
                </a:gridCol>
                <a:gridCol w="3128007">
                  <a:extLst>
                    <a:ext uri="{9D8B030D-6E8A-4147-A177-3AD203B41FA5}">
                      <a16:colId xmlns:a16="http://schemas.microsoft.com/office/drawing/2014/main" val="163019125"/>
                    </a:ext>
                  </a:extLst>
                </a:gridCol>
                <a:gridCol w="743179">
                  <a:extLst>
                    <a:ext uri="{9D8B030D-6E8A-4147-A177-3AD203B41FA5}">
                      <a16:colId xmlns:a16="http://schemas.microsoft.com/office/drawing/2014/main" val="2681460745"/>
                    </a:ext>
                  </a:extLst>
                </a:gridCol>
                <a:gridCol w="743179">
                  <a:extLst>
                    <a:ext uri="{9D8B030D-6E8A-4147-A177-3AD203B41FA5}">
                      <a16:colId xmlns:a16="http://schemas.microsoft.com/office/drawing/2014/main" val="2923347080"/>
                    </a:ext>
                  </a:extLst>
                </a:gridCol>
                <a:gridCol w="743179">
                  <a:extLst>
                    <a:ext uri="{9D8B030D-6E8A-4147-A177-3AD203B41FA5}">
                      <a16:colId xmlns:a16="http://schemas.microsoft.com/office/drawing/2014/main" val="4130117661"/>
                    </a:ext>
                  </a:extLst>
                </a:gridCol>
                <a:gridCol w="743179">
                  <a:extLst>
                    <a:ext uri="{9D8B030D-6E8A-4147-A177-3AD203B41FA5}">
                      <a16:colId xmlns:a16="http://schemas.microsoft.com/office/drawing/2014/main" val="270139113"/>
                    </a:ext>
                  </a:extLst>
                </a:gridCol>
                <a:gridCol w="676626">
                  <a:extLst>
                    <a:ext uri="{9D8B030D-6E8A-4147-A177-3AD203B41FA5}">
                      <a16:colId xmlns:a16="http://schemas.microsoft.com/office/drawing/2014/main" val="759168643"/>
                    </a:ext>
                  </a:extLst>
                </a:gridCol>
                <a:gridCol w="665533">
                  <a:extLst>
                    <a:ext uri="{9D8B030D-6E8A-4147-A177-3AD203B41FA5}">
                      <a16:colId xmlns:a16="http://schemas.microsoft.com/office/drawing/2014/main" val="2163938199"/>
                    </a:ext>
                  </a:extLst>
                </a:gridCol>
              </a:tblGrid>
              <a:tr h="13115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204" marR="8204" marT="82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04" marR="8204" marT="82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22050041"/>
                  </a:ext>
                </a:extLst>
              </a:tr>
              <a:tr h="401647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Capi.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Prog.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3520065"/>
                  </a:ext>
                </a:extLst>
              </a:tr>
              <a:tr h="1721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Bienes Nacionales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43.168.950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45.027.350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1.858.400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17.800.060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41,2%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39,5%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650846"/>
                  </a:ext>
                </a:extLst>
              </a:tr>
              <a:tr h="1475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Bienes Nacionales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12.461.810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13.061.711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599.901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5.075.628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40,7%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38,9%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9126458"/>
                  </a:ext>
                </a:extLst>
              </a:tr>
              <a:tr h="1475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Regularización de la Propiedad Raíz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3.358.757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3.488.131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129.374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1.037.504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30,9%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29,7%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6590711"/>
                  </a:ext>
                </a:extLst>
              </a:tr>
              <a:tr h="1639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Administración de Bienes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23.941.996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24.824.995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882.999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10.430.402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43,6%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42,0%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9227342"/>
                  </a:ext>
                </a:extLst>
              </a:tr>
              <a:tr h="1639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Catastro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3.406.387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3.652.513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246.126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1.256.526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36,9%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34,4%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66150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590447" y="1410601"/>
            <a:ext cx="7983361" cy="36512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sp>
        <p:nvSpPr>
          <p:cNvPr id="8" name="3 Marcador de pie de página">
            <a:extLst>
              <a:ext uri="{FF2B5EF4-FFF2-40B4-BE49-F238E27FC236}">
                <a16:creationId xmlns:a16="http://schemas.microsoft.com/office/drawing/2014/main" id="{EF3D9FE3-EFD7-4C80-A823-F03730BF8E6E}"/>
              </a:ext>
            </a:extLst>
          </p:cNvPr>
          <p:cNvSpPr txBox="1">
            <a:spLocks/>
          </p:cNvSpPr>
          <p:nvPr/>
        </p:nvSpPr>
        <p:spPr>
          <a:xfrm>
            <a:off x="590447" y="6356349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590448" y="764704"/>
            <a:ext cx="7963106" cy="610501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14. CAPÍTULO 01. PROGRAMA 01: SUBSECRETARÍA DE BIENES NACIONALES 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DF908E89-761E-4E74-933E-A0A81D66B93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5384641"/>
              </p:ext>
            </p:extLst>
          </p:nvPr>
        </p:nvGraphicFramePr>
        <p:xfrm>
          <a:off x="590445" y="1775726"/>
          <a:ext cx="7963108" cy="2257271"/>
        </p:xfrm>
        <a:graphic>
          <a:graphicData uri="http://schemas.openxmlformats.org/drawingml/2006/table">
            <a:tbl>
              <a:tblPr/>
              <a:tblGrid>
                <a:gridCol w="266861">
                  <a:extLst>
                    <a:ext uri="{9D8B030D-6E8A-4147-A177-3AD203B41FA5}">
                      <a16:colId xmlns:a16="http://schemas.microsoft.com/office/drawing/2014/main" val="818102694"/>
                    </a:ext>
                  </a:extLst>
                </a:gridCol>
                <a:gridCol w="266861">
                  <a:extLst>
                    <a:ext uri="{9D8B030D-6E8A-4147-A177-3AD203B41FA5}">
                      <a16:colId xmlns:a16="http://schemas.microsoft.com/office/drawing/2014/main" val="2968246790"/>
                    </a:ext>
                  </a:extLst>
                </a:gridCol>
                <a:gridCol w="266861">
                  <a:extLst>
                    <a:ext uri="{9D8B030D-6E8A-4147-A177-3AD203B41FA5}">
                      <a16:colId xmlns:a16="http://schemas.microsoft.com/office/drawing/2014/main" val="1263839608"/>
                    </a:ext>
                  </a:extLst>
                </a:gridCol>
                <a:gridCol w="3010182">
                  <a:extLst>
                    <a:ext uri="{9D8B030D-6E8A-4147-A177-3AD203B41FA5}">
                      <a16:colId xmlns:a16="http://schemas.microsoft.com/office/drawing/2014/main" val="2896841685"/>
                    </a:ext>
                  </a:extLst>
                </a:gridCol>
                <a:gridCol w="715185">
                  <a:extLst>
                    <a:ext uri="{9D8B030D-6E8A-4147-A177-3AD203B41FA5}">
                      <a16:colId xmlns:a16="http://schemas.microsoft.com/office/drawing/2014/main" val="112900282"/>
                    </a:ext>
                  </a:extLst>
                </a:gridCol>
                <a:gridCol w="715185">
                  <a:extLst>
                    <a:ext uri="{9D8B030D-6E8A-4147-A177-3AD203B41FA5}">
                      <a16:colId xmlns:a16="http://schemas.microsoft.com/office/drawing/2014/main" val="3750506320"/>
                    </a:ext>
                  </a:extLst>
                </a:gridCol>
                <a:gridCol w="715185">
                  <a:extLst>
                    <a:ext uri="{9D8B030D-6E8A-4147-A177-3AD203B41FA5}">
                      <a16:colId xmlns:a16="http://schemas.microsoft.com/office/drawing/2014/main" val="1570486750"/>
                    </a:ext>
                  </a:extLst>
                </a:gridCol>
                <a:gridCol w="715185">
                  <a:extLst>
                    <a:ext uri="{9D8B030D-6E8A-4147-A177-3AD203B41FA5}">
                      <a16:colId xmlns:a16="http://schemas.microsoft.com/office/drawing/2014/main" val="2708177576"/>
                    </a:ext>
                  </a:extLst>
                </a:gridCol>
                <a:gridCol w="651139">
                  <a:extLst>
                    <a:ext uri="{9D8B030D-6E8A-4147-A177-3AD203B41FA5}">
                      <a16:colId xmlns:a16="http://schemas.microsoft.com/office/drawing/2014/main" val="2901276492"/>
                    </a:ext>
                  </a:extLst>
                </a:gridCol>
                <a:gridCol w="640464">
                  <a:extLst>
                    <a:ext uri="{9D8B030D-6E8A-4147-A177-3AD203B41FA5}">
                      <a16:colId xmlns:a16="http://schemas.microsoft.com/office/drawing/2014/main" val="2346225079"/>
                    </a:ext>
                  </a:extLst>
                </a:gridCol>
              </a:tblGrid>
              <a:tr h="129915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53581338"/>
                  </a:ext>
                </a:extLst>
              </a:tr>
              <a:tr h="397863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6849369"/>
                  </a:ext>
                </a:extLst>
              </a:tr>
              <a:tr h="170513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12.461.810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13.061.711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599.901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5.075.628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897609"/>
                  </a:ext>
                </a:extLst>
              </a:tr>
              <a:tr h="1299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9.531.464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9.524.442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-7.022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3.691.099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9717552"/>
                  </a:ext>
                </a:extLst>
              </a:tr>
              <a:tr h="1299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2.786.625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2.786.625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799.408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3649053"/>
                  </a:ext>
                </a:extLst>
              </a:tr>
              <a:tr h="1299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28.990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28.979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26.647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242245,5%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7495726"/>
                  </a:ext>
                </a:extLst>
              </a:tr>
              <a:tr h="1299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28.990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28.979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26.647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242245,5%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8783563"/>
                  </a:ext>
                </a:extLst>
              </a:tr>
              <a:tr h="1299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3877860"/>
                  </a:ext>
                </a:extLst>
              </a:tr>
              <a:tr h="1299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7148302"/>
                  </a:ext>
                </a:extLst>
              </a:tr>
              <a:tr h="1299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142.383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142.383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84.272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6278253"/>
                  </a:ext>
                </a:extLst>
              </a:tr>
              <a:tr h="1299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20.503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20.503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0424602"/>
                  </a:ext>
                </a:extLst>
              </a:tr>
              <a:tr h="1299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9.988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9.988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689074"/>
                  </a:ext>
                </a:extLst>
              </a:tr>
              <a:tr h="1299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111.892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111.892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79.143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5671430"/>
                  </a:ext>
                </a:extLst>
              </a:tr>
              <a:tr h="1299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578.944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577.944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474.179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47417,9%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4925373"/>
                  </a:ext>
                </a:extLst>
              </a:tr>
              <a:tr h="1299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578.944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577.944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474.179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47417,9%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9726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66189" y="1411596"/>
            <a:ext cx="7886701" cy="36512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E0C1AD33-FD84-4261-A37D-F8D77FB671FD}"/>
              </a:ext>
            </a:extLst>
          </p:cNvPr>
          <p:cNvSpPr txBox="1">
            <a:spLocks/>
          </p:cNvSpPr>
          <p:nvPr/>
        </p:nvSpPr>
        <p:spPr>
          <a:xfrm>
            <a:off x="566190" y="6309320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68052" y="737547"/>
            <a:ext cx="7886701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14. CAPÍTULO 01. PROGRAMA 03: REGULARIZACIÓN DE LA PROPIEDAD RAÍZ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CB1B148A-A43C-4429-9566-CBCC24B0F10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4530414"/>
              </p:ext>
            </p:extLst>
          </p:nvPr>
        </p:nvGraphicFramePr>
        <p:xfrm>
          <a:off x="566188" y="1776721"/>
          <a:ext cx="7886701" cy="2204261"/>
        </p:xfrm>
        <a:graphic>
          <a:graphicData uri="http://schemas.openxmlformats.org/drawingml/2006/table">
            <a:tbl>
              <a:tblPr/>
              <a:tblGrid>
                <a:gridCol w="264300">
                  <a:extLst>
                    <a:ext uri="{9D8B030D-6E8A-4147-A177-3AD203B41FA5}">
                      <a16:colId xmlns:a16="http://schemas.microsoft.com/office/drawing/2014/main" val="674309408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val="593657523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val="2112102498"/>
                    </a:ext>
                  </a:extLst>
                </a:gridCol>
                <a:gridCol w="2981299">
                  <a:extLst>
                    <a:ext uri="{9D8B030D-6E8A-4147-A177-3AD203B41FA5}">
                      <a16:colId xmlns:a16="http://schemas.microsoft.com/office/drawing/2014/main" val="219300392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2420320110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2518134953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176750276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203669174"/>
                    </a:ext>
                  </a:extLst>
                </a:gridCol>
                <a:gridCol w="644891">
                  <a:extLst>
                    <a:ext uri="{9D8B030D-6E8A-4147-A177-3AD203B41FA5}">
                      <a16:colId xmlns:a16="http://schemas.microsoft.com/office/drawing/2014/main" val="1268836100"/>
                    </a:ext>
                  </a:extLst>
                </a:gridCol>
                <a:gridCol w="634319">
                  <a:extLst>
                    <a:ext uri="{9D8B030D-6E8A-4147-A177-3AD203B41FA5}">
                      <a16:colId xmlns:a16="http://schemas.microsoft.com/office/drawing/2014/main" val="436336847"/>
                    </a:ext>
                  </a:extLst>
                </a:gridCol>
              </a:tblGrid>
              <a:tr h="1268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6679067"/>
                  </a:ext>
                </a:extLst>
              </a:tr>
              <a:tr h="388520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8353852"/>
                  </a:ext>
                </a:extLst>
              </a:tr>
              <a:tr h="166509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3.358.757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3.488.131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129.374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1.037.504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5582705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1.641.033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1.636.096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-4.937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651.042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246198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313.580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313.580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70.870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4671595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25.472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25.472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9463711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25.472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25.472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064892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1.249.488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1.249.488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272.307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771870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1.249.488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1.249.488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272.307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9481664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Regularización Rezago de la Pequeña Propiedad Raíz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1.249.488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1.249.488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272.307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018294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154.646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154.646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4.873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1454409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Devoluciones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154.646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154.646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4.873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576986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108.848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108.838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38.412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384120,0%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637193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108.848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108.838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38.412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384120,0%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7951565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68612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83950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24726" y="1406590"/>
            <a:ext cx="8129125" cy="2603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                                                                                                                     </a:t>
            </a:r>
            <a:r>
              <a:rPr lang="es-CL" sz="1200" b="1" dirty="0">
                <a:ea typeface="Verdana" pitchFamily="34" charset="0"/>
                <a:cs typeface="Verdana" pitchFamily="34" charset="0"/>
              </a:rPr>
              <a:t>… </a:t>
            </a:r>
            <a:r>
              <a:rPr lang="es-CL" sz="1200" b="1" i="1" dirty="0">
                <a:ea typeface="Verdana" pitchFamily="34" charset="0"/>
                <a:cs typeface="Verdana" pitchFamily="34" charset="0"/>
              </a:rPr>
              <a:t>1 de 2</a:t>
            </a:r>
            <a:endParaRPr lang="es-CL" sz="12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52F5F0AC-E7B4-40BA-B246-EADF69FD4A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7675" y="6356349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558071" y="722377"/>
            <a:ext cx="8028145" cy="605890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14. CAPÍTULO 01. PROGRAMA 04: ADMINISTRACIÓN DE BIENES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C6D027D6-0811-4A94-8DAF-1B30AF7882F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3767005"/>
              </p:ext>
            </p:extLst>
          </p:nvPr>
        </p:nvGraphicFramePr>
        <p:xfrm>
          <a:off x="564072" y="1738443"/>
          <a:ext cx="8015856" cy="3740651"/>
        </p:xfrm>
        <a:graphic>
          <a:graphicData uri="http://schemas.openxmlformats.org/drawingml/2006/table">
            <a:tbl>
              <a:tblPr/>
              <a:tblGrid>
                <a:gridCol w="259496">
                  <a:extLst>
                    <a:ext uri="{9D8B030D-6E8A-4147-A177-3AD203B41FA5}">
                      <a16:colId xmlns:a16="http://schemas.microsoft.com/office/drawing/2014/main" val="1000309138"/>
                    </a:ext>
                  </a:extLst>
                </a:gridCol>
                <a:gridCol w="259496">
                  <a:extLst>
                    <a:ext uri="{9D8B030D-6E8A-4147-A177-3AD203B41FA5}">
                      <a16:colId xmlns:a16="http://schemas.microsoft.com/office/drawing/2014/main" val="1013120298"/>
                    </a:ext>
                  </a:extLst>
                </a:gridCol>
                <a:gridCol w="259496">
                  <a:extLst>
                    <a:ext uri="{9D8B030D-6E8A-4147-A177-3AD203B41FA5}">
                      <a16:colId xmlns:a16="http://schemas.microsoft.com/office/drawing/2014/main" val="93629270"/>
                    </a:ext>
                  </a:extLst>
                </a:gridCol>
                <a:gridCol w="3199596">
                  <a:extLst>
                    <a:ext uri="{9D8B030D-6E8A-4147-A177-3AD203B41FA5}">
                      <a16:colId xmlns:a16="http://schemas.microsoft.com/office/drawing/2014/main" val="3570608836"/>
                    </a:ext>
                  </a:extLst>
                </a:gridCol>
                <a:gridCol w="695452">
                  <a:extLst>
                    <a:ext uri="{9D8B030D-6E8A-4147-A177-3AD203B41FA5}">
                      <a16:colId xmlns:a16="http://schemas.microsoft.com/office/drawing/2014/main" val="1144729481"/>
                    </a:ext>
                  </a:extLst>
                </a:gridCol>
                <a:gridCol w="695452">
                  <a:extLst>
                    <a:ext uri="{9D8B030D-6E8A-4147-A177-3AD203B41FA5}">
                      <a16:colId xmlns:a16="http://schemas.microsoft.com/office/drawing/2014/main" val="2396598522"/>
                    </a:ext>
                  </a:extLst>
                </a:gridCol>
                <a:gridCol w="695452">
                  <a:extLst>
                    <a:ext uri="{9D8B030D-6E8A-4147-A177-3AD203B41FA5}">
                      <a16:colId xmlns:a16="http://schemas.microsoft.com/office/drawing/2014/main" val="1524262335"/>
                    </a:ext>
                  </a:extLst>
                </a:gridCol>
                <a:gridCol w="695452">
                  <a:extLst>
                    <a:ext uri="{9D8B030D-6E8A-4147-A177-3AD203B41FA5}">
                      <a16:colId xmlns:a16="http://schemas.microsoft.com/office/drawing/2014/main" val="3358806290"/>
                    </a:ext>
                  </a:extLst>
                </a:gridCol>
                <a:gridCol w="633172">
                  <a:extLst>
                    <a:ext uri="{9D8B030D-6E8A-4147-A177-3AD203B41FA5}">
                      <a16:colId xmlns:a16="http://schemas.microsoft.com/office/drawing/2014/main" val="2144506539"/>
                    </a:ext>
                  </a:extLst>
                </a:gridCol>
                <a:gridCol w="622792">
                  <a:extLst>
                    <a:ext uri="{9D8B030D-6E8A-4147-A177-3AD203B41FA5}">
                      <a16:colId xmlns:a16="http://schemas.microsoft.com/office/drawing/2014/main" val="1281581581"/>
                    </a:ext>
                  </a:extLst>
                </a:gridCol>
              </a:tblGrid>
              <a:tr h="123149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662" marR="7662" marT="76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662" marR="7662" marT="76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1105228"/>
                  </a:ext>
                </a:extLst>
              </a:tr>
              <a:tr h="377144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244973"/>
                  </a:ext>
                </a:extLst>
              </a:tr>
              <a:tr h="161633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23.941.996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24.824.995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882.999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10.430.402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43,6%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6245922"/>
                  </a:ext>
                </a:extLst>
              </a:tr>
              <a:tr h="1231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4.502.885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4.616.262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113.377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1.795.513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39,9%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38,9%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3462867"/>
                  </a:ext>
                </a:extLst>
              </a:tr>
              <a:tr h="1231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509.036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808.849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299.813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214.889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42,2%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26,6%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4062409"/>
                  </a:ext>
                </a:extLst>
              </a:tr>
              <a:tr h="1231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110.570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110.570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56.980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51,5%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175415"/>
                  </a:ext>
                </a:extLst>
              </a:tr>
              <a:tr h="1231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110.570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110.570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56.980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51,5%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2075965"/>
                  </a:ext>
                </a:extLst>
              </a:tr>
              <a:tr h="1231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431.505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431.505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119.442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27,7%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27,7%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478151"/>
                  </a:ext>
                </a:extLst>
              </a:tr>
              <a:tr h="1231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431.505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431.505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119.442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27,7%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27,7%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9569880"/>
                  </a:ext>
                </a:extLst>
              </a:tr>
              <a:tr h="1231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Puesta en Valor del Territorio Fiscal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48.246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48.246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9.535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19,8%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19,8%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0476462"/>
                  </a:ext>
                </a:extLst>
              </a:tr>
              <a:tr h="1231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Recuperación y Fortalecimiento de Rutas Patrimoniales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82.414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82.414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17.368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21,1%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21,1%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5732417"/>
                  </a:ext>
                </a:extLst>
              </a:tr>
              <a:tr h="1231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Plan de Gestión Territorial Regional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300.845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300.845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92.539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30,8%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30,8%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2254837"/>
                  </a:ext>
                </a:extLst>
              </a:tr>
              <a:tr h="1231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5.118.711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5.128.843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10.132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2.162.470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42,2%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42,2%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1750483"/>
                  </a:ext>
                </a:extLst>
              </a:tr>
              <a:tr h="1231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5.118.711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5.128.843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10.132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2.162.470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42,2%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42,2%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4288225"/>
                  </a:ext>
                </a:extLst>
              </a:tr>
              <a:tr h="1231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18.800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18.800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301230"/>
                  </a:ext>
                </a:extLst>
              </a:tr>
              <a:tr h="1231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8361066"/>
                  </a:ext>
                </a:extLst>
              </a:tr>
              <a:tr h="1231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13.200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13.200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9039650"/>
                  </a:ext>
                </a:extLst>
              </a:tr>
              <a:tr h="1231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5.100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5.100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1470075"/>
                  </a:ext>
                </a:extLst>
              </a:tr>
              <a:tr h="1231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71.206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71.206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22.279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31,3%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31,3%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2431234"/>
                  </a:ext>
                </a:extLst>
              </a:tr>
              <a:tr h="1231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Por Ventas a Plazo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71.206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71.206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22.279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31,3%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31,3%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426365"/>
                  </a:ext>
                </a:extLst>
              </a:tr>
              <a:tr h="1231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13.308.643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13.308.643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5.992.161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6594181"/>
                  </a:ext>
                </a:extLst>
              </a:tr>
              <a:tr h="1231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13.308.643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13.308.643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5.992.161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3120396"/>
                  </a:ext>
                </a:extLst>
              </a:tr>
              <a:tr h="1231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de Tarapacá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699.751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699.751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346.291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49,5%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49,5%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2679395"/>
                  </a:ext>
                </a:extLst>
              </a:tr>
              <a:tr h="1231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de Antofagasta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9.178.018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9.178.018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4.412.818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48,1%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48,1%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4401415"/>
                  </a:ext>
                </a:extLst>
              </a:tr>
              <a:tr h="1231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de Atacama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1.110.578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1.110.578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788.466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8675756"/>
                  </a:ext>
                </a:extLst>
              </a:tr>
              <a:tr h="1231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de Coquimbo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196.174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196.174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118.360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60,3%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60,3%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8882347"/>
                  </a:ext>
                </a:extLst>
              </a:tr>
              <a:tr h="1231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de Valparaíso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483.019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483.019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1898936"/>
                  </a:ext>
                </a:extLst>
              </a:tr>
              <a:tr h="1231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del Libertador General B. O’Higgins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76.168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76.168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11652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1125306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3885</TotalTime>
  <Words>1949</Words>
  <Application>Microsoft Office PowerPoint</Application>
  <PresentationFormat>Presentación en pantalla (4:3)</PresentationFormat>
  <Paragraphs>1019</Paragraphs>
  <Slides>11</Slides>
  <Notes>1</Notes>
  <HiddenSlides>0</HiddenSlides>
  <MMClips>0</MMClips>
  <ScaleCrop>false</ScaleCrop>
  <HeadingPairs>
    <vt:vector size="8" baseType="variant">
      <vt:variant>
        <vt:lpstr>Fuentes usadas</vt:lpstr>
      </vt:variant>
      <vt:variant>
        <vt:i4>4</vt:i4>
      </vt:variant>
      <vt:variant>
        <vt:lpstr>Tema</vt:lpstr>
      </vt:variant>
      <vt:variant>
        <vt:i4>2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8" baseType="lpstr">
      <vt:lpstr>Andalus</vt:lpstr>
      <vt:lpstr>Arial</vt:lpstr>
      <vt:lpstr>Calibri</vt:lpstr>
      <vt:lpstr>Times New Roman</vt:lpstr>
      <vt:lpstr>1_Tema de Office</vt:lpstr>
      <vt:lpstr>Tema de Office</vt:lpstr>
      <vt:lpstr>Imagen de mapa de bits</vt:lpstr>
      <vt:lpstr>EJECUCIÓN ACUMULADA DE GASTOS PRESUPUESTARIOS AL MES DE MAYO DE 2021 PARTIDA 14:  MINISTERIO DE BIENES NACIONALES</vt:lpstr>
      <vt:lpstr>Presentación de PowerPoint</vt:lpstr>
      <vt:lpstr>Presentación de PowerPoint</vt:lpstr>
      <vt:lpstr>Presentación de PowerPoint</vt:lpstr>
      <vt:lpstr>EJECUCIÓN ACUMULADA DE GASTOS A MAYO DE 2021  PARTIDA 14 MINISTERIO DE BIENES NACIONALES</vt:lpstr>
      <vt:lpstr>EJECUCIÓN ACUMULADA DE GASTOS A MAYO DE 2021  PARTIDA 14 RESUMEN POR CAPÍTULOS</vt:lpstr>
      <vt:lpstr>EJECUCIÓN ACUMULADA DE GASTOS A MAYO DE 2021  PARTIDA 14. CAPÍTULO 01. PROGRAMA 01: SUBSECRETARÍA DE BIENES NACIONALES </vt:lpstr>
      <vt:lpstr>EJECUCIÓN ACUMULADA DE GASTOS A MAYO DE 2021  PARTIDA 14. CAPÍTULO 01. PROGRAMA 03: REGULARIZACIÓN DE LA PROPIEDAD RAÍZ</vt:lpstr>
      <vt:lpstr>EJECUCIÓN ACUMULADA DE GASTOS A MAYO DE 2021  PARTIDA 14. CAPÍTULO 01. PROGRAMA 04: ADMINISTRACIÓN DE BIENES</vt:lpstr>
      <vt:lpstr>EJECUCIÓN ACUMULADA DE GASTOS A MAYO DE 2021  PARTIDA 14. CAPÍTULO 01. PROGRAMA 04: ADMINISTRACIÓN DE BIENES</vt:lpstr>
      <vt:lpstr>EJECUCIÓN ACUMULADA DE GASTOS A MAYO DE 2021  PARTIDA 14. CAPÍTULO 01. PROGRAMA 05: CATASTRO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Presupuesto</cp:lastModifiedBy>
  <cp:revision>269</cp:revision>
  <cp:lastPrinted>2019-10-14T13:03:08Z</cp:lastPrinted>
  <dcterms:created xsi:type="dcterms:W3CDTF">2016-06-23T13:38:47Z</dcterms:created>
  <dcterms:modified xsi:type="dcterms:W3CDTF">2021-07-08T13:48:32Z</dcterms:modified>
</cp:coreProperties>
</file>