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22" r:id="rId17"/>
    <p:sldId id="323" r:id="rId18"/>
    <p:sldId id="324" r:id="rId19"/>
    <p:sldId id="325" r:id="rId20"/>
    <p:sldId id="326" r:id="rId21"/>
    <p:sldId id="319" r:id="rId22"/>
    <p:sldId id="332" r:id="rId23"/>
    <p:sldId id="338" r:id="rId24"/>
    <p:sldId id="334" r:id="rId25"/>
    <p:sldId id="331" r:id="rId26"/>
    <p:sldId id="330" r:id="rId27"/>
    <p:sldId id="329" r:id="rId28"/>
    <p:sldId id="328" r:id="rId29"/>
    <p:sldId id="336" r:id="rId30"/>
    <p:sldId id="335" r:id="rId31"/>
    <p:sldId id="337" r:id="rId32"/>
    <p:sldId id="327" r:id="rId3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49-49D1-8127-ABD1DD0ECC16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49-49D1-8127-ABD1DD0ECC16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49-49D1-8127-ABD1DD0ECC16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49-49D1-8127-ABD1DD0ECC16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56-4060-824F-7E4C5FAC4EC2}"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50-4E7A-9F6D-0AF1F3DB60D8}"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50-4E7A-9F6D-0AF1F3DB60D8}"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50-4E7A-9F6D-0AF1F3DB60D8}"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50-4E7A-9F6D-0AF1F3DB60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13'!$D$24:$H$24</c:f>
              <c:numCache>
                <c:formatCode>0.0%</c:formatCode>
                <c:ptCount val="5"/>
                <c:pt idx="0">
                  <c:v>4.0323206726136269E-2</c:v>
                </c:pt>
                <c:pt idx="1">
                  <c:v>0.12253255703017579</c:v>
                </c:pt>
                <c:pt idx="2">
                  <c:v>0.23156664016124215</c:v>
                </c:pt>
                <c:pt idx="3">
                  <c:v>0.31377029580049232</c:v>
                </c:pt>
                <c:pt idx="4">
                  <c:v>0.39320081703568532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5935176"/>
        <c:axId val="565933608"/>
      </c:lineChart>
      <c:catAx>
        <c:axId val="56593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5933608"/>
        <c:crosses val="autoZero"/>
        <c:auto val="1"/>
        <c:lblAlgn val="ctr"/>
        <c:lblOffset val="100"/>
        <c:noMultiLvlLbl val="0"/>
      </c:catAx>
      <c:valAx>
        <c:axId val="5659336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59351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0B-425B-9363-CA34B5658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13'!$D$31:$H$31</c:f>
              <c:numCache>
                <c:formatCode>0.0%</c:formatCode>
                <c:ptCount val="5"/>
                <c:pt idx="0">
                  <c:v>4.0323206726136269E-2</c:v>
                </c:pt>
                <c:pt idx="1">
                  <c:v>8.3396072917030939E-2</c:v>
                </c:pt>
                <c:pt idx="2">
                  <c:v>0.10968023647318037</c:v>
                </c:pt>
                <c:pt idx="3">
                  <c:v>8.7316231044955644E-2</c:v>
                </c:pt>
                <c:pt idx="4">
                  <c:v>8.8602623010525086E-2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5949288"/>
        <c:axId val="565950464"/>
      </c:barChart>
      <c:catAx>
        <c:axId val="565949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5950464"/>
        <c:crosses val="autoZero"/>
        <c:auto val="1"/>
        <c:lblAlgn val="ctr"/>
        <c:lblOffset val="100"/>
        <c:noMultiLvlLbl val="0"/>
      </c:catAx>
      <c:valAx>
        <c:axId val="5659504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594928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04143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474" y="619016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922564"/>
              </p:ext>
            </p:extLst>
          </p:nvPr>
        </p:nvGraphicFramePr>
        <p:xfrm>
          <a:off x="458475" y="1838877"/>
          <a:ext cx="8210796" cy="425441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88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18.027.864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13.618.112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4.100.767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1.630.299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11.578.887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11.578.887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11.378.953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79598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51331"/>
              </p:ext>
            </p:extLst>
          </p:nvPr>
        </p:nvGraphicFramePr>
        <p:xfrm>
          <a:off x="530870" y="1736562"/>
          <a:ext cx="8155929" cy="4685384"/>
        </p:xfrm>
        <a:graphic>
          <a:graphicData uri="http://schemas.openxmlformats.org/drawingml/2006/table">
            <a:tbl>
              <a:tblPr/>
              <a:tblGrid>
                <a:gridCol w="817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7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6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6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303.962.042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-4.421.796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124.991.145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17.087.559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2.214.684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6084080,0%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6084080,0%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38.083.979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38.083.979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213.430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4.268.702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1.636.494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922.114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3.463.527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13.980.128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10.510.824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520.835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463.033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237.653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741" y="6499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90" y="132122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072022"/>
              </p:ext>
            </p:extLst>
          </p:nvPr>
        </p:nvGraphicFramePr>
        <p:xfrm>
          <a:off x="516741" y="1610199"/>
          <a:ext cx="8197398" cy="4886598"/>
        </p:xfrm>
        <a:graphic>
          <a:graphicData uri="http://schemas.openxmlformats.org/drawingml/2006/table">
            <a:tbl>
              <a:tblPr/>
              <a:tblGrid>
                <a:gridCol w="821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8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1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6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262.909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243.648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30.160.361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30.160.361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21.479.879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8.478.488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193.302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34.094.067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34.094.067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5.681.224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1.146.237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9.981.975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8.929.406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4.119.854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122.568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23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917.160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23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622.120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2.546.113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5266" y="51861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267" y="19102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589501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274569"/>
              </p:ext>
            </p:extLst>
          </p:nvPr>
        </p:nvGraphicFramePr>
        <p:xfrm>
          <a:off x="524188" y="2251573"/>
          <a:ext cx="8162614" cy="2401562"/>
        </p:xfrm>
        <a:graphic>
          <a:graphicData uri="http://schemas.openxmlformats.org/drawingml/2006/table">
            <a:tbl>
              <a:tblPr/>
              <a:tblGrid>
                <a:gridCol w="817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7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7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7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3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61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5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33544"/>
              </p:ext>
            </p:extLst>
          </p:nvPr>
        </p:nvGraphicFramePr>
        <p:xfrm>
          <a:off x="518860" y="1754336"/>
          <a:ext cx="8167939" cy="4564755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60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8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27.662.175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11.594.135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9.249.730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503.072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507.636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5076360,0%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507.636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5076360,0%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63.064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52.641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526410,0%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52.641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526410,0%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85.155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85.155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311730,0%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2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29.360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293600,0%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172.485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172.485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981.820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981.820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244" y="465313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5" y="18089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01861"/>
              </p:ext>
            </p:extLst>
          </p:nvPr>
        </p:nvGraphicFramePr>
        <p:xfrm>
          <a:off x="518863" y="2420334"/>
          <a:ext cx="8167935" cy="194476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74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2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21.947.434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8.128.667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639.773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535.106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535.106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45895"/>
              </p:ext>
            </p:extLst>
          </p:nvPr>
        </p:nvGraphicFramePr>
        <p:xfrm>
          <a:off x="518858" y="2114369"/>
          <a:ext cx="8167942" cy="3503650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6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5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14.083.377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5.458.837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4.241.763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040" y="565096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7317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181971"/>
              </p:ext>
            </p:extLst>
          </p:nvPr>
        </p:nvGraphicFramePr>
        <p:xfrm>
          <a:off x="518861" y="2021119"/>
          <a:ext cx="8157114" cy="2632014"/>
        </p:xfrm>
        <a:graphic>
          <a:graphicData uri="http://schemas.openxmlformats.org/drawingml/2006/table">
            <a:tbl>
              <a:tblPr/>
              <a:tblGrid>
                <a:gridCol w="810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1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6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7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6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2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31.353.783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10.486.894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7.905.581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1.585.417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946.424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946.424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958" y="52191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5240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557341"/>
              </p:ext>
            </p:extLst>
          </p:nvPr>
        </p:nvGraphicFramePr>
        <p:xfrm>
          <a:off x="465479" y="1916832"/>
          <a:ext cx="8231843" cy="3014002"/>
        </p:xfrm>
        <a:graphic>
          <a:graphicData uri="http://schemas.openxmlformats.org/drawingml/2006/table">
            <a:tbl>
              <a:tblPr/>
              <a:tblGrid>
                <a:gridCol w="824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6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1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1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16.375.706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5.878.409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4.729.428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375380"/>
              </p:ext>
            </p:extLst>
          </p:nvPr>
        </p:nvGraphicFramePr>
        <p:xfrm>
          <a:off x="518864" y="1915924"/>
          <a:ext cx="8167939" cy="3500526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5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4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13.722.579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305830"/>
              </p:ext>
            </p:extLst>
          </p:nvPr>
        </p:nvGraphicFramePr>
        <p:xfrm>
          <a:off x="467544" y="1626393"/>
          <a:ext cx="8148280" cy="438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713828"/>
              </p:ext>
            </p:extLst>
          </p:nvPr>
        </p:nvGraphicFramePr>
        <p:xfrm>
          <a:off x="518864" y="2063278"/>
          <a:ext cx="8167935" cy="254662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7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7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3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2.883.681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1.990.150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493.896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493.896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MANEJO DEL FUEGO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063776"/>
              </p:ext>
            </p:extLst>
          </p:nvPr>
        </p:nvGraphicFramePr>
        <p:xfrm>
          <a:off x="592988" y="2420886"/>
          <a:ext cx="8093813" cy="1872209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36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3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991802"/>
              </p:ext>
            </p:extLst>
          </p:nvPr>
        </p:nvGraphicFramePr>
        <p:xfrm>
          <a:off x="537711" y="1988840"/>
          <a:ext cx="8093812" cy="3052171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2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8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5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752.041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283.066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467.554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35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261765"/>
              </p:ext>
            </p:extLst>
          </p:nvPr>
        </p:nvGraphicFramePr>
        <p:xfrm>
          <a:off x="518866" y="2114365"/>
          <a:ext cx="8167933" cy="289635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5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1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20.856.316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6.619.773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930.455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32451"/>
              </p:ext>
            </p:extLst>
          </p:nvPr>
        </p:nvGraphicFramePr>
        <p:xfrm>
          <a:off x="538837" y="2114368"/>
          <a:ext cx="8147962" cy="2566605"/>
        </p:xfrm>
        <a:graphic>
          <a:graphicData uri="http://schemas.openxmlformats.org/drawingml/2006/table">
            <a:tbl>
              <a:tblPr/>
              <a:tblGrid>
                <a:gridCol w="816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2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8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6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77.303.461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41.881.324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51.102.746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19.183.128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2.261.890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11.797.311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46.549.142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31.514.518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28.563.414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-2.859.946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10.683.175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10.683.175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538427"/>
              </p:ext>
            </p:extLst>
          </p:nvPr>
        </p:nvGraphicFramePr>
        <p:xfrm>
          <a:off x="518864" y="1988840"/>
          <a:ext cx="8167935" cy="324035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54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3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18.419.784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791.821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7.957.556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5.324.640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871.867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57441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608918"/>
              </p:ext>
            </p:extLst>
          </p:nvPr>
        </p:nvGraphicFramePr>
        <p:xfrm>
          <a:off x="518865" y="1920322"/>
          <a:ext cx="8148814" cy="3627574"/>
        </p:xfrm>
        <a:graphic>
          <a:graphicData uri="http://schemas.openxmlformats.org/drawingml/2006/table">
            <a:tbl>
              <a:tblPr/>
              <a:tblGrid>
                <a:gridCol w="816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2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1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7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8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22.469.839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-15.578.105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5.146.904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2.037.790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2.037.790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567" y="50048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073" y="18446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279052"/>
              </p:ext>
            </p:extLst>
          </p:nvPr>
        </p:nvGraphicFramePr>
        <p:xfrm>
          <a:off x="515073" y="2318381"/>
          <a:ext cx="8171728" cy="2118730"/>
        </p:xfrm>
        <a:graphic>
          <a:graphicData uri="http://schemas.openxmlformats.org/drawingml/2006/table">
            <a:tbl>
              <a:tblPr/>
              <a:tblGrid>
                <a:gridCol w="81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1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59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1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1.404.461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531.515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289.404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237" y="488554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392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294874"/>
              </p:ext>
            </p:extLst>
          </p:nvPr>
        </p:nvGraphicFramePr>
        <p:xfrm>
          <a:off x="518864" y="1989935"/>
          <a:ext cx="8167935" cy="256364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6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2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7.449.442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7.449.442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3.054.647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1.672.798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1.672.798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295.384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79715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11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872081"/>
              </p:ext>
            </p:extLst>
          </p:nvPr>
        </p:nvGraphicFramePr>
        <p:xfrm>
          <a:off x="518864" y="2336316"/>
          <a:ext cx="8167935" cy="152473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7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1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306792"/>
              </p:ext>
            </p:extLst>
          </p:nvPr>
        </p:nvGraphicFramePr>
        <p:xfrm>
          <a:off x="539552" y="1614486"/>
          <a:ext cx="8147248" cy="4406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9034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184452"/>
              </p:ext>
            </p:extLst>
          </p:nvPr>
        </p:nvGraphicFramePr>
        <p:xfrm>
          <a:off x="518864" y="1916832"/>
          <a:ext cx="8167935" cy="268278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6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9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2.313.153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2.243.153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2.243.153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2.243.153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5" y="637287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4053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799369"/>
              </p:ext>
            </p:extLst>
          </p:nvPr>
        </p:nvGraphicFramePr>
        <p:xfrm>
          <a:off x="517792" y="1683820"/>
          <a:ext cx="8169008" cy="4662015"/>
        </p:xfrm>
        <a:graphic>
          <a:graphicData uri="http://schemas.openxmlformats.org/drawingml/2006/table">
            <a:tbl>
              <a:tblPr/>
              <a:tblGrid>
                <a:gridCol w="818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4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35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3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81.904.407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-46.927.561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29.293.101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2.292.734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240.730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971.618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971.618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971.618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123.653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123.653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124.938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130.407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25.279.847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25.279.847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07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25.279.847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3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837018"/>
              </p:ext>
            </p:extLst>
          </p:nvPr>
        </p:nvGraphicFramePr>
        <p:xfrm>
          <a:off x="466600" y="1609724"/>
          <a:ext cx="8220200" cy="4339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107325"/>
              </p:ext>
            </p:extLst>
          </p:nvPr>
        </p:nvGraphicFramePr>
        <p:xfrm>
          <a:off x="606314" y="1988833"/>
          <a:ext cx="7638095" cy="3600272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023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84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828.296.257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71.917.051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325.686.765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224.665.756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8.955.988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94.408.545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110.038.343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51.864.530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39.951.760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163.557.195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1.970.759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71.189.716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155865,0%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-75.259.392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6.959.031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30.160.361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61.641.862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25.780.982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6454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643344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6861" y="1395113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8268210-580A-4341-B6FD-D32484B087C2}"/>
              </a:ext>
            </a:extLst>
          </p:cNvPr>
          <p:cNvGraphicFramePr>
            <a:graphicFrameLocks noGrp="1"/>
          </p:cNvGraphicFramePr>
          <p:nvPr/>
        </p:nvGraphicFramePr>
        <p:xfrm>
          <a:off x="1220105" y="1825627"/>
          <a:ext cx="6703789" cy="4351333"/>
        </p:xfrm>
        <a:graphic>
          <a:graphicData uri="http://schemas.openxmlformats.org/drawingml/2006/table">
            <a:tbl>
              <a:tblPr/>
              <a:tblGrid>
                <a:gridCol w="278281">
                  <a:extLst>
                    <a:ext uri="{9D8B030D-6E8A-4147-A177-3AD203B41FA5}">
                      <a16:colId xmlns:a16="http://schemas.microsoft.com/office/drawing/2014/main" val="250608373"/>
                    </a:ext>
                  </a:extLst>
                </a:gridCol>
                <a:gridCol w="278281">
                  <a:extLst>
                    <a:ext uri="{9D8B030D-6E8A-4147-A177-3AD203B41FA5}">
                      <a16:colId xmlns:a16="http://schemas.microsoft.com/office/drawing/2014/main" val="313685452"/>
                    </a:ext>
                  </a:extLst>
                </a:gridCol>
                <a:gridCol w="2496180">
                  <a:extLst>
                    <a:ext uri="{9D8B030D-6E8A-4147-A177-3AD203B41FA5}">
                      <a16:colId xmlns:a16="http://schemas.microsoft.com/office/drawing/2014/main" val="554829886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2946494444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3693128032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2067244652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739317437"/>
                    </a:ext>
                  </a:extLst>
                </a:gridCol>
                <a:gridCol w="667875">
                  <a:extLst>
                    <a:ext uri="{9D8B030D-6E8A-4147-A177-3AD203B41FA5}">
                      <a16:colId xmlns:a16="http://schemas.microsoft.com/office/drawing/2014/main" val="415414545"/>
                    </a:ext>
                  </a:extLst>
                </a:gridCol>
              </a:tblGrid>
              <a:tr h="133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38277"/>
                  </a:ext>
                </a:extLst>
              </a:tr>
              <a:tr h="409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1581"/>
                  </a:ext>
                </a:extLst>
              </a:tr>
              <a:tr h="175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67.271.849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5.208.348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26.017.322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65020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31.510.769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3.321.079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12.959.638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345736"/>
                  </a:ext>
                </a:extLst>
              </a:tr>
              <a:tr h="25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13.057.684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659079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18.027.864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205.290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13.618.112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779956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303.962.042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-4.421.796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124.991.145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011448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25.906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705192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132.280.984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3.796.328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48.596.654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75496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27.662.175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11.594.135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78836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21.947.434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9.303.546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38622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14.083.377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5.458.837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87092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31.353.783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10.486.894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20434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16.375.706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5.878.409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008448"/>
                  </a:ext>
                </a:extLst>
              </a:tr>
              <a:tr h="267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13.722.579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2.991.152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837538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7.135.930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2.883.681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65504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140.453.861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28.562.415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77.024.684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471857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752.041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59227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20.856.316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9.173.098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97809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77.303.461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41.881.324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51.102.746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03061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18.419.784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791.821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7.957.556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953177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22.469.839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-15.578.105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8.259.769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95029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1.404.461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531.515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294897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1610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412938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81.904.407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-46.927.561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29.293.101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40252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2.313.153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947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6016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738800"/>
              </p:ext>
            </p:extLst>
          </p:nvPr>
        </p:nvGraphicFramePr>
        <p:xfrm>
          <a:off x="467544" y="2030679"/>
          <a:ext cx="8281779" cy="4133301"/>
        </p:xfrm>
        <a:graphic>
          <a:graphicData uri="http://schemas.openxmlformats.org/drawingml/2006/table">
            <a:tbl>
              <a:tblPr/>
              <a:tblGrid>
                <a:gridCol w="82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8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5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0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31.510.769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3.321.079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12.959.638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6.554.541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20.510.004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6.812.752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273.484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4.324.153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2.235.406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93224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344715"/>
              </p:ext>
            </p:extLst>
          </p:nvPr>
        </p:nvGraphicFramePr>
        <p:xfrm>
          <a:off x="561321" y="1997172"/>
          <a:ext cx="8210797" cy="3935070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86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2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226.625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1.838.490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172394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041607"/>
              </p:ext>
            </p:extLst>
          </p:nvPr>
        </p:nvGraphicFramePr>
        <p:xfrm>
          <a:off x="395538" y="2060841"/>
          <a:ext cx="8289498" cy="3744422"/>
        </p:xfrm>
        <a:graphic>
          <a:graphicData uri="http://schemas.openxmlformats.org/drawingml/2006/table">
            <a:tbl>
              <a:tblPr/>
              <a:tblGrid>
                <a:gridCol w="83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7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8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6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13.057.684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12.762.056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12.762.056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16.919.489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7.265.213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2.160.796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1.807.603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1.500.444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7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4198</TotalTime>
  <Words>5931</Words>
  <Application>Microsoft Office PowerPoint</Application>
  <PresentationFormat>Presentación en pantalla (4:3)</PresentationFormat>
  <Paragraphs>3250</Paragraphs>
  <Slides>31</Slides>
  <Notes>26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31</vt:i4>
      </vt:variant>
    </vt:vector>
  </HeadingPairs>
  <TitlesOfParts>
    <vt:vector size="35" baseType="lpstr">
      <vt:lpstr>Arial</vt:lpstr>
      <vt:lpstr>Calibri</vt:lpstr>
      <vt:lpstr>1_Tema de Office</vt:lpstr>
      <vt:lpstr>Tema de Office</vt:lpstr>
      <vt:lpstr>EJECUCIÓN PRESUPUESTARIA DE GASTOS ACUMULADA AL MES DE MAYO DE 2021 PARTIDA 13: MINISTERIO DE AGRICULTURA</vt:lpstr>
      <vt:lpstr>COMPORTAMIENTO DE LA EJECUCIÓN ACUMULADA DE GASTOS A MAYO DE 2021  PARTIDA 13 MINISTERIO DE AGRICULTURA</vt:lpstr>
      <vt:lpstr>COMPORTAMIENTO DE LA EJECUCIÓN ACUMULADA DE GASTOS A MAYO DE 2021  PARTIDA 13 MINISTERIO DE AGRICULTURA</vt:lpstr>
      <vt:lpstr>COMPORTAMIENTO DE LA EJECUCIÓN ACUMULADA DE GASTOS A MAYO DE 2021  PARTIDA 13 MINISTERIO DE AGRICULTURA</vt:lpstr>
      <vt:lpstr>EJECUCIÓN ACUMULADA DE GASTOS A MAYO DE 2021 PARTIDA 13 MINISTERIO DE AGRICULTURA</vt:lpstr>
      <vt:lpstr>EJECUCIÓN ACUMULADA DE GASTOS A MAYO DE 2021  PARTIDA 13 MINISTERIO DE AGRICULTURA RESUMEN POR CAPÍTULOS</vt:lpstr>
      <vt:lpstr>EJECUCIÓN ACUMULADA DE GASTOS A MAYO DE 2021  PARTIDA 13. CAPÍTULO 01. PROGRAMA 01:  SUBSECRETARÍA DE AGRICULTURA</vt:lpstr>
      <vt:lpstr>EJECUCIÓN ACUMULADA DE GASTOS A MAYO DE 2021  PARTIDA 13. CAPÍTULO 01. PROGRAMA 01:  SUBSECRETARÍA DE AGRICULTURA</vt:lpstr>
      <vt:lpstr>EJECUCIÓN ACUMULADA DE GASTOS A MAYO DE 2021  PARTIDA 13. CAPÍTULO 01. PROGRAMA 02:  INVESTIGACIÓN E INNOVACIÓN TECNOLÓGICA SILVOAGROPECUARIA</vt:lpstr>
      <vt:lpstr>EJECUCIÓN ACUMULADA DE GASTOS A MAYO DE 2021  PARTIDA 13. CAPÍTULO 02. PROGRAMA 01:  OFICINA DE ESTUDIOS Y POLÍTICAS AGRARIAS</vt:lpstr>
      <vt:lpstr>EJECUCIÓN ACUMULADA DE GASTOS A MAYO DE 2021  PARTIDA 13. CAPÍTULO 03. PROGRAMA 01:  INSTITUTO DE DESARROLLO AGROPECUARIO</vt:lpstr>
      <vt:lpstr>EJECUCIÓN ACUMULADA DE GASTOS A MAYO DE 2021  PARTIDA 13. CAPÍTULO 03. PROGRAMA 01:  INSTITUTO DE DESARROLLO AGROPECUARIO</vt:lpstr>
      <vt:lpstr>EJECUCIÓN ACUMULADA DE GASTOS A MAYO DE 2021  PARTIDA 13. CAPÍTULO 03. PROGRAMA:  INSTITUTO DE DESARROLLO  AGROPECUARIO FET COVID-19</vt:lpstr>
      <vt:lpstr>EJECUCIÓN ACUMULADA DE GASTOS A MAYO DE 2021  PARTIDA 13. CAPÍTULO 04. PROGRAMA 01:  SERVICIO AGRÍCOLA Y GANADERO</vt:lpstr>
      <vt:lpstr>EJECUCIÓN ACUMULADA DE GASTOS A MAYO DE 2021  PARTIDA 13. CAPÍTULO 04. PROGRAMA 04:  INSPECCIONES EXPORTACIONES SILVOAGROPECUARIAS</vt:lpstr>
      <vt:lpstr>EJECUCIÓN ACUMULADA DE GASTOS A MAYO DE 2021  PARTIDA 13. CAPÍTULO 04. PROGRAMA 05:  PROGRAMA DESARROLLO GANADERO</vt:lpstr>
      <vt:lpstr>EJECUCIÓN ACUMULADA DE GASTOS A MAYO DE 2021  PARTIDA 13. CAPÍTULO 04. PROGRAMA 06:  VIGILANCIA Y CONTROL SILVOAGRÍCOLA</vt:lpstr>
      <vt:lpstr>EJECUCIÓN ACUMULADA DE GASTOS A MAYO DE 2021  PARTIDA 13. CAPÍTULO 04. PROGRAMA 07:  PROGRAMA DE CONTROLES FRONTERIZOS</vt:lpstr>
      <vt:lpstr>EJECUCIÓN ACUMULADA DE GASTOS A MAYO DE 2021  PARTIDA 13. CAPÍTULO 04. PROGRAMA 08:  PROGRAMA GESTIÓN Y CONSERVACIÓN DE RECURSOS NATURALES RENOVABLES</vt:lpstr>
      <vt:lpstr>EJECUCIÓN ACUMULADA DE GASTOS A MAYO DE 2021  PARTIDA 13. CAPÍTULO 04. PROGRAMA 09:  LABORATORIOS</vt:lpstr>
      <vt:lpstr>EJECUCIÓN ACUMULADA DE GASTOS A MAYO DE 2021  PARTIDA 13. PROGRAMA:  MANEJO DEL FUEGO FET COVID-19</vt:lpstr>
      <vt:lpstr>EJECUCIÓN ACUMULADA DE GASTOS A MAYO DE 2021  PARTIDA 13. PROGRAMA:  GESTIÓN FORESTAL FET COVID-19</vt:lpstr>
      <vt:lpstr>EJECUCIÓN ACUMULADA DE GASTOS A MAYO DE 2021  PARTIDA 13. CAPÍTULO 05. PROGRAMA 01:  CORPORACIÓN NACIONAL FORESTAL</vt:lpstr>
      <vt:lpstr>EJECUCIÓN ACUMULADA DE GASTOS A MAYO DE 2021  PARTIDA 13. CAPÍTULO 05. PROGRAMA 03:  PROGRAMA DE MANEJO DEL FUEGO</vt:lpstr>
      <vt:lpstr>EJECUCIÓN ACUMULADA DE GASTOS A MAYO DE 2021  PARTIDA 13. CAPÍTULO 05. PROGRAMA 04:  ÁREAS SILVESTRES PROTEGIDAS</vt:lpstr>
      <vt:lpstr>EJECUCIÓN ACUMULADA DE GASTOS A MAYO DE 2021  PARTIDA 13. CAPÍTULO 05. PROGRAMA 05:  GESTIÓN FORESTAL</vt:lpstr>
      <vt:lpstr>EJECUCIÓN ACUMULADA DE GASTOS A MAYO DE 2021  PARTIDA 13. CAPÍTULO 05. PROGRAMA 06:  PROGRAMA  DE ARBORIZACIÓN URBANA</vt:lpstr>
      <vt:lpstr>EJECUCIÓN ACUMULADA DE GASTOS A MAYO DE 2021  PARTIDA 13. PROGRAMA:  PROGRAMAS DE EMPLEOS</vt:lpstr>
      <vt:lpstr>EJECUCIÓN ACUMULADA DE GASTOS A MAYO DE 2021  PARTIDA 13. PROGRAMA:  AREAS SILVESTRES PROTEGIDAS FET COVID-19</vt:lpstr>
      <vt:lpstr>EJECUCIÓN ACUMULADA DE GASTOS A MAYO DE 2021  PARTIDA 13. PROGRAMA:  COMISIÓN NACIONAL DE RIEGO FET COVID-19</vt:lpstr>
      <vt:lpstr>EJECUCIÓN ACUMULADA DE GASTOS A MAYO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339</cp:revision>
  <cp:lastPrinted>2019-06-03T14:10:49Z</cp:lastPrinted>
  <dcterms:created xsi:type="dcterms:W3CDTF">2016-06-23T13:38:47Z</dcterms:created>
  <dcterms:modified xsi:type="dcterms:W3CDTF">2021-08-09T20:33:53Z</dcterms:modified>
</cp:coreProperties>
</file>