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2"/>
  </p:notesMasterIdLst>
  <p:handoutMasterIdLst>
    <p:handoutMasterId r:id="rId33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28" r:id="rId25"/>
    <p:sldId id="315" r:id="rId26"/>
    <p:sldId id="316" r:id="rId27"/>
    <p:sldId id="317" r:id="rId28"/>
    <p:sldId id="318" r:id="rId29"/>
    <p:sldId id="327" r:id="rId30"/>
    <p:sldId id="319" r:id="rId3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71" d="100"/>
          <a:sy n="71" d="100"/>
        </p:scale>
        <p:origin x="60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67691802010742"/>
          <c:y val="0.17603183578856427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FE-4732-9241-989649C415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FE-4732-9241-989649C415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5FE-4732-9241-989649C415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5FE-4732-9241-989649C415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186369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FE-4732-9241-989649C41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11'!$D$37:$O$37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0.113</c:v>
                </c:pt>
                <c:pt idx="1">
                  <c:v>7.0999999999999994E-2</c:v>
                </c:pt>
                <c:pt idx="2">
                  <c:v>7.4999999999999997E-2</c:v>
                </c:pt>
                <c:pt idx="3">
                  <c:v>7.0000000000000007E-2</c:v>
                </c:pt>
                <c:pt idx="4">
                  <c:v>6.5000000000000002E-2</c:v>
                </c:pt>
                <c:pt idx="5">
                  <c:v>7.8E-2</c:v>
                </c:pt>
                <c:pt idx="6">
                  <c:v>6.8000000000000005E-2</c:v>
                </c:pt>
                <c:pt idx="7">
                  <c:v>5.8999999999999997E-2</c:v>
                </c:pt>
                <c:pt idx="8">
                  <c:v>6.4000000000000001E-2</c:v>
                </c:pt>
                <c:pt idx="9">
                  <c:v>6.2E-2</c:v>
                </c:pt>
                <c:pt idx="10">
                  <c:v>6.4000000000000001E-2</c:v>
                </c:pt>
                <c:pt idx="11">
                  <c:v>0.28412783899999999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11'!$C$39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B83-485C-952A-25ECA54057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11'!$D$39:$H$39</c:f>
              <c:numCache>
                <c:formatCode>0.0%</c:formatCode>
                <c:ptCount val="5"/>
                <c:pt idx="0">
                  <c:v>0.14546738632090708</c:v>
                </c:pt>
                <c:pt idx="1">
                  <c:v>7.1049768488433612E-2</c:v>
                </c:pt>
                <c:pt idx="2">
                  <c:v>7.9763603258434596E-2</c:v>
                </c:pt>
                <c:pt idx="3">
                  <c:v>7.7184045165835422E-2</c:v>
                </c:pt>
                <c:pt idx="4">
                  <c:v>7.4687484723806249E-2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47293976"/>
        <c:axId val="547298288"/>
      </c:barChart>
      <c:catAx>
        <c:axId val="547293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47298288"/>
        <c:crosses val="autoZero"/>
        <c:auto val="0"/>
        <c:lblAlgn val="ctr"/>
        <c:lblOffset val="100"/>
        <c:noMultiLvlLbl val="0"/>
      </c:catAx>
      <c:valAx>
        <c:axId val="5472982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47293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11'!$D$33:$O$33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0.113</c:v>
                </c:pt>
                <c:pt idx="1">
                  <c:v>0.185</c:v>
                </c:pt>
                <c:pt idx="2">
                  <c:v>0.25900000000000001</c:v>
                </c:pt>
                <c:pt idx="3">
                  <c:v>0.33100000000000002</c:v>
                </c:pt>
                <c:pt idx="4">
                  <c:v>0.39700000000000002</c:v>
                </c:pt>
                <c:pt idx="5">
                  <c:v>0.48599999999999999</c:v>
                </c:pt>
                <c:pt idx="6">
                  <c:v>0.55400000000000005</c:v>
                </c:pt>
                <c:pt idx="7">
                  <c:v>0.54500000000000004</c:v>
                </c:pt>
                <c:pt idx="8">
                  <c:v>0.60899999999999999</c:v>
                </c:pt>
                <c:pt idx="9">
                  <c:v>0.66200000000000003</c:v>
                </c:pt>
                <c:pt idx="10">
                  <c:v>0.72499999999999998</c:v>
                </c:pt>
                <c:pt idx="11">
                  <c:v>0.95099999999999996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82587246038691E-2"/>
                  <c:y val="4.142232045636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06-4003-91D0-0CD7ABD00D3E}"/>
                </c:ext>
              </c:extLst>
            </c:dLbl>
            <c:dLbl>
              <c:idx val="1"/>
              <c:layout>
                <c:manualLayout>
                  <c:x val="-3.2338266744434727E-2"/>
                  <c:y val="5.1686463289780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06-4003-91D0-0CD7ABD00D3E}"/>
                </c:ext>
              </c:extLst>
            </c:dLbl>
            <c:dLbl>
              <c:idx val="2"/>
              <c:layout>
                <c:manualLayout>
                  <c:x val="-3.3282662583843714E-2"/>
                  <c:y val="4.8047949611403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06-4003-91D0-0CD7ABD00D3E}"/>
                </c:ext>
              </c:extLst>
            </c:dLbl>
            <c:dLbl>
              <c:idx val="3"/>
              <c:layout>
                <c:manualLayout>
                  <c:x val="-3.0541703120443277E-2"/>
                  <c:y val="6.0568202599381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06-4003-91D0-0CD7ABD00D3E}"/>
                </c:ext>
              </c:extLst>
            </c:dLbl>
            <c:dLbl>
              <c:idx val="4"/>
              <c:layout>
                <c:manualLayout>
                  <c:x val="-3.7405584718576898E-2"/>
                  <c:y val="6.85762352782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06-4003-91D0-0CD7ABD00D3E}"/>
                </c:ext>
              </c:extLst>
            </c:dLbl>
            <c:dLbl>
              <c:idx val="5"/>
              <c:layout>
                <c:manualLayout>
                  <c:x val="-4.975124378109453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06-4003-91D0-0CD7ABD00D3E}"/>
                </c:ext>
              </c:extLst>
            </c:dLbl>
            <c:dLbl>
              <c:idx val="6"/>
              <c:layout>
                <c:manualLayout>
                  <c:x val="-3.7313432835820892E-2"/>
                  <c:y val="4.0182648401826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A4-492B-892F-D2DD0789D531}"/>
                </c:ext>
              </c:extLst>
            </c:dLbl>
            <c:dLbl>
              <c:idx val="7"/>
              <c:layout>
                <c:manualLayout>
                  <c:x val="-3.9800995024875711E-2"/>
                  <c:y val="2.9223744292237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A4-492B-892F-D2DD0789D531}"/>
                </c:ext>
              </c:extLst>
            </c:dLbl>
            <c:dLbl>
              <c:idx val="8"/>
              <c:layout>
                <c:manualLayout>
                  <c:x val="-3.482587064676617E-2"/>
                  <c:y val="1.826484018264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A4-492B-892F-D2DD0789D531}"/>
                </c:ext>
              </c:extLst>
            </c:dLbl>
            <c:dLbl>
              <c:idx val="9"/>
              <c:layout>
                <c:manualLayout>
                  <c:x val="-2.48756218905473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A4-492B-892F-D2DD0789D5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11'!$D$35:$H$35</c:f>
              <c:numCache>
                <c:formatCode>0.0%</c:formatCode>
                <c:ptCount val="5"/>
                <c:pt idx="0">
                  <c:v>0.14546738632090708</c:v>
                </c:pt>
                <c:pt idx="1">
                  <c:v>0.21644559840490332</c:v>
                </c:pt>
                <c:pt idx="2">
                  <c:v>0.29702953980065627</c:v>
                </c:pt>
                <c:pt idx="3">
                  <c:v>0.37419670916508307</c:v>
                </c:pt>
                <c:pt idx="4">
                  <c:v>0.44433142217726823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7083080"/>
        <c:axId val="547082688"/>
      </c:lineChart>
      <c:catAx>
        <c:axId val="547083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47082688"/>
        <c:crosses val="autoZero"/>
        <c:auto val="1"/>
        <c:lblAlgn val="ctr"/>
        <c:lblOffset val="100"/>
        <c:tickLblSkip val="1"/>
        <c:noMultiLvlLbl val="0"/>
      </c:catAx>
      <c:valAx>
        <c:axId val="54708268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470830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166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6558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02E23A4-3B9D-4FA4-BC63-9FF85E52073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BCE9540-5D18-4B73-981B-37361D877DD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MAYO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03363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15478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06386"/>
              </p:ext>
            </p:extLst>
          </p:nvPr>
        </p:nvGraphicFramePr>
        <p:xfrm>
          <a:off x="539554" y="1925018"/>
          <a:ext cx="7920878" cy="3088161"/>
        </p:xfrm>
        <a:graphic>
          <a:graphicData uri="http://schemas.openxmlformats.org/drawingml/2006/table">
            <a:tbl>
              <a:tblPr/>
              <a:tblGrid>
                <a:gridCol w="7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08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1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75.015.092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36.742.119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17.142.175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26.585.688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11.405.686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8.117.661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8.117.661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970992"/>
              </p:ext>
            </p:extLst>
          </p:nvPr>
        </p:nvGraphicFramePr>
        <p:xfrm>
          <a:off x="558188" y="1844359"/>
          <a:ext cx="7861912" cy="4032913"/>
        </p:xfrm>
        <a:graphic>
          <a:graphicData uri="http://schemas.openxmlformats.org/drawingml/2006/table">
            <a:tbl>
              <a:tblPr/>
              <a:tblGrid>
                <a:gridCol w="540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4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1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6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76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73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3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9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4.991.140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3.326.976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3145" y="6290877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677667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48" y="1388037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703983"/>
              </p:ext>
            </p:extLst>
          </p:nvPr>
        </p:nvGraphicFramePr>
        <p:xfrm>
          <a:off x="539552" y="1722653"/>
          <a:ext cx="7704856" cy="4274658"/>
        </p:xfrm>
        <a:graphic>
          <a:graphicData uri="http://schemas.openxmlformats.org/drawingml/2006/table">
            <a:tbl>
              <a:tblPr/>
              <a:tblGrid>
                <a:gridCol w="698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9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5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5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99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4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4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378.844.164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163.493.483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330.736.998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330.858.767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143.280.508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42.148.029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42.740.232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15.533.136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4.453.891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4.453.881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553355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1467" y="1539686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734310"/>
              </p:ext>
            </p:extLst>
          </p:nvPr>
        </p:nvGraphicFramePr>
        <p:xfrm>
          <a:off x="481467" y="1941096"/>
          <a:ext cx="8205330" cy="3312362"/>
        </p:xfrm>
        <a:graphic>
          <a:graphicData uri="http://schemas.openxmlformats.org/drawingml/2006/table">
            <a:tbl>
              <a:tblPr/>
              <a:tblGrid>
                <a:gridCol w="69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6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7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4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7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220677"/>
              </p:ext>
            </p:extLst>
          </p:nvPr>
        </p:nvGraphicFramePr>
        <p:xfrm>
          <a:off x="627343" y="1811330"/>
          <a:ext cx="7920881" cy="4520041"/>
        </p:xfrm>
        <a:graphic>
          <a:graphicData uri="http://schemas.openxmlformats.org/drawingml/2006/table">
            <a:tbl>
              <a:tblPr/>
              <a:tblGrid>
                <a:gridCol w="703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5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3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8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9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105.830.339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2.181.083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22.315.143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8.242.417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36.798.411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33.822.027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-2.976.384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10.577.081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3.341.537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3.239.710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5.209.912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7" y="594928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83567" y="1370133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173191"/>
              </p:ext>
            </p:extLst>
          </p:nvPr>
        </p:nvGraphicFramePr>
        <p:xfrm>
          <a:off x="683567" y="1844824"/>
          <a:ext cx="7632848" cy="4104455"/>
        </p:xfrm>
        <a:graphic>
          <a:graphicData uri="http://schemas.openxmlformats.org/drawingml/2006/table">
            <a:tbl>
              <a:tblPr/>
              <a:tblGrid>
                <a:gridCol w="70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9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8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8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33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4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68.107.281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-3.488.456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31.279.775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12.968.071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14.262.337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7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418411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64757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241291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61589"/>
              </p:ext>
            </p:extLst>
          </p:nvPr>
        </p:nvGraphicFramePr>
        <p:xfrm>
          <a:off x="611559" y="1628800"/>
          <a:ext cx="7704861" cy="4320485"/>
        </p:xfrm>
        <a:graphic>
          <a:graphicData uri="http://schemas.openxmlformats.org/drawingml/2006/table">
            <a:tbl>
              <a:tblPr/>
              <a:tblGrid>
                <a:gridCol w="809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5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7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6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60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01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4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7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222.019.607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93.474.092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193.961.578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194.315.324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353.746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82.799.726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23.976.756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24.792.475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7.529.296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6150400,0%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9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6150400,0%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805264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811167"/>
              </p:ext>
            </p:extLst>
          </p:nvPr>
        </p:nvGraphicFramePr>
        <p:xfrm>
          <a:off x="611559" y="2069114"/>
          <a:ext cx="7776866" cy="3376107"/>
        </p:xfrm>
        <a:graphic>
          <a:graphicData uri="http://schemas.openxmlformats.org/drawingml/2006/table">
            <a:tbl>
              <a:tblPr/>
              <a:tblGrid>
                <a:gridCol w="649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5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9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3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3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24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0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3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583236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8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494777"/>
              </p:ext>
            </p:extLst>
          </p:nvPr>
        </p:nvGraphicFramePr>
        <p:xfrm>
          <a:off x="755576" y="1953694"/>
          <a:ext cx="7776865" cy="3704013"/>
        </p:xfrm>
        <a:graphic>
          <a:graphicData uri="http://schemas.openxmlformats.org/drawingml/2006/table">
            <a:tbl>
              <a:tblPr/>
              <a:tblGrid>
                <a:gridCol w="7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15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3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14.112.803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6.334.396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5.964.259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98953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4242" y="1283491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478438"/>
              </p:ext>
            </p:extLst>
          </p:nvPr>
        </p:nvGraphicFramePr>
        <p:xfrm>
          <a:off x="464242" y="1582876"/>
          <a:ext cx="8284222" cy="4716082"/>
        </p:xfrm>
        <a:graphic>
          <a:graphicData uri="http://schemas.openxmlformats.org/drawingml/2006/table">
            <a:tbl>
              <a:tblPr/>
              <a:tblGrid>
                <a:gridCol w="581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8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4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0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8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8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26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6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6.782.236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2.166.303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1.720.551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5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para Armas Biológicas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3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2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021" y="6232298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327860"/>
              </p:ext>
            </p:extLst>
          </p:nvPr>
        </p:nvGraphicFramePr>
        <p:xfrm>
          <a:off x="624610" y="1806288"/>
          <a:ext cx="7920883" cy="4243447"/>
        </p:xfrm>
        <a:graphic>
          <a:graphicData uri="http://schemas.openxmlformats.org/drawingml/2006/table">
            <a:tbl>
              <a:tblPr/>
              <a:tblGrid>
                <a:gridCol w="64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0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40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1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4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4.096.202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8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1141080,0%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1141080,0%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601600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73057" y="1722612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014221"/>
              </p:ext>
            </p:extLst>
          </p:nvPr>
        </p:nvGraphicFramePr>
        <p:xfrm>
          <a:off x="506017" y="2029226"/>
          <a:ext cx="8210799" cy="3779319"/>
        </p:xfrm>
        <a:graphic>
          <a:graphicData uri="http://schemas.openxmlformats.org/drawingml/2006/table">
            <a:tbl>
              <a:tblPr/>
              <a:tblGrid>
                <a:gridCol w="68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5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45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56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8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623447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6600" y="1412776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146363"/>
              </p:ext>
            </p:extLst>
          </p:nvPr>
        </p:nvGraphicFramePr>
        <p:xfrm>
          <a:off x="466597" y="1737432"/>
          <a:ext cx="8220203" cy="4517673"/>
        </p:xfrm>
        <a:graphic>
          <a:graphicData uri="http://schemas.openxmlformats.org/drawingml/2006/table">
            <a:tbl>
              <a:tblPr/>
              <a:tblGrid>
                <a:gridCol w="798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7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1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13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2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233.319.432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155.966.965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48.203.490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6.508.566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952.354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952.354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623447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50947" y="1319248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128293"/>
              </p:ext>
            </p:extLst>
          </p:nvPr>
        </p:nvGraphicFramePr>
        <p:xfrm>
          <a:off x="466600" y="1643908"/>
          <a:ext cx="8220203" cy="4712446"/>
        </p:xfrm>
        <a:graphic>
          <a:graphicData uri="http://schemas.openxmlformats.org/drawingml/2006/table">
            <a:tbl>
              <a:tblPr/>
              <a:tblGrid>
                <a:gridCol w="798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7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1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44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8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3.421.290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3.421.290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3.421.290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645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856" y="5932747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0471" y="1395761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698618"/>
              </p:ext>
            </p:extLst>
          </p:nvPr>
        </p:nvGraphicFramePr>
        <p:xfrm>
          <a:off x="589858" y="1819364"/>
          <a:ext cx="7965388" cy="3813425"/>
        </p:xfrm>
        <a:graphic>
          <a:graphicData uri="http://schemas.openxmlformats.org/drawingml/2006/table">
            <a:tbl>
              <a:tblPr/>
              <a:tblGrid>
                <a:gridCol w="675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3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9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94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48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2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2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527.509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32083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541058"/>
              </p:ext>
            </p:extLst>
          </p:nvPr>
        </p:nvGraphicFramePr>
        <p:xfrm>
          <a:off x="539554" y="1729386"/>
          <a:ext cx="8066780" cy="4435923"/>
        </p:xfrm>
        <a:graphic>
          <a:graphicData uri="http://schemas.openxmlformats.org/drawingml/2006/table">
            <a:tbl>
              <a:tblPr/>
              <a:tblGrid>
                <a:gridCol w="849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97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1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0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13.100.579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9.756.945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3.694.639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497.655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809.195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Asistencia a Víctimas - Ley N° 21.021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3965" y="5953709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322478"/>
              </p:ext>
            </p:extLst>
          </p:nvPr>
        </p:nvGraphicFramePr>
        <p:xfrm>
          <a:off x="565694" y="2084418"/>
          <a:ext cx="8039154" cy="3720849"/>
        </p:xfrm>
        <a:graphic>
          <a:graphicData uri="http://schemas.openxmlformats.org/drawingml/2006/table">
            <a:tbl>
              <a:tblPr/>
              <a:tblGrid>
                <a:gridCol w="604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8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8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88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7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3.687.558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1.382.963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546619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6679" y="723224"/>
            <a:ext cx="748883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PROGRAMA: </a:t>
            </a:r>
            <a:r>
              <a:rPr lang="es-ES" sz="1600" b="1" dirty="0">
                <a:solidFill>
                  <a:prstClr val="black"/>
                </a:solidFill>
                <a:ea typeface="+mj-ea"/>
                <a:cs typeface="+mj-cs"/>
              </a:rPr>
              <a:t>ACADEMIA NACIONAL  DE ESTUDIOS POLITICOS Y ESTRATEGICOS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16679" y="1628800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106331"/>
              </p:ext>
            </p:extLst>
          </p:nvPr>
        </p:nvGraphicFramePr>
        <p:xfrm>
          <a:off x="833281" y="2085567"/>
          <a:ext cx="7488833" cy="2645397"/>
        </p:xfrm>
        <a:graphic>
          <a:graphicData uri="http://schemas.openxmlformats.org/drawingml/2006/table">
            <a:tbl>
              <a:tblPr/>
              <a:tblGrid>
                <a:gridCol w="56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5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6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6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0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0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21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7277" y="676226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2" y="1356335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567422"/>
              </p:ext>
            </p:extLst>
          </p:nvPr>
        </p:nvGraphicFramePr>
        <p:xfrm>
          <a:off x="817278" y="1744707"/>
          <a:ext cx="7488832" cy="4492603"/>
        </p:xfrm>
        <a:graphic>
          <a:graphicData uri="http://schemas.openxmlformats.org/drawingml/2006/table">
            <a:tbl>
              <a:tblPr/>
              <a:tblGrid>
                <a:gridCol w="66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3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79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3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4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9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7.865.116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2.676.260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2.185.607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1.752.185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1.800.947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4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63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8064" y="6140326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191" y="150222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398844"/>
              </p:ext>
            </p:extLst>
          </p:nvPr>
        </p:nvGraphicFramePr>
        <p:xfrm>
          <a:off x="408409" y="1771874"/>
          <a:ext cx="8229600" cy="4177411"/>
        </p:xfrm>
        <a:graphic>
          <a:graphicData uri="http://schemas.openxmlformats.org/drawingml/2006/table">
            <a:tbl>
              <a:tblPr/>
              <a:tblGrid>
                <a:gridCol w="641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7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1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1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8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67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7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5795605"/>
            <a:ext cx="7488832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304163"/>
              </p:ext>
            </p:extLst>
          </p:nvPr>
        </p:nvGraphicFramePr>
        <p:xfrm>
          <a:off x="467544" y="1539339"/>
          <a:ext cx="8219256" cy="4060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234663"/>
              </p:ext>
            </p:extLst>
          </p:nvPr>
        </p:nvGraphicFramePr>
        <p:xfrm>
          <a:off x="539552" y="1628800"/>
          <a:ext cx="8229600" cy="405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0745" y="5589240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414155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139847"/>
              </p:ext>
            </p:extLst>
          </p:nvPr>
        </p:nvGraphicFramePr>
        <p:xfrm>
          <a:off x="457200" y="1747881"/>
          <a:ext cx="8075239" cy="3769354"/>
        </p:xfrm>
        <a:graphic>
          <a:graphicData uri="http://schemas.openxmlformats.org/drawingml/2006/table">
            <a:tbl>
              <a:tblPr/>
              <a:tblGrid>
                <a:gridCol w="95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5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733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95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1.700.608.300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1.718.196.328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17.588.028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763.448.618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1.278.339.078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1.278.577.858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538.797.233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267.158.009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270.696.045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3.538.036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91.941.347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15.859.717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11.900.426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12.739.881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19.111.918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21.801.273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2.689.355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3.421.290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24.677.807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9.608.694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113.778.668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6576" y="5250133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7441" y="1501893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79079"/>
              </p:ext>
            </p:extLst>
          </p:nvPr>
        </p:nvGraphicFramePr>
        <p:xfrm>
          <a:off x="457202" y="1905102"/>
          <a:ext cx="7931221" cy="3252091"/>
        </p:xfrm>
        <a:graphic>
          <a:graphicData uri="http://schemas.openxmlformats.org/drawingml/2006/table">
            <a:tbl>
              <a:tblPr/>
              <a:tblGrid>
                <a:gridCol w="73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04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85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625977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449640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6FD8D6-EBBD-4703-8AB3-62D9A43C0764}"/>
              </a:ext>
            </a:extLst>
          </p:cNvPr>
          <p:cNvGraphicFramePr>
            <a:graphicFrameLocks noGrp="1"/>
          </p:cNvGraphicFramePr>
          <p:nvPr/>
        </p:nvGraphicFramePr>
        <p:xfrm>
          <a:off x="1301750" y="2015331"/>
          <a:ext cx="6540500" cy="3971925"/>
        </p:xfrm>
        <a:graphic>
          <a:graphicData uri="http://schemas.openxmlformats.org/drawingml/2006/table">
            <a:tbl>
              <a:tblPr/>
              <a:tblGrid>
                <a:gridCol w="641048">
                  <a:extLst>
                    <a:ext uri="{9D8B030D-6E8A-4147-A177-3AD203B41FA5}">
                      <a16:colId xmlns:a16="http://schemas.microsoft.com/office/drawing/2014/main" val="1334861409"/>
                    </a:ext>
                  </a:extLst>
                </a:gridCol>
                <a:gridCol w="299357">
                  <a:extLst>
                    <a:ext uri="{9D8B030D-6E8A-4147-A177-3AD203B41FA5}">
                      <a16:colId xmlns:a16="http://schemas.microsoft.com/office/drawing/2014/main" val="1055321737"/>
                    </a:ext>
                  </a:extLst>
                </a:gridCol>
                <a:gridCol w="2273905">
                  <a:extLst>
                    <a:ext uri="{9D8B030D-6E8A-4147-A177-3AD203B41FA5}">
                      <a16:colId xmlns:a16="http://schemas.microsoft.com/office/drawing/2014/main" val="3424424537"/>
                    </a:ext>
                  </a:extLst>
                </a:gridCol>
                <a:gridCol w="641048">
                  <a:extLst>
                    <a:ext uri="{9D8B030D-6E8A-4147-A177-3AD203B41FA5}">
                      <a16:colId xmlns:a16="http://schemas.microsoft.com/office/drawing/2014/main" val="5526572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70862936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497939105"/>
                    </a:ext>
                  </a:extLst>
                </a:gridCol>
                <a:gridCol w="665238">
                  <a:extLst>
                    <a:ext uri="{9D8B030D-6E8A-4147-A177-3AD203B41FA5}">
                      <a16:colId xmlns:a16="http://schemas.microsoft.com/office/drawing/2014/main" val="2655179156"/>
                    </a:ext>
                  </a:extLst>
                </a:gridCol>
                <a:gridCol w="665238">
                  <a:extLst>
                    <a:ext uri="{9D8B030D-6E8A-4147-A177-3AD203B41FA5}">
                      <a16:colId xmlns:a16="http://schemas.microsoft.com/office/drawing/2014/main" val="3990663902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317769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1820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560.595.250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10.592.061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235.293.281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6363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75.015.092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36.742.119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60585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4.991.140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4839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378.844.164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163.493.483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8436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105.830.339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2.181.083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22.315.143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098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68.107.281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-3.488.456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31.279.775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1487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222.019.607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93.474.092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2349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14.112.803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9071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6.782.236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0641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4.096.202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0938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3225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233.319.432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155.966.965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04798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958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13.100.579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9112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3.687.558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05947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Academia Nacional de Estudios Políticos y Estratégicos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076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7.865.116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2.676.260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474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593" y="6378807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087" y="1241156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5260"/>
              </p:ext>
            </p:extLst>
          </p:nvPr>
        </p:nvGraphicFramePr>
        <p:xfrm>
          <a:off x="457199" y="1555823"/>
          <a:ext cx="7499176" cy="4800528"/>
        </p:xfrm>
        <a:graphic>
          <a:graphicData uri="http://schemas.openxmlformats.org/drawingml/2006/table">
            <a:tbl>
              <a:tblPr/>
              <a:tblGrid>
                <a:gridCol w="846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6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25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1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83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97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5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560.595.250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10.592.061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235.293.281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494.959.747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494.628.989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-330.758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209.961.675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51.032.641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55.584.707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17.536.995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194.228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194.228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4.002.017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664.151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3.076.911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32.068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32.068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1.786.517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664.151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1.594.624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8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106.150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106.150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4.417.322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9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4.417.322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095139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546812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699915"/>
              </p:ext>
            </p:extLst>
          </p:nvPr>
        </p:nvGraphicFramePr>
        <p:xfrm>
          <a:off x="580299" y="2069262"/>
          <a:ext cx="7860249" cy="3159937"/>
        </p:xfrm>
        <a:graphic>
          <a:graphicData uri="http://schemas.openxmlformats.org/drawingml/2006/table">
            <a:tbl>
              <a:tblPr/>
              <a:tblGrid>
                <a:gridCol w="668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5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7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47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98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2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5390</TotalTime>
  <Words>6226</Words>
  <Application>Microsoft Office PowerPoint</Application>
  <PresentationFormat>Presentación en pantalla (4:3)</PresentationFormat>
  <Paragraphs>3622</Paragraphs>
  <Slides>29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33" baseType="lpstr">
      <vt:lpstr>Arial</vt:lpstr>
      <vt:lpstr>Calibri</vt:lpstr>
      <vt:lpstr>1_Tema de Office</vt:lpstr>
      <vt:lpstr>Tema de Office</vt:lpstr>
      <vt:lpstr>EJECUCIÓN PRESUPUESTARIA DE GASTOS ACUMULADA MAYO DE 2021 PARTIDA 11: MINISTERIO DE DEFENSA NACIONAL</vt:lpstr>
      <vt:lpstr>EJECUCIÓN ACUMULADA DE GASTOS A MAYO DE 2021  PARTIDA 11 MINISTERIO DE DEFENSA NACIONAL</vt:lpstr>
      <vt:lpstr>COMPORTAMIENTO DE LA EJECUCIÓN MENSUAL DE GASTOS A MAYO DE 2021 PARTIDA 11 MINISTERIO DE DEFENSA NACIONAL</vt:lpstr>
      <vt:lpstr>COMPORTAMIENTO DE LA EJECUCIÓN ACUMULADA DE GASTOS A MAYO DE 2021  PARTIDA 11 MINISTERIO DE DEFENSA NACIONAL</vt:lpstr>
      <vt:lpstr>EJECUCIÓN ACUMULADA DE GASTOS A MAYO DE 2021  PARTIDA 11 MINISTERIO DE DEFENSA NACIONAL</vt:lpstr>
      <vt:lpstr>EJECUCIÓN ACUMULADA DE GASTOS A MAYO DE 2021  PARTIDA 11 MINISTERIO DE DEFENSA NACIONAL</vt:lpstr>
      <vt:lpstr>EJECUCIÓN ACUMULADA DE GASTOS A MAYO DE 2021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397</cp:revision>
  <cp:lastPrinted>2019-05-13T15:36:27Z</cp:lastPrinted>
  <dcterms:created xsi:type="dcterms:W3CDTF">2016-06-23T13:38:47Z</dcterms:created>
  <dcterms:modified xsi:type="dcterms:W3CDTF">2021-08-09T20:42:50Z</dcterms:modified>
</cp:coreProperties>
</file>