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27" r:id="rId10"/>
    <p:sldId id="316" r:id="rId11"/>
    <p:sldId id="317" r:id="rId12"/>
    <p:sldId id="299" r:id="rId13"/>
    <p:sldId id="318" r:id="rId14"/>
    <p:sldId id="320" r:id="rId15"/>
    <p:sldId id="321" r:id="rId16"/>
    <p:sldId id="322" r:id="rId17"/>
    <p:sldId id="323" r:id="rId18"/>
    <p:sldId id="326" r:id="rId19"/>
    <p:sldId id="324" r:id="rId20"/>
    <p:sldId id="325" r:id="rId2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Distribución presupuesto inicial por Subtítulo de gasto</a:t>
            </a:r>
            <a:endParaRPr lang="es-CL" sz="110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CB3-4075-9DDF-9C351757F8E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CB3-4075-9DDF-9C351757F8E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CB3-4075-9DDF-9C351757F8E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CB3-4075-9DDF-9C351757F8E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CB3-4075-9DDF-9C351757F8E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CB3-4075-9DDF-9C351757F8E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CB3-4075-9DDF-9C351757F8E8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10'!$C$51:$C$55</c:f>
              <c:strCache>
                <c:ptCount val="5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CORRIENTES</c:v>
                </c:pt>
                <c:pt idx="3">
                  <c:v>INICIATIVAS DE INVERSIÓN</c:v>
                </c:pt>
                <c:pt idx="4">
                  <c:v>OTROS</c:v>
                </c:pt>
              </c:strCache>
            </c:strRef>
          </c:cat>
          <c:val>
            <c:numRef>
              <c:f>'Partida 10'!$D$51:$D$55</c:f>
              <c:numCache>
                <c:formatCode>0.00%</c:formatCode>
                <c:ptCount val="5"/>
                <c:pt idx="0">
                  <c:v>0.44543684112919207</c:v>
                </c:pt>
                <c:pt idx="1">
                  <c:v>0.2251873858754887</c:v>
                </c:pt>
                <c:pt idx="2">
                  <c:v>0.26633313502697742</c:v>
                </c:pt>
                <c:pt idx="3">
                  <c:v>6.5849532838500977E-8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BCB3-4075-9DDF-9C351757F8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61272088916359"/>
          <c:y val="0.12558164490356852"/>
          <c:w val="0.30794201870902876"/>
          <c:h val="0.8162806918731954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/>
              <a:t>% Ejecución Acumulada 2019-2020-2021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'[10.xlsx]Partida 10'!$C$20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'[10.xlsx]Partida 10'!$D$19:$O$19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10'!$D$20:$O$20</c:f>
              <c:numCache>
                <c:formatCode>0.0%</c:formatCode>
                <c:ptCount val="12"/>
                <c:pt idx="0">
                  <c:v>7.0386993711455556E-2</c:v>
                </c:pt>
                <c:pt idx="1">
                  <c:v>0.13443663983298967</c:v>
                </c:pt>
                <c:pt idx="2">
                  <c:v>0.24879982488248814</c:v>
                </c:pt>
                <c:pt idx="3">
                  <c:v>0.31683159191192278</c:v>
                </c:pt>
                <c:pt idx="4">
                  <c:v>0.38643284099468239</c:v>
                </c:pt>
                <c:pt idx="5">
                  <c:v>0.47983652019241463</c:v>
                </c:pt>
                <c:pt idx="6">
                  <c:v>0.53362631110410697</c:v>
                </c:pt>
                <c:pt idx="7">
                  <c:v>0.60080955233250899</c:v>
                </c:pt>
                <c:pt idx="8">
                  <c:v>0.71428514828830136</c:v>
                </c:pt>
                <c:pt idx="9">
                  <c:v>0.78283494568931544</c:v>
                </c:pt>
                <c:pt idx="10">
                  <c:v>0.86798340983148736</c:v>
                </c:pt>
                <c:pt idx="11">
                  <c:v>0.96821761017789432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AE1-4E9B-ABDA-66E40D90219E}"/>
            </c:ext>
          </c:extLst>
        </c:ser>
        <c:ser>
          <c:idx val="1"/>
          <c:order val="1"/>
          <c:tx>
            <c:strRef>
              <c:f>'[10.xlsx]Partida 10'!$C$21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'[10.xlsx]Partida 10'!$D$19:$O$19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10'!$D$21:$O$21</c:f>
              <c:numCache>
                <c:formatCode>0.0%</c:formatCode>
                <c:ptCount val="12"/>
                <c:pt idx="0">
                  <c:v>5.7750349982879763E-2</c:v>
                </c:pt>
                <c:pt idx="1">
                  <c:v>0.1211241601845587</c:v>
                </c:pt>
                <c:pt idx="2">
                  <c:v>0.25515654257161141</c:v>
                </c:pt>
                <c:pt idx="3">
                  <c:v>0.32968857928498962</c:v>
                </c:pt>
                <c:pt idx="4">
                  <c:v>0.39859621202472428</c:v>
                </c:pt>
                <c:pt idx="5">
                  <c:v>0.48779985410603416</c:v>
                </c:pt>
                <c:pt idx="6">
                  <c:v>0.55064579091960575</c:v>
                </c:pt>
                <c:pt idx="7">
                  <c:v>0.60611847192813939</c:v>
                </c:pt>
                <c:pt idx="8">
                  <c:v>0.73107927817886897</c:v>
                </c:pt>
                <c:pt idx="9">
                  <c:v>0.79066246508614124</c:v>
                </c:pt>
                <c:pt idx="10">
                  <c:v>0.88204153311959332</c:v>
                </c:pt>
                <c:pt idx="11">
                  <c:v>0.97559348881002239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AE1-4E9B-ABDA-66E40D90219E}"/>
            </c:ext>
          </c:extLst>
        </c:ser>
        <c:ser>
          <c:idx val="2"/>
          <c:order val="2"/>
          <c:tx>
            <c:strRef>
              <c:f>'[10.xlsx]Partida 10'!$C$22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7.73371845221378E-3"/>
                  <c:y val="-4.0224575437037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3201155356641367E-2"/>
                  <c:y val="-3.71303773264958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8668592261068925E-2"/>
                  <c:y val="-1.8565188663248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4855567022839979E-2"/>
                  <c:y val="-2.4753584884330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4747899047084153E-2"/>
                  <c:y val="-2.475358488433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10'!$D$22:$H$22</c:f>
              <c:numCache>
                <c:formatCode>0.0%</c:formatCode>
                <c:ptCount val="5"/>
                <c:pt idx="0">
                  <c:v>8.9054380617706874E-2</c:v>
                </c:pt>
                <c:pt idx="1">
                  <c:v>0.15848680619668898</c:v>
                </c:pt>
                <c:pt idx="2">
                  <c:v>0.29232752461059558</c:v>
                </c:pt>
                <c:pt idx="3">
                  <c:v>0.36458561155456554</c:v>
                </c:pt>
                <c:pt idx="4">
                  <c:v>0.43886325695891559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AE1-4E9B-ABDA-66E40D9021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7173488"/>
        <c:axId val="517162120"/>
      </c:lineChart>
      <c:catAx>
        <c:axId val="51717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17162120"/>
        <c:crosses val="autoZero"/>
        <c:auto val="1"/>
        <c:lblAlgn val="ctr"/>
        <c:lblOffset val="100"/>
        <c:noMultiLvlLbl val="0"/>
      </c:catAx>
      <c:valAx>
        <c:axId val="517162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17173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/>
              <a:t>% Ejecución Mensual 2019-2020-2021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'[10.xlsx]Partida 10'!$C$26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10'!$D$26:$O$26</c:f>
              <c:numCache>
                <c:formatCode>0.0%</c:formatCode>
                <c:ptCount val="12"/>
                <c:pt idx="0">
                  <c:v>7.0386993711455556E-2</c:v>
                </c:pt>
                <c:pt idx="1">
                  <c:v>6.4049646121534118E-2</c:v>
                </c:pt>
                <c:pt idx="2">
                  <c:v>0.11449849742521252</c:v>
                </c:pt>
                <c:pt idx="3">
                  <c:v>6.9782933244077167E-2</c:v>
                </c:pt>
                <c:pt idx="4">
                  <c:v>7.0631452869408654E-2</c:v>
                </c:pt>
                <c:pt idx="5">
                  <c:v>9.3488570816093464E-2</c:v>
                </c:pt>
                <c:pt idx="6">
                  <c:v>6.8944801745673884E-2</c:v>
                </c:pt>
                <c:pt idx="7">
                  <c:v>6.7194578917193423E-2</c:v>
                </c:pt>
                <c:pt idx="8">
                  <c:v>0.11524311618630605</c:v>
                </c:pt>
                <c:pt idx="9">
                  <c:v>6.8549797401014079E-2</c:v>
                </c:pt>
                <c:pt idx="10">
                  <c:v>8.5148464142171934E-2</c:v>
                </c:pt>
                <c:pt idx="11">
                  <c:v>0.11945948173145782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4B-42DF-8F6E-29D2B0D9FCAC}"/>
            </c:ext>
          </c:extLst>
        </c:ser>
        <c:ser>
          <c:idx val="1"/>
          <c:order val="1"/>
          <c:tx>
            <c:strRef>
              <c:f>'[10.xlsx]Partida 10'!$C$27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10'!$D$27:$O$27</c:f>
              <c:numCache>
                <c:formatCode>0.0%</c:formatCode>
                <c:ptCount val="12"/>
                <c:pt idx="0">
                  <c:v>5.7750349982879763E-2</c:v>
                </c:pt>
                <c:pt idx="1">
                  <c:v>6.3379046110501547E-2</c:v>
                </c:pt>
                <c:pt idx="2">
                  <c:v>0.13403238238705273</c:v>
                </c:pt>
                <c:pt idx="3">
                  <c:v>7.5577510498012701E-2</c:v>
                </c:pt>
                <c:pt idx="4">
                  <c:v>6.979965023924331E-2</c:v>
                </c:pt>
                <c:pt idx="5">
                  <c:v>8.9610134181144607E-2</c:v>
                </c:pt>
                <c:pt idx="6">
                  <c:v>6.3427476452402889E-2</c:v>
                </c:pt>
                <c:pt idx="7">
                  <c:v>6.7902209721866669E-2</c:v>
                </c:pt>
                <c:pt idx="8">
                  <c:v>0.12843252263285534</c:v>
                </c:pt>
                <c:pt idx="9">
                  <c:v>6.7638136006439267E-2</c:v>
                </c:pt>
                <c:pt idx="10">
                  <c:v>9.14931047004158E-2</c:v>
                </c:pt>
                <c:pt idx="11">
                  <c:v>0.11648918294827892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24B-42DF-8F6E-29D2B0D9FCAC}"/>
            </c:ext>
          </c:extLst>
        </c:ser>
        <c:ser>
          <c:idx val="2"/>
          <c:order val="2"/>
          <c:tx>
            <c:strRef>
              <c:f>'[10.xlsx]Partida 10'!$C$28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10'!$D$28:$H$28</c:f>
              <c:numCache>
                <c:formatCode>0.0%</c:formatCode>
                <c:ptCount val="5"/>
                <c:pt idx="0">
                  <c:v>8.9054380617706874E-2</c:v>
                </c:pt>
                <c:pt idx="1">
                  <c:v>6.9497615756831901E-2</c:v>
                </c:pt>
                <c:pt idx="2">
                  <c:v>0.13420843351330919</c:v>
                </c:pt>
                <c:pt idx="3">
                  <c:v>7.2258086943969971E-2</c:v>
                </c:pt>
                <c:pt idx="4">
                  <c:v>7.8010030180955633E-2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24B-42DF-8F6E-29D2B0D9FC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7253848"/>
        <c:axId val="517249928"/>
      </c:barChart>
      <c:catAx>
        <c:axId val="517253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17249928"/>
        <c:crosses val="autoZero"/>
        <c:auto val="1"/>
        <c:lblAlgn val="ctr"/>
        <c:lblOffset val="100"/>
        <c:noMultiLvlLbl val="0"/>
      </c:catAx>
      <c:valAx>
        <c:axId val="517249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17253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76525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3040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06-07-2021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06-07-2021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06-07-2021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06-07-2021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06-07-2021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06-07-2021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06-07-2021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06-07-2021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MAYO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JUSTICIA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junio </a:t>
            </a:r>
            <a:r>
              <a:rPr lang="es-CL" sz="1200" dirty="0"/>
              <a:t>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3670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4239" y="691405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02. PROGRAMA 01: SERVICIO REGISTRO CIVIL E IDENTIFICACIÓN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974509"/>
              </p:ext>
            </p:extLst>
          </p:nvPr>
        </p:nvGraphicFramePr>
        <p:xfrm>
          <a:off x="474239" y="1653976"/>
          <a:ext cx="8212558" cy="4211179"/>
        </p:xfrm>
        <a:graphic>
          <a:graphicData uri="http://schemas.openxmlformats.org/drawingml/2006/table">
            <a:tbl>
              <a:tblPr/>
              <a:tblGrid>
                <a:gridCol w="802686"/>
                <a:gridCol w="296515"/>
                <a:gridCol w="296515"/>
                <a:gridCol w="2144490"/>
                <a:gridCol w="802686"/>
                <a:gridCol w="802686"/>
                <a:gridCol w="802686"/>
                <a:gridCol w="802686"/>
                <a:gridCol w="730804"/>
                <a:gridCol w="730804"/>
              </a:tblGrid>
              <a:tr h="15606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795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5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160.755.188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160.755.198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98.767.047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55.293.704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55.552.496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258.792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25.290.788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95.924.634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95.881.134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28.747.215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7.939.465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7.680.673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-258.792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26.335.547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7.939.465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7.680.663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-258.802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260.761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26.074.786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260747860,0%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1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721.534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765.034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170.079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127.692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127.692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249.490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249.490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306.123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306.123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140.995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355.684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355.684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326.526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355.684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355.684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326.526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1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17.896.892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178968920,0%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178968920,0%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17.896.892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178968920,0%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178968920,0%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03. PROGRAMA 01:  SERVICIO MÉDICO LEGAL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425634"/>
              </p:ext>
            </p:extLst>
          </p:nvPr>
        </p:nvGraphicFramePr>
        <p:xfrm>
          <a:off x="592986" y="2060850"/>
          <a:ext cx="8093812" cy="3557169"/>
        </p:xfrm>
        <a:graphic>
          <a:graphicData uri="http://schemas.openxmlformats.org/drawingml/2006/table">
            <a:tbl>
              <a:tblPr/>
              <a:tblGrid>
                <a:gridCol w="791080"/>
                <a:gridCol w="292228"/>
                <a:gridCol w="292228"/>
                <a:gridCol w="2113482"/>
                <a:gridCol w="791080"/>
                <a:gridCol w="791080"/>
                <a:gridCol w="791080"/>
                <a:gridCol w="791080"/>
                <a:gridCol w="720237"/>
                <a:gridCol w="720237"/>
              </a:tblGrid>
              <a:tr h="22157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7856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5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43.712.616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45.898.836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2.186.220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18.593.318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31.965.698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31.965.698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12.694.133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11.707.216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11.687.334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-19.882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3.712.955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291.329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291.329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291.329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291.329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291.329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291.329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27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1.894.901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1.894.891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1.894.901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18949010,0%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1.894.901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1.894.891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1.894.901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18949010,0%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758" y="806998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01:  GENDARMERÍA DE CHILE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342212"/>
              </p:ext>
            </p:extLst>
          </p:nvPr>
        </p:nvGraphicFramePr>
        <p:xfrm>
          <a:off x="524757" y="1916827"/>
          <a:ext cx="8155930" cy="4028549"/>
        </p:xfrm>
        <a:graphic>
          <a:graphicData uri="http://schemas.openxmlformats.org/drawingml/2006/table">
            <a:tbl>
              <a:tblPr/>
              <a:tblGrid>
                <a:gridCol w="797151"/>
                <a:gridCol w="294471"/>
                <a:gridCol w="294471"/>
                <a:gridCol w="2129703"/>
                <a:gridCol w="797151"/>
                <a:gridCol w="797151"/>
                <a:gridCol w="797151"/>
                <a:gridCol w="797151"/>
                <a:gridCol w="725765"/>
                <a:gridCol w="725765"/>
              </a:tblGrid>
              <a:tr h="1914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644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3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435.714.274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438.164.835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2.450.561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196.107.758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352.130.088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346.487.966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-5.642.122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140.383.878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80.945.476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80.806.683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-138.793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27.229.813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8.501.683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8.092.683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8.244.132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151.449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8.092.683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8.092.683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8.092.683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9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1.704.632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1.843.425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138.793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313.252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510.018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510.018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620.425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620.425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574.189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712.982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138.793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238.329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125.956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5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125.956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9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19.810.727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198107270,0%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198107270,0%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9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19.810.727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198107270,0%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198107270,0%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2218" y="613027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6284" y="715305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02:  PROGRAMA DE REHABILITACIÓN Y REINSERCIÓN SOCIAL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001095"/>
              </p:ext>
            </p:extLst>
          </p:nvPr>
        </p:nvGraphicFramePr>
        <p:xfrm>
          <a:off x="556284" y="1868634"/>
          <a:ext cx="8130518" cy="4080639"/>
        </p:xfrm>
        <a:graphic>
          <a:graphicData uri="http://schemas.openxmlformats.org/drawingml/2006/table">
            <a:tbl>
              <a:tblPr/>
              <a:tblGrid>
                <a:gridCol w="745460"/>
                <a:gridCol w="275375"/>
                <a:gridCol w="275375"/>
                <a:gridCol w="2495064"/>
                <a:gridCol w="745460"/>
                <a:gridCol w="745460"/>
                <a:gridCol w="745460"/>
                <a:gridCol w="745460"/>
                <a:gridCol w="678702"/>
                <a:gridCol w="678702"/>
              </a:tblGrid>
              <a:tr h="16604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852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76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42.994.383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42.994.383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16.675.844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25.712.124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25.712.124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10.058.211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10.058.893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10.058.893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3.179.653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7.223.356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7.223.356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1.142.143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7.223.356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7.223.356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1.142.143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9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Reinserción Social para Personas Privadas de Libertad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623.840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623.840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19.060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de Educación y Trabajo Semiabiertos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2.473.306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2.473.306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394.980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9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Laboral para Penados en el Sistema Abierto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204.307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204.307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Apoyo Postpenitenciario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435.682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435.682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37.677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9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Social en Convenio con Ministerio del Interior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598.237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598.237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57.587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9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Laboral en Convenio con Ministerio del Interior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388.153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388.153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21.525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Social en Secciones Juveniles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148.628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148.628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de Educación y Trabajo Cerrados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1.575.008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1.575.008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568.962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Creciendo Juntos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609.281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609.281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28.871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Intervención para Libertad Condicional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166.914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166.914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9.294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2.295.837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22958370,0%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22958370,0%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2.295.837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22958370,0%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22958370,0%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2819" y="513058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2" y="156401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00484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06. PROGRAMA 01:  SUBSECRETARÍA DE DERECHOS HUMANOS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659590"/>
              </p:ext>
            </p:extLst>
          </p:nvPr>
        </p:nvGraphicFramePr>
        <p:xfrm>
          <a:off x="518862" y="1969465"/>
          <a:ext cx="8167939" cy="2899694"/>
        </p:xfrm>
        <a:graphic>
          <a:graphicData uri="http://schemas.openxmlformats.org/drawingml/2006/table">
            <a:tbl>
              <a:tblPr/>
              <a:tblGrid>
                <a:gridCol w="798325"/>
                <a:gridCol w="294904"/>
                <a:gridCol w="294904"/>
                <a:gridCol w="2132838"/>
                <a:gridCol w="798325"/>
                <a:gridCol w="798325"/>
                <a:gridCol w="798325"/>
                <a:gridCol w="798325"/>
                <a:gridCol w="726834"/>
                <a:gridCol w="726834"/>
              </a:tblGrid>
              <a:tr h="2391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3239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40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3.901.190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4.194.053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292.863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1.577.366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1.742.878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2.218.248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475.370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856.130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524.889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524.889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87.829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1.633.413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1.186.043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-447.370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368.534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1.633.413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1.186.043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-447.370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368.534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Derechos Humanos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1.633.413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1.186.043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-447.370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368.534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264.863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2648730,0%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264.863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2648730,0%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7045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9488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4964" y="730539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01:  SERVICIO NACIONAL DE MENORES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175109"/>
              </p:ext>
            </p:extLst>
          </p:nvPr>
        </p:nvGraphicFramePr>
        <p:xfrm>
          <a:off x="554966" y="1757120"/>
          <a:ext cx="8131833" cy="4199740"/>
        </p:xfrm>
        <a:graphic>
          <a:graphicData uri="http://schemas.openxmlformats.org/drawingml/2006/table">
            <a:tbl>
              <a:tblPr/>
              <a:tblGrid>
                <a:gridCol w="794796"/>
                <a:gridCol w="293600"/>
                <a:gridCol w="293600"/>
                <a:gridCol w="2123411"/>
                <a:gridCol w="794796"/>
                <a:gridCol w="794796"/>
                <a:gridCol w="794796"/>
                <a:gridCol w="794796"/>
                <a:gridCol w="723621"/>
                <a:gridCol w="723621"/>
              </a:tblGrid>
              <a:tr h="19896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0931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13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268.985.515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272.399.409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3.413.894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109.170.754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9.199.804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9.199.794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3.700.975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2.235.393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2.955.077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719.684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504.788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257.550.308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260.212.611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2.662.303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93.030.262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257.550.308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260.212.611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2.662.303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93.030.262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79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Proyectos Área Protección a Menores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239.183.103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241.845.406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2.662.303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87.223.629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38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Proyectos Área Justicia Juvenil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18.367.205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18.367.205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5.806.633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3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31.907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31.907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15.387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15.387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3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11.934.729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119347290,0%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119347290,0%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9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11.934.729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119347290,0%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119347290,0%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39703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76216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8122" y="698117"/>
            <a:ext cx="809381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02:  PROGRAMA DE ADMINISTRACIÓN DIRECTA Y PROYECTOS NACIONALES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977969"/>
              </p:ext>
            </p:extLst>
          </p:nvPr>
        </p:nvGraphicFramePr>
        <p:xfrm>
          <a:off x="548121" y="2116458"/>
          <a:ext cx="8093814" cy="3143156"/>
        </p:xfrm>
        <a:graphic>
          <a:graphicData uri="http://schemas.openxmlformats.org/drawingml/2006/table">
            <a:tbl>
              <a:tblPr/>
              <a:tblGrid>
                <a:gridCol w="760036"/>
                <a:gridCol w="280759"/>
                <a:gridCol w="280759"/>
                <a:gridCol w="2348170"/>
                <a:gridCol w="760036"/>
                <a:gridCol w="760036"/>
                <a:gridCol w="760036"/>
                <a:gridCol w="760036"/>
                <a:gridCol w="691973"/>
                <a:gridCol w="691973"/>
              </a:tblGrid>
              <a:tr h="16434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331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4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114.220.076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122.732.239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8.512.163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50.469.891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90.524.732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92.188.289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1.663.557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38.054.158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23.457.347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29.433.795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5.976.448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7.694.202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769.661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769.661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231.525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231.525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199.154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199.154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247.416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247.416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19.566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19.566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237.987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340.474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129.003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237.987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340.474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129.003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4.592.528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45925280,0%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45925280,0%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4.592.528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45925280,0%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45925280%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39703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76216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8122" y="698117"/>
            <a:ext cx="809381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03: 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APOYO A LOS CENTROS DE ADMINISTRACIÓN DIRECTA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576992"/>
              </p:ext>
            </p:extLst>
          </p:nvPr>
        </p:nvGraphicFramePr>
        <p:xfrm>
          <a:off x="516006" y="2204864"/>
          <a:ext cx="8125927" cy="1944216"/>
        </p:xfrm>
        <a:graphic>
          <a:graphicData uri="http://schemas.openxmlformats.org/drawingml/2006/table">
            <a:tbl>
              <a:tblPr/>
              <a:tblGrid>
                <a:gridCol w="763051"/>
                <a:gridCol w="281873"/>
                <a:gridCol w="281873"/>
                <a:gridCol w="2357488"/>
                <a:gridCol w="763051"/>
                <a:gridCol w="763051"/>
                <a:gridCol w="763051"/>
                <a:gridCol w="763051"/>
                <a:gridCol w="694719"/>
                <a:gridCol w="694719"/>
              </a:tblGrid>
              <a:tr h="31742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97210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372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527.679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527.679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29.473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74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527.679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527.679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29.473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742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1252" y="518784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5248" y="177986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1" y="764704"/>
            <a:ext cx="821079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09. PROGRAMA 01:  DEFENSORÍA PENAL PÚBLICA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430243"/>
              </p:ext>
            </p:extLst>
          </p:nvPr>
        </p:nvGraphicFramePr>
        <p:xfrm>
          <a:off x="476001" y="2353480"/>
          <a:ext cx="8210798" cy="2121329"/>
        </p:xfrm>
        <a:graphic>
          <a:graphicData uri="http://schemas.openxmlformats.org/drawingml/2006/table">
            <a:tbl>
              <a:tblPr/>
              <a:tblGrid>
                <a:gridCol w="782913"/>
                <a:gridCol w="185941"/>
                <a:gridCol w="274019"/>
                <a:gridCol w="2270447"/>
                <a:gridCol w="782913"/>
                <a:gridCol w="782913"/>
                <a:gridCol w="782913"/>
                <a:gridCol w="782913"/>
                <a:gridCol w="782913"/>
                <a:gridCol w="782913"/>
              </a:tblGrid>
              <a:tr h="28522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87348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30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30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65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2221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3128" y="135579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1" y="764704"/>
            <a:ext cx="821079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09. PROGRAMA 01:  DEFENSORÍA PENAL PÚBLICA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675640"/>
              </p:ext>
            </p:extLst>
          </p:nvPr>
        </p:nvGraphicFramePr>
        <p:xfrm>
          <a:off x="476001" y="1644764"/>
          <a:ext cx="8210798" cy="4698007"/>
        </p:xfrm>
        <a:graphic>
          <a:graphicData uri="http://schemas.openxmlformats.org/drawingml/2006/table">
            <a:tbl>
              <a:tblPr/>
              <a:tblGrid>
                <a:gridCol w="802514"/>
                <a:gridCol w="296451"/>
                <a:gridCol w="296451"/>
                <a:gridCol w="2144030"/>
                <a:gridCol w="802514"/>
                <a:gridCol w="802514"/>
                <a:gridCol w="802514"/>
                <a:gridCol w="802514"/>
                <a:gridCol w="730648"/>
                <a:gridCol w="730648"/>
              </a:tblGrid>
              <a:tr h="16746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285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7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62.264.487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62.412.023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147.536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24.594.807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31.131.943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31.239.884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107.941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12.572.892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5.019.642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5.019.642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1.760.915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176.728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176.728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176.727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176.728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176.728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176.727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25.884.172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25.743.335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10.021.996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25.171.975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25.031.138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-140.837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9.666.910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4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Artículo 20, letra h) Ley N° 19.718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1.685.248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1.656.056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-29.192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404.954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Auditorías Externas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352.174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352.174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4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Licitaciones Defensa Penal Pública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23.134.553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23.022.908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-111.645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9.261.956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355.086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4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355.086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3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223.372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223.372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58.563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223.372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223.372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58.563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37140,0%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37140,0%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1919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00000000-0008-0000-0000-00004406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4125110"/>
              </p:ext>
            </p:extLst>
          </p:nvPr>
        </p:nvGraphicFramePr>
        <p:xfrm>
          <a:off x="386223" y="1790699"/>
          <a:ext cx="8220199" cy="4225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3B0C7A96-AF53-4A50-B402-90EB3BF40B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0358277"/>
              </p:ext>
            </p:extLst>
          </p:nvPr>
        </p:nvGraphicFramePr>
        <p:xfrm>
          <a:off x="417237" y="1556792"/>
          <a:ext cx="821079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204427A1-2A71-4F05-B125-36B244FFF0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545536"/>
              </p:ext>
            </p:extLst>
          </p:nvPr>
        </p:nvGraphicFramePr>
        <p:xfrm>
          <a:off x="466600" y="1700808"/>
          <a:ext cx="821079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59" y="764774"/>
            <a:ext cx="773233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94244" y="1810315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068551"/>
              </p:ext>
            </p:extLst>
          </p:nvPr>
        </p:nvGraphicFramePr>
        <p:xfrm>
          <a:off x="606311" y="2204862"/>
          <a:ext cx="7737588" cy="3240365"/>
        </p:xfrm>
        <a:graphic>
          <a:graphicData uri="http://schemas.openxmlformats.org/drawingml/2006/table">
            <a:tbl>
              <a:tblPr/>
              <a:tblGrid>
                <a:gridCol w="815123"/>
                <a:gridCol w="2177717"/>
                <a:gridCol w="815123"/>
                <a:gridCol w="815123"/>
                <a:gridCol w="815123"/>
                <a:gridCol w="815123"/>
                <a:gridCol w="742128"/>
                <a:gridCol w="742128"/>
              </a:tblGrid>
              <a:tr h="246885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5608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2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1.366.752.293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1.385.114.193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18.361.900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607.875.726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608.801.824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606.193.031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-2.608.793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248.141.984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307.775.376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314.264.829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6.489.453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114.322.552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8.995.287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8.586.287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8.728.697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364.011.423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366.085.520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2.074.097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131.794.652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7.940.302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7.681.510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-258.792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26.335.547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2.547.057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3.662.800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1.115.743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75.267.221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75.975.225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19.281.009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2.255.991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2.255.901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58.784.924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65316582,2%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8358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5131" y="5733256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107463"/>
              </p:ext>
            </p:extLst>
          </p:nvPr>
        </p:nvGraphicFramePr>
        <p:xfrm>
          <a:off x="585599" y="1885178"/>
          <a:ext cx="7904350" cy="3848076"/>
        </p:xfrm>
        <a:graphic>
          <a:graphicData uri="http://schemas.openxmlformats.org/drawingml/2006/table">
            <a:tbl>
              <a:tblPr/>
              <a:tblGrid>
                <a:gridCol w="320014"/>
                <a:gridCol w="320014"/>
                <a:gridCol w="2870528"/>
                <a:gridCol w="873639"/>
                <a:gridCol w="704031"/>
                <a:gridCol w="704031"/>
                <a:gridCol w="704031"/>
                <a:gridCol w="704031"/>
                <a:gridCol w="704031"/>
              </a:tblGrid>
              <a:tr h="6413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3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234.916.446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234.927.416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92.223.554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159.531.368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159.542.338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51.450.764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75.385.078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40.772.790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REGISTRO CIVIL E IDENTIFICACIÓN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160.755.188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160.755.198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98.767.047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MÉDICO LEGAL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43.712.616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45.898.836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2.186.220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18.593.318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GENDARMERÍA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478.708.657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481.159.218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2.450.561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212.783.602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Gendarmería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435.714.274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438.164.835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2.450.561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196.107.758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Rehabilitación y Reinserción Social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42.994.383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42.994.383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16.675.844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DERECHOS HUMANOS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3.901.190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4.194.053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292.863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1.577.366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MENORES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383.205.591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395.131.648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11.926.057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159.640.645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 Nacional de Menores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268.985.515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272.399.409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3.413.894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109.170.754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Administración Directa y Proyectos 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114.220.076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122.732.239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8.512.163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50.469.891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los Centros de Administración Directa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527.679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29.473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PENAL 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62.264.487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62.412.023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24.594.807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3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100950  Programa: Defensoría Penal Pública FET - Covid - 19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820.004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0014" y="6395310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0014" y="1484784"/>
            <a:ext cx="78602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2021                                                                                                                                                 1 de 2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50017" y="60463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01: SECRETARÍA Y ADMINISTRACIÓN GENERAL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378436"/>
              </p:ext>
            </p:extLst>
          </p:nvPr>
        </p:nvGraphicFramePr>
        <p:xfrm>
          <a:off x="539553" y="1883782"/>
          <a:ext cx="8121261" cy="4209513"/>
        </p:xfrm>
        <a:graphic>
          <a:graphicData uri="http://schemas.openxmlformats.org/drawingml/2006/table">
            <a:tbl>
              <a:tblPr/>
              <a:tblGrid>
                <a:gridCol w="745631"/>
                <a:gridCol w="275439"/>
                <a:gridCol w="275439"/>
                <a:gridCol w="2495640"/>
                <a:gridCol w="745631"/>
                <a:gridCol w="745631"/>
                <a:gridCol w="745631"/>
                <a:gridCol w="745631"/>
                <a:gridCol w="678858"/>
                <a:gridCol w="667730"/>
              </a:tblGrid>
              <a:tr h="17448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436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53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159.531.368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159.542.338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51.450.764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11.100.853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11.100.853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4.501.346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2.516.808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2.512.304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632.392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71.911.899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71.911.900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27.586.803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10.449.708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10.449.708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4.084.598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8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Licitaciones Sistema Nacional de Mediación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10.332.438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10.332.438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4.084.598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Auditorías Externas Sistema Nacional de Mediación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117.270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117.270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61.432.180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61.432.181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23.502.205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8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 de Acompañamiento Reforma Penal Adolescente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274.125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49.450.660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49.450.660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18.715.881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8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- Programa de Representación Jurídica Adulto Mayor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1.106.945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1.106.945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461.236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8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- Programa Mi Abogado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10.600.450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10.600.451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4.267.855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30.011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30.011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0014" y="5323486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0014" y="1412776"/>
            <a:ext cx="786024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50017" y="60463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01: SECRETARÍA Y ADMINISTRACIÓN GENERAL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269388"/>
              </p:ext>
            </p:extLst>
          </p:nvPr>
        </p:nvGraphicFramePr>
        <p:xfrm>
          <a:off x="450014" y="1917860"/>
          <a:ext cx="8154434" cy="3024336"/>
        </p:xfrm>
        <a:graphic>
          <a:graphicData uri="http://schemas.openxmlformats.org/drawingml/2006/table">
            <a:tbl>
              <a:tblPr/>
              <a:tblGrid>
                <a:gridCol w="748677"/>
                <a:gridCol w="276564"/>
                <a:gridCol w="276564"/>
                <a:gridCol w="2505833"/>
                <a:gridCol w="748677"/>
                <a:gridCol w="748677"/>
                <a:gridCol w="748677"/>
                <a:gridCol w="748677"/>
                <a:gridCol w="681631"/>
                <a:gridCol w="670457"/>
              </a:tblGrid>
              <a:tr h="24943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885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9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188.688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5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50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9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9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108.688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9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73.925.110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73.710.623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-214.487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18.619.961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9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73.925.110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73.710.623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-214.487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18.619.961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9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92.443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907230,0%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9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92.443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907230,0%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1079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6980" y="4576111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6980" y="1831290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6980" y="737649"/>
            <a:ext cx="812547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02:  PROGRAMA DE CONCESIONES DEL MINISTERIO DE JUSTICIA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021639"/>
              </p:ext>
            </p:extLst>
          </p:nvPr>
        </p:nvGraphicFramePr>
        <p:xfrm>
          <a:off x="566072" y="2425506"/>
          <a:ext cx="7886700" cy="1507549"/>
        </p:xfrm>
        <a:graphic>
          <a:graphicData uri="http://schemas.openxmlformats.org/drawingml/2006/table">
            <a:tbl>
              <a:tblPr/>
              <a:tblGrid>
                <a:gridCol w="723105"/>
                <a:gridCol w="267117"/>
                <a:gridCol w="267117"/>
                <a:gridCol w="2420243"/>
                <a:gridCol w="723105"/>
                <a:gridCol w="723105"/>
                <a:gridCol w="723105"/>
                <a:gridCol w="723105"/>
                <a:gridCol w="658349"/>
                <a:gridCol w="658349"/>
              </a:tblGrid>
              <a:tr h="24613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5377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1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40.772.790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40.772.790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4133</TotalTime>
  <Words>3333</Words>
  <Application>Microsoft Office PowerPoint</Application>
  <PresentationFormat>Presentación en pantalla (4:3)</PresentationFormat>
  <Paragraphs>1943</Paragraphs>
  <Slides>19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4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MAYO DE 2021 PARTIDA 10: MINISTERIO DE JUSTICIA</vt:lpstr>
      <vt:lpstr>EJECUCIÓN ACUMULADA DE GASTOS A MAYO DE 2021  PARTIDA 10 MINISTERIO DE JUSTICIA</vt:lpstr>
      <vt:lpstr>EJECUCIÓN ACUMULADA DE GASTOS A MAYO DE 2021  PARTIDA 10 MINISTERIO DE JUSTICIA</vt:lpstr>
      <vt:lpstr>EJECUCIÓN ACUMULADA DE GASTOS A MAYO DE 2021  PARTIDA 10 MINISTERIO DE JUSTICIA</vt:lpstr>
      <vt:lpstr>EJECUCIÓN ACUMULADA DE GASTOS A MAYO DE 2021  PARTIDA 10 MINISTERIO DE JUSTICIA</vt:lpstr>
      <vt:lpstr>EJECUCIÓN ACUMULADA DE GASTOS A MAYO DE 2021  PARTIDA 10 MINISTERIO DE JUSTICIA RESUMEN POR CAPÍTULOS</vt:lpstr>
      <vt:lpstr>EJECUCIÓN ACUMULADA DE GASTOS A MAYO DE 2021  PARTIDA 10. CAPÍTULO 01. PROGRAMA 01: SECRETARÍA Y ADMINISTRACIÓN GENERAL</vt:lpstr>
      <vt:lpstr>EJECUCIÓN ACUMULADA DE GASTOS A MAYO DE 2021  PARTIDA 10. CAPÍTULO 01. PROGRAMA 01: SECRETARÍA Y ADMINISTRACIÓN GENERAL</vt:lpstr>
      <vt:lpstr>EJECUCIÓN ACUMULADA DE GASTOS A MAYO DE 2021  PARTIDA 10. CAPÍTULO 01. PROGRAMA 02:  PROGRAMA DE CONCESIONES DEL MINISTERIO DE JUSTICIA</vt:lpstr>
      <vt:lpstr>EJECUCIÓN ACUMULADA DE GASTOS A MAYO DE 2021  PARTIDA 10. CAPÍTULO 02. PROGRAMA 01: SERVICIO REGISTRO CIVIL E IDENTIFICACIÓN</vt:lpstr>
      <vt:lpstr>EJECUCIÓN ACUMULADA DE GASTOS A MAYO DE 2021  PARTIDA 10. CAPÍTULO 03. PROGRAMA 01:  SERVICIO MÉDICO LEGAL</vt:lpstr>
      <vt:lpstr>EJECUCIÓN ACUMULADA DE GASTOS A MAYO DE 2021  PARTIDA 10. CAPÍTULO 04. PROGRAMA 01:  GENDARMERÍA DE CHILE</vt:lpstr>
      <vt:lpstr>EJECUCIÓN ACUMULADA DE GASTOS A MAYO DE 2021  PARTIDA 10. CAPÍTULO 04. PROGRAMA 02:  PROGRAMA DE REHABILITACIÓN Y REINSERCIÓN SOCIAL</vt:lpstr>
      <vt:lpstr>EJECUCIÓN ACUMULADA DE GASTOS A MAYO DE 2021  PARTIDA 10. CAPÍTULO 06. PROGRAMA 01:  SUBSECRETARÍA DE DERECHOS HUMANOS</vt:lpstr>
      <vt:lpstr>EJECUCIÓN ACUMULADA DE GASTOS A MAYO DE 2021  PARTIDA 10. CAPÍTULO 07. PROGRAMA 01:  SERVICIO NACIONAL DE MENORES</vt:lpstr>
      <vt:lpstr>EJECUCIÓN ACUMULADA DE GASTOS A MAYO DE 2021  PARTIDA 10. CAPÍTULO 07. PROGRAMA 02:  PROGRAMA DE ADMINISTRACIÓN DIRECTA Y PROYECTOS NACIONALES</vt:lpstr>
      <vt:lpstr>EJECUCIÓN ACUMULADA DE GASTOS A MAYO DE 2021  PARTIDA 10. CAPÍTULO 07. PROGRAMA 03:  PROGRAMA DE APOYO A LOS CENTROS DE ADMINISTRACIÓN DIRECTA</vt:lpstr>
      <vt:lpstr>EJECUCIÓN ACUMULADA DE GASTOS A MAYO DE 2021  PARTIDA 10. CAPÍTULO 09. PROGRAMA 01:  DEFENSORÍA PENAL PÚBLICA FET COVID-19</vt:lpstr>
      <vt:lpstr>EJECUCIÓN ACUMULADA DE GASTOS A MAYO DE 2021  PARTIDA 10. CAPÍTULO 09. PROGRAMA 01:  DEFENSORÍA PENAL PÚBLICA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330</cp:revision>
  <cp:lastPrinted>2019-06-03T14:10:49Z</cp:lastPrinted>
  <dcterms:created xsi:type="dcterms:W3CDTF">2016-06-23T13:38:47Z</dcterms:created>
  <dcterms:modified xsi:type="dcterms:W3CDTF">2021-07-07T00:41:27Z</dcterms:modified>
</cp:coreProperties>
</file>