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76"/>
  </p:notesMasterIdLst>
  <p:handoutMasterIdLst>
    <p:handoutMasterId r:id="rId77"/>
  </p:handoutMasterIdLst>
  <p:sldIdLst>
    <p:sldId id="256" r:id="rId3"/>
    <p:sldId id="354" r:id="rId4"/>
    <p:sldId id="370" r:id="rId5"/>
    <p:sldId id="299" r:id="rId6"/>
    <p:sldId id="355" r:id="rId7"/>
    <p:sldId id="264" r:id="rId8"/>
    <p:sldId id="263" r:id="rId9"/>
    <p:sldId id="330" r:id="rId10"/>
    <p:sldId id="371" r:id="rId11"/>
    <p:sldId id="397" r:id="rId12"/>
    <p:sldId id="265" r:id="rId13"/>
    <p:sldId id="359" r:id="rId14"/>
    <p:sldId id="271" r:id="rId15"/>
    <p:sldId id="301" r:id="rId16"/>
    <p:sldId id="304" r:id="rId17"/>
    <p:sldId id="307" r:id="rId18"/>
    <p:sldId id="332" r:id="rId19"/>
    <p:sldId id="308" r:id="rId20"/>
    <p:sldId id="312" r:id="rId21"/>
    <p:sldId id="313" r:id="rId22"/>
    <p:sldId id="314" r:id="rId23"/>
    <p:sldId id="399" r:id="rId24"/>
    <p:sldId id="316" r:id="rId25"/>
    <p:sldId id="317" r:id="rId26"/>
    <p:sldId id="318" r:id="rId27"/>
    <p:sldId id="319" r:id="rId28"/>
    <p:sldId id="338" r:id="rId29"/>
    <p:sldId id="380" r:id="rId30"/>
    <p:sldId id="320" r:id="rId31"/>
    <p:sldId id="321" r:id="rId32"/>
    <p:sldId id="322" r:id="rId33"/>
    <p:sldId id="323" r:id="rId34"/>
    <p:sldId id="400" r:id="rId35"/>
    <p:sldId id="324" r:id="rId36"/>
    <p:sldId id="325" r:id="rId37"/>
    <p:sldId id="326" r:id="rId38"/>
    <p:sldId id="327" r:id="rId39"/>
    <p:sldId id="382" r:id="rId40"/>
    <p:sldId id="328" r:id="rId41"/>
    <p:sldId id="329" r:id="rId42"/>
    <p:sldId id="398" r:id="rId43"/>
    <p:sldId id="348" r:id="rId44"/>
    <p:sldId id="349" r:id="rId45"/>
    <p:sldId id="384" r:id="rId46"/>
    <p:sldId id="350" r:id="rId47"/>
    <p:sldId id="351" r:id="rId48"/>
    <p:sldId id="385" r:id="rId49"/>
    <p:sldId id="356" r:id="rId50"/>
    <p:sldId id="372" r:id="rId51"/>
    <p:sldId id="386" r:id="rId52"/>
    <p:sldId id="357" r:id="rId53"/>
    <p:sldId id="373" r:id="rId54"/>
    <p:sldId id="387" r:id="rId55"/>
    <p:sldId id="358" r:id="rId56"/>
    <p:sldId id="374" r:id="rId57"/>
    <p:sldId id="388" r:id="rId58"/>
    <p:sldId id="375" r:id="rId59"/>
    <p:sldId id="389" r:id="rId60"/>
    <p:sldId id="390" r:id="rId61"/>
    <p:sldId id="376" r:id="rId62"/>
    <p:sldId id="391" r:id="rId63"/>
    <p:sldId id="392" r:id="rId64"/>
    <p:sldId id="377" r:id="rId65"/>
    <p:sldId id="393" r:id="rId66"/>
    <p:sldId id="394" r:id="rId67"/>
    <p:sldId id="378" r:id="rId68"/>
    <p:sldId id="395" r:id="rId69"/>
    <p:sldId id="396" r:id="rId70"/>
    <p:sldId id="366" r:id="rId71"/>
    <p:sldId id="367" r:id="rId72"/>
    <p:sldId id="368" r:id="rId73"/>
    <p:sldId id="369" r:id="rId74"/>
    <p:sldId id="365" r:id="rId75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512" y="6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Subtítulos de Gasto</a:t>
            </a:r>
            <a:endParaRPr lang="es-CL" sz="1200" b="1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292364116737072E-2"/>
          <c:y val="0.25148937683602562"/>
          <c:w val="0.86837774417270674"/>
          <c:h val="0.42325814964186387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AD6-468D-84F2-286603CF55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AD6-468D-84F2-286603CF55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AD6-468D-84F2-286603CF55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AD6-468D-84F2-286603CF55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AD6-468D-84F2-286603CF550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AD6-468D-84F2-286603CF5506}"/>
              </c:ext>
            </c:extLst>
          </c:dPt>
          <c:dLbls>
            <c:dLbl>
              <c:idx val="0"/>
              <c:layout>
                <c:manualLayout>
                  <c:x val="-1.0454783063251514E-2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D6-468D-84F2-286603CF5506}"/>
                </c:ext>
              </c:extLst>
            </c:dLbl>
            <c:dLbl>
              <c:idx val="1"/>
              <c:layout>
                <c:manualLayout>
                  <c:x val="1.2545739675901649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D6-468D-84F2-286603CF5506}"/>
                </c:ext>
              </c:extLst>
            </c:dLbl>
            <c:dLbl>
              <c:idx val="2"/>
              <c:layout>
                <c:manualLayout>
                  <c:x val="-2.0909566126502913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D6-468D-84F2-286603CF5506}"/>
                </c:ext>
              </c:extLst>
            </c:dLbl>
            <c:dLbl>
              <c:idx val="3"/>
              <c:layout>
                <c:manualLayout>
                  <c:x val="-1.0454783063251514E-2"/>
                  <c:y val="-1.486528481944238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D6-468D-84F2-286603CF5506}"/>
                </c:ext>
              </c:extLst>
            </c:dLbl>
            <c:dLbl>
              <c:idx val="4"/>
              <c:layout>
                <c:manualLayout>
                  <c:x val="6.2728698379507855E-3"/>
                  <c:y val="-2.229792722916358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D6-468D-84F2-286603CF550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09'!$C$65:$C$68</c:f>
              <c:strCache>
                <c:ptCount val="4"/>
                <c:pt idx="0">
                  <c:v>GASTOS EN PERSONAL                                                              </c:v>
                </c:pt>
                <c:pt idx="1">
                  <c:v>TRANSFERENCIAS CORRIENTES                                                       </c:v>
                </c:pt>
                <c:pt idx="2">
                  <c:v>ADQUISICIÓN DE ACTIVOS FINANCIEROS                                              </c:v>
                </c:pt>
                <c:pt idx="3">
                  <c:v>OTROS</c:v>
                </c:pt>
              </c:strCache>
            </c:strRef>
          </c:cat>
          <c:val>
            <c:numRef>
              <c:f>'Partida 09'!$D$65:$D$68</c:f>
              <c:numCache>
                <c:formatCode>#,##0</c:formatCode>
                <c:ptCount val="4"/>
                <c:pt idx="0">
                  <c:v>822357729</c:v>
                </c:pt>
                <c:pt idx="1">
                  <c:v>9681025277</c:v>
                </c:pt>
                <c:pt idx="2">
                  <c:v>681640478</c:v>
                </c:pt>
                <c:pt idx="3">
                  <c:v>421680702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AD6-468D-84F2-286603CF55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5000608367662653E-2"/>
          <c:y val="0.81992190000640153"/>
          <c:w val="0.94103631085849382"/>
          <c:h val="0.15839788319143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200" b="1" i="0" baseline="0">
                <a:effectLst/>
              </a:rPr>
              <a:t>Distribución Presupuesto Inicial por Capítulo</a:t>
            </a:r>
          </a:p>
          <a:p>
            <a:pPr>
              <a:defRPr sz="1200"/>
            </a:pPr>
            <a:r>
              <a:rPr lang="en-US" sz="1200" b="1" i="0" baseline="0">
                <a:effectLst/>
              </a:rPr>
              <a:t>(en miles de $)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9299243460871244E-2"/>
          <c:y val="0.1837551965556356"/>
          <c:w val="0.90487648264327203"/>
          <c:h val="0.4040709593065487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23524541785913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2F1-4EE5-A94B-60AFC1E67772}"/>
                </c:ext>
              </c:extLst>
            </c:dLbl>
            <c:dLbl>
              <c:idx val="2"/>
              <c:layout>
                <c:manualLayout>
                  <c:x val="-2.1697855483056622E-3"/>
                  <c:y val="-3.8372055154240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F1-4EE5-A94B-60AFC1E67772}"/>
                </c:ext>
              </c:extLst>
            </c:dLbl>
            <c:dLbl>
              <c:idx val="4"/>
              <c:layout>
                <c:manualLayout>
                  <c:x val="-3.9778942189202505E-17"/>
                  <c:y val="-2.15418756167085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F1-4EE5-A94B-60AFC1E67772}"/>
                </c:ext>
              </c:extLst>
            </c:dLbl>
            <c:dLbl>
              <c:idx val="5"/>
              <c:layout>
                <c:manualLayout>
                  <c:x val="2.1697855483056227E-3"/>
                  <c:y val="-3.412972890821098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F1-4EE5-A94B-60AFC1E67772}"/>
                </c:ext>
              </c:extLst>
            </c:dLbl>
            <c:dLbl>
              <c:idx val="6"/>
              <c:layout>
                <c:manualLayout>
                  <c:x val="-8.1277339751071906E-17"/>
                  <c:y val="-1.6712194302548219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F1-4EE5-A94B-60AFC1E67772}"/>
                </c:ext>
              </c:extLst>
            </c:dLbl>
            <c:dLbl>
              <c:idx val="9"/>
              <c:layout>
                <c:manualLayout>
                  <c:x val="-7.9557884378405011E-17"/>
                  <c:y val="-2.22806403084414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F1-4EE5-A94B-60AFC1E67772}"/>
                </c:ext>
              </c:extLst>
            </c:dLbl>
            <c:dLbl>
              <c:idx val="11"/>
              <c:layout>
                <c:manualLayout>
                  <c:x val="-7.9557884378405011E-17"/>
                  <c:y val="-4.188190163630958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F1-4EE5-A94B-60AFC1E67772}"/>
                </c:ext>
              </c:extLst>
            </c:dLbl>
            <c:dLbl>
              <c:idx val="13"/>
              <c:layout>
                <c:manualLayout>
                  <c:x val="0"/>
                  <c:y val="-4.21721510279571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F1-4EE5-A94B-60AFC1E677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09'!$I$64:$I$86</c:f>
              <c:strCache>
                <c:ptCount val="23"/>
                <c:pt idx="0">
                  <c:v>Subs. de Educación</c:v>
                </c:pt>
                <c:pt idx="1">
                  <c:v>Super. de Educación</c:v>
                </c:pt>
                <c:pt idx="2">
                  <c:v>Agencia de Calidad de la Educación</c:v>
                </c:pt>
                <c:pt idx="3">
                  <c:v>Subs. de Educación Parvularia</c:v>
                </c:pt>
                <c:pt idx="4">
                  <c:v>CONICYT</c:v>
                </c:pt>
                <c:pt idx="5">
                  <c:v>JUNAEB</c:v>
                </c:pt>
                <c:pt idx="6">
                  <c:v>JUNJI</c:v>
                </c:pt>
                <c:pt idx="7">
                  <c:v>Consejo de Rectores</c:v>
                </c:pt>
                <c:pt idx="8">
                  <c:v>CNE</c:v>
                </c:pt>
                <c:pt idx="9">
                  <c:v>DEP</c:v>
                </c:pt>
                <c:pt idx="10">
                  <c:v>SLE Barrancas</c:v>
                </c:pt>
                <c:pt idx="11">
                  <c:v>SLE Puerto Cordillera</c:v>
                </c:pt>
                <c:pt idx="12">
                  <c:v>SLE Huasco</c:v>
                </c:pt>
                <c:pt idx="13">
                  <c:v>SLE Costa Araucanía</c:v>
                </c:pt>
                <c:pt idx="14">
                  <c:v>SLE Chinchorro</c:v>
                </c:pt>
                <c:pt idx="15">
                  <c:v>SLE Gabriela Mistral </c:v>
                </c:pt>
                <c:pt idx="16">
                  <c:v>SLE Andalién Sur </c:v>
                </c:pt>
                <c:pt idx="17">
                  <c:v>SLE Atacama </c:v>
                </c:pt>
                <c:pt idx="18">
                  <c:v>SLE Valparaíso </c:v>
                </c:pt>
                <c:pt idx="19">
                  <c:v>SLE Colchagua </c:v>
                </c:pt>
                <c:pt idx="20">
                  <c:v>SLE Llanquihue </c:v>
                </c:pt>
                <c:pt idx="21">
                  <c:v>Subs. de Educación Superior</c:v>
                </c:pt>
                <c:pt idx="22">
                  <c:v>Super. de Educación Superior</c:v>
                </c:pt>
              </c:strCache>
            </c:strRef>
          </c:cat>
          <c:val>
            <c:numRef>
              <c:f>'Partida 09'!$J$64:$J$86</c:f>
              <c:numCache>
                <c:formatCode>#,##0</c:formatCode>
                <c:ptCount val="23"/>
                <c:pt idx="0">
                  <c:v>6690345868000</c:v>
                </c:pt>
                <c:pt idx="1">
                  <c:v>31337096000</c:v>
                </c:pt>
                <c:pt idx="2">
                  <c:v>28996972000</c:v>
                </c:pt>
                <c:pt idx="3">
                  <c:v>388237863000</c:v>
                </c:pt>
                <c:pt idx="4">
                  <c:v>0</c:v>
                </c:pt>
                <c:pt idx="5">
                  <c:v>1074340310000</c:v>
                </c:pt>
                <c:pt idx="6">
                  <c:v>679306469000</c:v>
                </c:pt>
                <c:pt idx="7">
                  <c:v>468059000</c:v>
                </c:pt>
                <c:pt idx="8">
                  <c:v>2000221000</c:v>
                </c:pt>
                <c:pt idx="9">
                  <c:v>398072342000</c:v>
                </c:pt>
                <c:pt idx="10">
                  <c:v>58417893000</c:v>
                </c:pt>
                <c:pt idx="11">
                  <c:v>40698249000</c:v>
                </c:pt>
                <c:pt idx="12">
                  <c:v>42017421000</c:v>
                </c:pt>
                <c:pt idx="13">
                  <c:v>36441322000</c:v>
                </c:pt>
                <c:pt idx="14">
                  <c:v>57320334000</c:v>
                </c:pt>
                <c:pt idx="15">
                  <c:v>38958510000</c:v>
                </c:pt>
                <c:pt idx="16">
                  <c:v>52465305000</c:v>
                </c:pt>
                <c:pt idx="17">
                  <c:v>68760993000</c:v>
                </c:pt>
                <c:pt idx="18">
                  <c:v>49929476000</c:v>
                </c:pt>
                <c:pt idx="19">
                  <c:v>35027862000</c:v>
                </c:pt>
                <c:pt idx="20">
                  <c:v>35903943000</c:v>
                </c:pt>
                <c:pt idx="21">
                  <c:v>2648017839000</c:v>
                </c:pt>
                <c:pt idx="22">
                  <c:v>3084529000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1-4EE5-A94B-60AFC1E6777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4935168"/>
        <c:axId val="204937856"/>
      </c:barChart>
      <c:catAx>
        <c:axId val="20493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937856"/>
        <c:crosses val="autoZero"/>
        <c:auto val="1"/>
        <c:lblAlgn val="ctr"/>
        <c:lblOffset val="100"/>
        <c:noMultiLvlLbl val="0"/>
      </c:catAx>
      <c:valAx>
        <c:axId val="2049378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493516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2642451147865123"/>
          <c:y val="3.95264940073627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09'!$C$30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09'!$D$30:$O$30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5.9277193404386495E-2</c:v>
                </c:pt>
                <c:pt idx="2">
                  <c:v>9.5664071836537357E-2</c:v>
                </c:pt>
                <c:pt idx="3">
                  <c:v>7.3515411994843807E-2</c:v>
                </c:pt>
                <c:pt idx="4">
                  <c:v>7.5644634035909458E-2</c:v>
                </c:pt>
                <c:pt idx="5">
                  <c:v>8.2417478832051735E-2</c:v>
                </c:pt>
                <c:pt idx="6">
                  <c:v>7.059158923545468E-2</c:v>
                </c:pt>
                <c:pt idx="7">
                  <c:v>6.4395600706381909E-2</c:v>
                </c:pt>
                <c:pt idx="8">
                  <c:v>7.8412319821079879E-2</c:v>
                </c:pt>
                <c:pt idx="9">
                  <c:v>8.0541723324836972E-2</c:v>
                </c:pt>
                <c:pt idx="10">
                  <c:v>0.12202818700150819</c:v>
                </c:pt>
                <c:pt idx="11">
                  <c:v>0.10231642107659865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F-4D5A-BD95-CFF787735632}"/>
            </c:ext>
          </c:extLst>
        </c:ser>
        <c:ser>
          <c:idx val="0"/>
          <c:order val="1"/>
          <c:tx>
            <c:strRef>
              <c:f>'Partida 09'!$C$31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09'!$D$31:$O$31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7.883943397521255E-2</c:v>
                </c:pt>
                <c:pt idx="2">
                  <c:v>7.7341596324802808E-2</c:v>
                </c:pt>
                <c:pt idx="3">
                  <c:v>8.0520415077311877E-2</c:v>
                </c:pt>
                <c:pt idx="4">
                  <c:v>7.6428594544686576E-2</c:v>
                </c:pt>
                <c:pt idx="5">
                  <c:v>8.0167373837956399E-2</c:v>
                </c:pt>
                <c:pt idx="6">
                  <c:v>7.0707460518591905E-2</c:v>
                </c:pt>
                <c:pt idx="7">
                  <c:v>7.3965396783441884E-2</c:v>
                </c:pt>
                <c:pt idx="8">
                  <c:v>7.3417571882767221E-2</c:v>
                </c:pt>
                <c:pt idx="9">
                  <c:v>8.2330232910458365E-2</c:v>
                </c:pt>
                <c:pt idx="10">
                  <c:v>0.10161230274092349</c:v>
                </c:pt>
                <c:pt idx="11">
                  <c:v>0.10225830574084313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F-4D5A-BD95-CFF787735632}"/>
            </c:ext>
          </c:extLst>
        </c:ser>
        <c:ser>
          <c:idx val="1"/>
          <c:order val="2"/>
          <c:tx>
            <c:strRef>
              <c:f>'Partida 09'!$C$32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7972721519657647E-3"/>
                  <c:y val="3.55081963821335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8F-4D5A-BD95-CFF787735632}"/>
                </c:ext>
              </c:extLst>
            </c:dLbl>
            <c:dLbl>
              <c:idx val="1"/>
              <c:layout>
                <c:manualLayout>
                  <c:x val="1.1695908227948647E-2"/>
                  <c:y val="-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8F-4D5A-BD95-CFF787735632}"/>
                </c:ext>
              </c:extLst>
            </c:dLbl>
            <c:dLbl>
              <c:idx val="2"/>
              <c:layout>
                <c:manualLayout>
                  <c:x val="1.36452262659400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8F-4D5A-BD95-CFF787735632}"/>
                </c:ext>
              </c:extLst>
            </c:dLbl>
            <c:dLbl>
              <c:idx val="3"/>
              <c:layout>
                <c:manualLayout>
                  <c:x val="1.2800002150131594E-2"/>
                  <c:y val="-6.50976080207898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8F-4D5A-BD95-CFF787735632}"/>
                </c:ext>
              </c:extLst>
            </c:dLbl>
            <c:dLbl>
              <c:idx val="4"/>
              <c:layout>
                <c:manualLayout>
                  <c:x val="8.5334187562698168E-3"/>
                  <c:y val="-6.509760802078981E-17"/>
                </c:manualLayout>
              </c:layout>
              <c:spPr>
                <a:solidFill>
                  <a:sysClr val="window" lastClr="FFFF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688007170688866E-2"/>
                      <c:h val="3.7443532881009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218F-4D5A-BD95-CFF787735632}"/>
                </c:ext>
              </c:extLst>
            </c:dLbl>
            <c:dLbl>
              <c:idx val="5"/>
              <c:layout>
                <c:manualLayout>
                  <c:x val="1.28000021501315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8F-4D5A-BD95-CFF787735632}"/>
                </c:ext>
              </c:extLst>
            </c:dLbl>
            <c:dLbl>
              <c:idx val="6"/>
              <c:layout>
                <c:manualLayout>
                  <c:x val="1.3645226265940016E-2"/>
                  <c:y val="3.55081963821341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8F-4D5A-BD95-CFF78773563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09'!$D$32:$H$32</c:f>
              <c:numCache>
                <c:formatCode>0.0%</c:formatCode>
                <c:ptCount val="5"/>
                <c:pt idx="0">
                  <c:v>6.2361599182671243E-2</c:v>
                </c:pt>
                <c:pt idx="1">
                  <c:v>8.3811098765297673E-2</c:v>
                </c:pt>
                <c:pt idx="2">
                  <c:v>8.005373345181116E-2</c:v>
                </c:pt>
                <c:pt idx="3">
                  <c:v>8.1964044830006924E-2</c:v>
                </c:pt>
                <c:pt idx="4">
                  <c:v>7.8457485503973287E-2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18F-4D5A-BD95-CFF7877356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4785152"/>
        <c:axId val="204786688"/>
      </c:barChart>
      <c:catAx>
        <c:axId val="20478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6688"/>
        <c:crosses val="autoZero"/>
        <c:auto val="1"/>
        <c:lblAlgn val="ctr"/>
        <c:lblOffset val="100"/>
        <c:noMultiLvlLbl val="0"/>
      </c:catAx>
      <c:valAx>
        <c:axId val="2047866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478515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50000"/>
          <a:lumOff val="50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>
        <c:manualLayout>
          <c:layoutTarget val="inner"/>
          <c:xMode val="edge"/>
          <c:yMode val="edge"/>
          <c:x val="8.7333253665170682E-2"/>
          <c:y val="0.13440426491206964"/>
          <c:w val="0.89706079776503156"/>
          <c:h val="0.61617449800257929"/>
        </c:manualLayout>
      </c:layout>
      <c:lineChart>
        <c:grouping val="standard"/>
        <c:varyColors val="0"/>
        <c:ser>
          <c:idx val="0"/>
          <c:order val="0"/>
          <c:tx>
            <c:strRef>
              <c:f>'Partida 09'!$C$24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09'!$D$24:$O$24</c:f>
              <c:numCache>
                <c:formatCode>0.0%</c:formatCode>
                <c:ptCount val="12"/>
                <c:pt idx="0">
                  <c:v>5.4024342113842952E-2</c:v>
                </c:pt>
                <c:pt idx="1">
                  <c:v>0.11329065305707062</c:v>
                </c:pt>
                <c:pt idx="2">
                  <c:v>0.20813385943869789</c:v>
                </c:pt>
                <c:pt idx="3">
                  <c:v>0.28156002685296394</c:v>
                </c:pt>
                <c:pt idx="4">
                  <c:v>0.35714546025936822</c:v>
                </c:pt>
                <c:pt idx="5">
                  <c:v>0.43626707473011456</c:v>
                </c:pt>
                <c:pt idx="6">
                  <c:v>0.50643163427674576</c:v>
                </c:pt>
                <c:pt idx="7">
                  <c:v>0.56773210163984911</c:v>
                </c:pt>
                <c:pt idx="8">
                  <c:v>0.64608967061659262</c:v>
                </c:pt>
                <c:pt idx="9">
                  <c:v>0.72663139394142962</c:v>
                </c:pt>
                <c:pt idx="10">
                  <c:v>0.84865914131475828</c:v>
                </c:pt>
                <c:pt idx="11">
                  <c:v>0.95004453224701912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81-4591-954B-ADE70293EE09}"/>
            </c:ext>
          </c:extLst>
        </c:ser>
        <c:ser>
          <c:idx val="1"/>
          <c:order val="1"/>
          <c:tx>
            <c:strRef>
              <c:f>'Partida 09'!$C$25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09'!$D$25:$O$25</c:f>
              <c:numCache>
                <c:formatCode>0.0%</c:formatCode>
                <c:ptCount val="12"/>
                <c:pt idx="0">
                  <c:v>5.6416790088538143E-2</c:v>
                </c:pt>
                <c:pt idx="1">
                  <c:v>0.13524069527359017</c:v>
                </c:pt>
                <c:pt idx="2">
                  <c:v>0.21153498786100292</c:v>
                </c:pt>
                <c:pt idx="3">
                  <c:v>0.29186043191946609</c:v>
                </c:pt>
                <c:pt idx="4">
                  <c:v>0.37148109033305216</c:v>
                </c:pt>
                <c:pt idx="5">
                  <c:v>0.45135069635654468</c:v>
                </c:pt>
                <c:pt idx="6">
                  <c:v>0.52192862180144461</c:v>
                </c:pt>
                <c:pt idx="7">
                  <c:v>0.59489389008215365</c:v>
                </c:pt>
                <c:pt idx="8">
                  <c:v>0.66831022375135463</c:v>
                </c:pt>
                <c:pt idx="9">
                  <c:v>0.75178777283147291</c:v>
                </c:pt>
                <c:pt idx="10">
                  <c:v>0.85342504729965485</c:v>
                </c:pt>
                <c:pt idx="11">
                  <c:v>0.93948611346207689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81-4591-954B-ADE70293EE09}"/>
            </c:ext>
          </c:extLst>
        </c:ser>
        <c:ser>
          <c:idx val="2"/>
          <c:order val="2"/>
          <c:tx>
            <c:strRef>
              <c:f>'Partida 09'!$C$26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8"/>
              <c:layout>
                <c:manualLayout>
                  <c:x val="-4.52572508524135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81-4591-954B-ADE70293EE09}"/>
                </c:ext>
              </c:extLst>
            </c:dLbl>
            <c:dLbl>
              <c:idx val="10"/>
              <c:layout>
                <c:manualLayout>
                  <c:x val="-3.5503532996289902E-2"/>
                  <c:y val="-2.95315252918550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81-4591-954B-ADE70293E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09'!$D$23:$O$23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09'!$D$26:$H$26</c:f>
              <c:numCache>
                <c:formatCode>0.0%</c:formatCode>
                <c:ptCount val="5"/>
                <c:pt idx="0">
                  <c:v>6.2361599182671243E-2</c:v>
                </c:pt>
                <c:pt idx="1">
                  <c:v>0.14614225229023436</c:v>
                </c:pt>
                <c:pt idx="2">
                  <c:v>0.22619598574204552</c:v>
                </c:pt>
                <c:pt idx="3">
                  <c:v>0.30666887808962007</c:v>
                </c:pt>
                <c:pt idx="4">
                  <c:v>0.38508980962159911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681-4591-954B-ADE70293E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03952976"/>
        <c:axId val="377678816"/>
      </c:lineChart>
      <c:catAx>
        <c:axId val="5039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77678816"/>
        <c:crosses val="autoZero"/>
        <c:auto val="1"/>
        <c:lblAlgn val="ctr"/>
        <c:lblOffset val="100"/>
        <c:noMultiLvlLbl val="0"/>
      </c:catAx>
      <c:valAx>
        <c:axId val="37767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03952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08-07-2021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0667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92993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1934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3659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39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9430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08-07-2021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08-07-2021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08-07-2021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08-07-2021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08-07-2021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85AE28-369A-45B4-891F-932962E90BD6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00" b="1" dirty="0"/>
              <a:t>Fuente</a:t>
            </a:r>
            <a:r>
              <a:rPr lang="es-CL" sz="1000" dirty="0"/>
              <a:t>: Elaboración propia en base  a Informes de ejecución presupuestaria mensual de DIPRES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181A228-FFFF-4A9A-961C-4F8330A832B8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32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31540" y="1844824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MAYO DE 2021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09: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EDUCACIÓN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junio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5A92C207-25A2-4986-A4B1-B272F1396A04}"/>
              </a:ext>
            </a:extLst>
          </p:cNvPr>
          <p:cNvSpPr/>
          <p:nvPr/>
        </p:nvSpPr>
        <p:spPr>
          <a:xfrm>
            <a:off x="78242" y="6165304"/>
            <a:ext cx="586191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554968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FET – Covid -19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CB96E17-DCDC-42CF-B5D0-BF5F1D2AD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609898"/>
              </p:ext>
            </p:extLst>
          </p:nvPr>
        </p:nvGraphicFramePr>
        <p:xfrm>
          <a:off x="489135" y="1878709"/>
          <a:ext cx="7898096" cy="2466101"/>
        </p:xfrm>
        <a:graphic>
          <a:graphicData uri="http://schemas.openxmlformats.org/drawingml/2006/table">
            <a:tbl>
              <a:tblPr/>
              <a:tblGrid>
                <a:gridCol w="273859">
                  <a:extLst>
                    <a:ext uri="{9D8B030D-6E8A-4147-A177-3AD203B41FA5}">
                      <a16:colId xmlns:a16="http://schemas.microsoft.com/office/drawing/2014/main" val="2584623740"/>
                    </a:ext>
                  </a:extLst>
                </a:gridCol>
                <a:gridCol w="273859">
                  <a:extLst>
                    <a:ext uri="{9D8B030D-6E8A-4147-A177-3AD203B41FA5}">
                      <a16:colId xmlns:a16="http://schemas.microsoft.com/office/drawing/2014/main" val="4244852485"/>
                    </a:ext>
                  </a:extLst>
                </a:gridCol>
                <a:gridCol w="3089132">
                  <a:extLst>
                    <a:ext uri="{9D8B030D-6E8A-4147-A177-3AD203B41FA5}">
                      <a16:colId xmlns:a16="http://schemas.microsoft.com/office/drawing/2014/main" val="512070983"/>
                    </a:ext>
                  </a:extLst>
                </a:gridCol>
                <a:gridCol w="733942">
                  <a:extLst>
                    <a:ext uri="{9D8B030D-6E8A-4147-A177-3AD203B41FA5}">
                      <a16:colId xmlns:a16="http://schemas.microsoft.com/office/drawing/2014/main" val="1558946225"/>
                    </a:ext>
                  </a:extLst>
                </a:gridCol>
                <a:gridCol w="733942">
                  <a:extLst>
                    <a:ext uri="{9D8B030D-6E8A-4147-A177-3AD203B41FA5}">
                      <a16:colId xmlns:a16="http://schemas.microsoft.com/office/drawing/2014/main" val="3371866764"/>
                    </a:ext>
                  </a:extLst>
                </a:gridCol>
                <a:gridCol w="733942">
                  <a:extLst>
                    <a:ext uri="{9D8B030D-6E8A-4147-A177-3AD203B41FA5}">
                      <a16:colId xmlns:a16="http://schemas.microsoft.com/office/drawing/2014/main" val="2953231099"/>
                    </a:ext>
                  </a:extLst>
                </a:gridCol>
                <a:gridCol w="733942">
                  <a:extLst>
                    <a:ext uri="{9D8B030D-6E8A-4147-A177-3AD203B41FA5}">
                      <a16:colId xmlns:a16="http://schemas.microsoft.com/office/drawing/2014/main" val="1432899538"/>
                    </a:ext>
                  </a:extLst>
                </a:gridCol>
                <a:gridCol w="668216">
                  <a:extLst>
                    <a:ext uri="{9D8B030D-6E8A-4147-A177-3AD203B41FA5}">
                      <a16:colId xmlns:a16="http://schemas.microsoft.com/office/drawing/2014/main" val="1413644315"/>
                    </a:ext>
                  </a:extLst>
                </a:gridCol>
                <a:gridCol w="657262">
                  <a:extLst>
                    <a:ext uri="{9D8B030D-6E8A-4147-A177-3AD203B41FA5}">
                      <a16:colId xmlns:a16="http://schemas.microsoft.com/office/drawing/2014/main" val="352334573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777856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00189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758.440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186816"/>
                  </a:ext>
                </a:extLst>
              </a:tr>
              <a:tr h="1525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4.572.589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528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1.211.042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0923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894.935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64227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436871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3530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01638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702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65592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4782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036513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44.351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60695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092196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</a:t>
                      </a:r>
                      <a:r>
                        <a:rPr lang="es-C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Llannquihue</a:t>
                      </a:r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871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63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7528" y="1330094"/>
            <a:ext cx="8210799" cy="349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…1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7528" y="739001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D5D2FBA-5AB8-4DAD-8ABB-B774B27487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978659"/>
              </p:ext>
            </p:extLst>
          </p:nvPr>
        </p:nvGraphicFramePr>
        <p:xfrm>
          <a:off x="407528" y="1791617"/>
          <a:ext cx="7927198" cy="4327382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2336317404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087826489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1327707367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81764752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6286851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9171914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08228063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181690584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129027264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725006137"/>
                    </a:ext>
                  </a:extLst>
                </a:gridCol>
              </a:tblGrid>
              <a:tr h="1256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97" marR="7897" marT="78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990266"/>
                  </a:ext>
                </a:extLst>
              </a:tr>
              <a:tr h="3848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599277"/>
                  </a:ext>
                </a:extLst>
              </a:tr>
              <a:tr h="1649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49.655.325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758025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83.905.026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31.917.905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498855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11.496.960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3.299.855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458933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15.592.707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5.676.536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476190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4.346.715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2.990.011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146454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 al Mérito Juan Vilches Jimenez, D.S.(Ed.) N°391/2003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690793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Tiempos Nuevos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3.783.250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2.837.437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947504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Chile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457.722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152.574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95355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Nacionales y Premio Luis Cruz Martínez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104.153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42526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081100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778.149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778.039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303694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9.798.046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9.020.007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2.686.525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70675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5.983.740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5.205.701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-778.039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1.426.269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313466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Calificación Cinematográfica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4.164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15962"/>
                  </a:ext>
                </a:extLst>
              </a:tr>
              <a:tr h="2513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de Capacidades para el Estudio e Investigaciones Pedagógicas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836.623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63.990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84922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Intercambios Docentes, Cultural y de Asistencia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180.982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279498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Información y Gestión Escolar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2.792.537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1.192.102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83167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414893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Internacionales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1.447.836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329828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3.659.532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9689,8%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9689,8%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805974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37.767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5.713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408029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3.653.819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188733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2.226.521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475.733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1642262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81.675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1.964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20397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1.006.277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792480"/>
                  </a:ext>
                </a:extLst>
              </a:tr>
              <a:tr h="1335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4.753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049736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857.381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465.765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6488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578626"/>
                  </a:ext>
                </a:extLst>
              </a:tr>
              <a:tr h="12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836.358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133.900</a:t>
                      </a:r>
                    </a:p>
                  </a:txBody>
                  <a:tcPr marL="7897" marR="7897" marT="78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97" marR="7897" marT="78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582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6278" y="1484784"/>
            <a:ext cx="7927198" cy="2805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…2 de 2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1226" y="803699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01:  SUBSECRETARÍA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5CFD60-3CAD-44E3-A539-B28B41B86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14759"/>
              </p:ext>
            </p:extLst>
          </p:nvPr>
        </p:nvGraphicFramePr>
        <p:xfrm>
          <a:off x="481469" y="1939777"/>
          <a:ext cx="7927196" cy="1489223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4163625267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98757038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307341933"/>
                    </a:ext>
                  </a:extLst>
                </a:gridCol>
                <a:gridCol w="2996607">
                  <a:extLst>
                    <a:ext uri="{9D8B030D-6E8A-4147-A177-3AD203B41FA5}">
                      <a16:colId xmlns:a16="http://schemas.microsoft.com/office/drawing/2014/main" val="35663187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203856192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04889355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84030773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703130620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543398530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1535931060"/>
                    </a:ext>
                  </a:extLst>
                </a:gridCol>
              </a:tblGrid>
              <a:tr h="1241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33237"/>
                  </a:ext>
                </a:extLst>
              </a:tr>
              <a:tr h="3723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65147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7.084.550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14370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036339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716574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54828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Liceos Bicentenario de Excelencia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7.084.440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-878.641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519026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056808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4.429.203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16707"/>
                  </a:ext>
                </a:extLst>
              </a:tr>
              <a:tr h="12410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814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18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933" y="1543731"/>
            <a:ext cx="813065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81" y="700760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03:  MEJORAMIENTO DE LA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84FAB32-0ACB-4997-9AD2-B4A3C1505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715116"/>
              </p:ext>
            </p:extLst>
          </p:nvPr>
        </p:nvGraphicFramePr>
        <p:xfrm>
          <a:off x="494481" y="1908856"/>
          <a:ext cx="7927196" cy="4362657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511185486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095572362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134927786"/>
                    </a:ext>
                  </a:extLst>
                </a:gridCol>
                <a:gridCol w="2996606">
                  <a:extLst>
                    <a:ext uri="{9D8B030D-6E8A-4147-A177-3AD203B41FA5}">
                      <a16:colId xmlns:a16="http://schemas.microsoft.com/office/drawing/2014/main" val="1599230138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36434732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2512949731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08831606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12558755"/>
                    </a:ext>
                  </a:extLst>
                </a:gridCol>
                <a:gridCol w="648203">
                  <a:extLst>
                    <a:ext uri="{9D8B030D-6E8A-4147-A177-3AD203B41FA5}">
                      <a16:colId xmlns:a16="http://schemas.microsoft.com/office/drawing/2014/main" val="3654037823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806104634"/>
                    </a:ext>
                  </a:extLst>
                </a:gridCol>
              </a:tblGrid>
              <a:tr h="1233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88" marR="7688" marT="7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795014"/>
                  </a:ext>
                </a:extLst>
              </a:tr>
              <a:tr h="3776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59790"/>
                  </a:ext>
                </a:extLst>
              </a:tr>
              <a:tr h="1618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11.963.774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02187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38.668.255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3.893.162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5075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169105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38174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38.668.145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3.893.162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24758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8.810.853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598.378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24992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Técnico Profesional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2.577.974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89792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 Curricular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2.550.875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106.737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80495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Estándares de Aprendizaje Indicativos y de Gestión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399.980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8095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Educación Intercultural Bilingüe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1.870.642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28.190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89565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del Aprendizaje del Inglés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956.337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100.179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245204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Supervisión Técnico Pedagógica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1.049.039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50.649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065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Alianzas para el Mejoramiento de la Calidad de la Educación y Fomento de la Participación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335.380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75887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Técnico Profesional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2.152.981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101.812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3801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Asesoría y Apoyo a la Educación Escolar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2.797.795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143.507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17161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de Adultos y Reinserción Escolar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9.685.544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2.320.350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51147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Transversalidad Educativa, Convivencia Escolar y Prevención del Consumo de Drogas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3.807.110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259.132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28746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Transporte Escolar Rural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1.673.635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183.950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7553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59548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4.063.435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436620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7.566.611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009892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27381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2.074.610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03776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00678"/>
                  </a:ext>
                </a:extLst>
              </a:tr>
              <a:tr h="2466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Equipamiento de Establecimientos de Educación Técnico - Profesional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7.566.501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5.492.001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-2.074.500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104.867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4319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3.902.310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089683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3.902.310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390231,0%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879497"/>
                  </a:ext>
                </a:extLst>
              </a:tr>
              <a:tr h="1233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88" marR="7688" marT="7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88" marR="7688" marT="7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755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0772" y="1649850"/>
            <a:ext cx="8210798" cy="3434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6432" y="778084"/>
            <a:ext cx="794551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04: DESARROLLO PROFESIONAL DOCENTE Y DIRECTIVO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AA269AA-6AB8-4A1E-9BA2-35A5C4FFD5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39312"/>
              </p:ext>
            </p:extLst>
          </p:nvPr>
        </p:nvGraphicFramePr>
        <p:xfrm>
          <a:off x="408447" y="1993287"/>
          <a:ext cx="7961488" cy="3509338"/>
        </p:xfrm>
        <a:graphic>
          <a:graphicData uri="http://schemas.openxmlformats.org/drawingml/2006/table">
            <a:tbl>
              <a:tblPr/>
              <a:tblGrid>
                <a:gridCol w="266806">
                  <a:extLst>
                    <a:ext uri="{9D8B030D-6E8A-4147-A177-3AD203B41FA5}">
                      <a16:colId xmlns:a16="http://schemas.microsoft.com/office/drawing/2014/main" val="1597144044"/>
                    </a:ext>
                  </a:extLst>
                </a:gridCol>
                <a:gridCol w="266806">
                  <a:extLst>
                    <a:ext uri="{9D8B030D-6E8A-4147-A177-3AD203B41FA5}">
                      <a16:colId xmlns:a16="http://schemas.microsoft.com/office/drawing/2014/main" val="484277596"/>
                    </a:ext>
                  </a:extLst>
                </a:gridCol>
                <a:gridCol w="266806">
                  <a:extLst>
                    <a:ext uri="{9D8B030D-6E8A-4147-A177-3AD203B41FA5}">
                      <a16:colId xmlns:a16="http://schemas.microsoft.com/office/drawing/2014/main" val="585183611"/>
                    </a:ext>
                  </a:extLst>
                </a:gridCol>
                <a:gridCol w="3009570">
                  <a:extLst>
                    <a:ext uri="{9D8B030D-6E8A-4147-A177-3AD203B41FA5}">
                      <a16:colId xmlns:a16="http://schemas.microsoft.com/office/drawing/2014/main" val="1628800266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2948458987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1499680795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3347075742"/>
                    </a:ext>
                  </a:extLst>
                </a:gridCol>
                <a:gridCol w="715040">
                  <a:extLst>
                    <a:ext uri="{9D8B030D-6E8A-4147-A177-3AD203B41FA5}">
                      <a16:colId xmlns:a16="http://schemas.microsoft.com/office/drawing/2014/main" val="4208335510"/>
                    </a:ext>
                  </a:extLst>
                </a:gridCol>
                <a:gridCol w="651006">
                  <a:extLst>
                    <a:ext uri="{9D8B030D-6E8A-4147-A177-3AD203B41FA5}">
                      <a16:colId xmlns:a16="http://schemas.microsoft.com/office/drawing/2014/main" val="2478430833"/>
                    </a:ext>
                  </a:extLst>
                </a:gridCol>
                <a:gridCol w="640334">
                  <a:extLst>
                    <a:ext uri="{9D8B030D-6E8A-4147-A177-3AD203B41FA5}">
                      <a16:colId xmlns:a16="http://schemas.microsoft.com/office/drawing/2014/main" val="3306527349"/>
                    </a:ext>
                  </a:extLst>
                </a:gridCol>
              </a:tblGrid>
              <a:tr h="1281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343881"/>
                  </a:ext>
                </a:extLst>
              </a:tr>
              <a:tr h="3925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129911"/>
                  </a:ext>
                </a:extLst>
              </a:tr>
              <a:tr h="1682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97034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20.551.963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1.480.201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834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320455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19406,4%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91349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20.551.853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20.317.643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1.458.854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91639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Pública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3.030.419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457.554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44268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Formación de los Profesionales de la Educación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396.539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856796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Suma Adicional, Red de Maestros de Maestros, Art.17, Ley N°19.715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498.971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226853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 Docente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6.646.727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6.604.859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386615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Bonificación, por Aplicación letra g) Art. 72, DFL(Ed.) N° 1, de 1997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204.132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-94.547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136530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a la Calidad de la Formación Inicial de Docentes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1.277.407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25328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Formación de Directores y Liderazgo Educativo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1.149.072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570521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Liderazgo Educativo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1.533.750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841808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Reconocimiento y Promoción del Desarrollo Profesional Docente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3.213.199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439168"/>
                  </a:ext>
                </a:extLst>
              </a:tr>
              <a:tr h="2563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Inducción al Ejercicio Profesional Docente y Mentoría a Docentes Principiantes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888.067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475309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192629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2.380.641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360138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576297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942334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35734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3.331.758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333175,8%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44836"/>
                  </a:ext>
                </a:extLst>
              </a:tr>
              <a:tr h="12819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40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32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1305" y="1539401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1257" y="835324"/>
            <a:ext cx="790840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11: RECURSOS EDUCATIVOS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948806B-0BAB-4E2F-9CF3-CFD6C0D6E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464034"/>
              </p:ext>
            </p:extLst>
          </p:nvPr>
        </p:nvGraphicFramePr>
        <p:xfrm>
          <a:off x="523549" y="1912534"/>
          <a:ext cx="7886700" cy="3628116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384665451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4036709610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1933574289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1761009432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324886764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67035277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348332613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941770491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47944264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214349028"/>
                    </a:ext>
                  </a:extLst>
                </a:gridCol>
              </a:tblGrid>
              <a:tr h="1375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68516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31580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36.527.111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24549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37.556.742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18.440.367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1485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82156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1144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37.556.632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18.440.367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860975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Educación Pública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637506"/>
                  </a:ext>
                </a:extLst>
              </a:tr>
              <a:tr h="27511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Recursos de Lectura, Aprendizaje y Bibliotecas Escolar CRA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4.637.128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1.512.338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190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Textos para la Educación Escolar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29.657.619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16.700.181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07178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1.509.046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173.419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41144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al Deporte y la Recreación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194.179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954880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270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10.466.999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96066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14.272.383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3.411.290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7392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8.033.886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36137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51433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Telecomunicaciones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8.033.776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2.542.000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17841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869.290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800638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Educativa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6.238.497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869.290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260456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73468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4.208.455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420845,5%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762839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835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430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656207"/>
            <a:ext cx="7927199" cy="2033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747586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2F9A7A-6758-4555-9F62-2992E56B4B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63384"/>
              </p:ext>
            </p:extLst>
          </p:nvPr>
        </p:nvGraphicFramePr>
        <p:xfrm>
          <a:off x="467543" y="2060848"/>
          <a:ext cx="7927199" cy="3509196"/>
        </p:xfrm>
        <a:graphic>
          <a:graphicData uri="http://schemas.openxmlformats.org/drawingml/2006/table">
            <a:tbl>
              <a:tblPr/>
              <a:tblGrid>
                <a:gridCol w="256626">
                  <a:extLst>
                    <a:ext uri="{9D8B030D-6E8A-4147-A177-3AD203B41FA5}">
                      <a16:colId xmlns:a16="http://schemas.microsoft.com/office/drawing/2014/main" val="1349688747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2777167060"/>
                    </a:ext>
                  </a:extLst>
                </a:gridCol>
                <a:gridCol w="256626">
                  <a:extLst>
                    <a:ext uri="{9D8B030D-6E8A-4147-A177-3AD203B41FA5}">
                      <a16:colId xmlns:a16="http://schemas.microsoft.com/office/drawing/2014/main" val="4133783214"/>
                    </a:ext>
                  </a:extLst>
                </a:gridCol>
                <a:gridCol w="3164208">
                  <a:extLst>
                    <a:ext uri="{9D8B030D-6E8A-4147-A177-3AD203B41FA5}">
                      <a16:colId xmlns:a16="http://schemas.microsoft.com/office/drawing/2014/main" val="319600024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3780821619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823935103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1330086910"/>
                    </a:ext>
                  </a:extLst>
                </a:gridCol>
                <a:gridCol w="687760">
                  <a:extLst>
                    <a:ext uri="{9D8B030D-6E8A-4147-A177-3AD203B41FA5}">
                      <a16:colId xmlns:a16="http://schemas.microsoft.com/office/drawing/2014/main" val="2264745013"/>
                    </a:ext>
                  </a:extLst>
                </a:gridCol>
                <a:gridCol w="626169">
                  <a:extLst>
                    <a:ext uri="{9D8B030D-6E8A-4147-A177-3AD203B41FA5}">
                      <a16:colId xmlns:a16="http://schemas.microsoft.com/office/drawing/2014/main" val="3309334189"/>
                    </a:ext>
                  </a:extLst>
                </a:gridCol>
                <a:gridCol w="615904">
                  <a:extLst>
                    <a:ext uri="{9D8B030D-6E8A-4147-A177-3AD203B41FA5}">
                      <a16:colId xmlns:a16="http://schemas.microsoft.com/office/drawing/2014/main" val="2095750315"/>
                    </a:ext>
                  </a:extLst>
                </a:gridCol>
              </a:tblGrid>
              <a:tr h="1225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727903"/>
                  </a:ext>
                </a:extLst>
              </a:tr>
              <a:tr h="3754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90385"/>
                  </a:ext>
                </a:extLst>
              </a:tr>
              <a:tr h="1609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2.705.522.941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804208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6.396.670.457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6.399.871.457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2.630.411.372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762273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5.209.364.872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2.167.476.870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5197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Convenio D.L. 3.166/80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67.567.771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52.605.989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83403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Escolaridad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3.670.242.048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1.532.266.244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84812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Internado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14.015.085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13.153.068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53996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Ruralidad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70.389.047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28.346.783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03896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Refuerzo Educativo, Art.39, D.F.L.(Ed) N°2, de 1998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512.012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701466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1° y 2° art. 5 transitorio, D.F.L.(Ed.) N°2, de 1998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35.423.035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15.233.171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2421715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inciso 3°  art. 5° transitorio D.F.L. (Ed.) N° 2, de 1998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291.153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263.542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5746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Educacional Proretención, Ley  N° 19.873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35.289.244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98369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Escolar Preferencial, Ley N° 20.248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832.566.637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334.491.146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288612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por Concentración, Art.16 de la ley N°20.248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157.603.926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62.838.274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643601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por Gratuidad, Art.49 bis, D.F.L.(Ed.)N°2, de 1998.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325.464.914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128.278.653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4585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165.687.222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39460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409.410.516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165.687.222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310147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777.895.069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781.096.069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297.247.280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863124"/>
                  </a:ext>
                </a:extLst>
              </a:tr>
              <a:tr h="12259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Desempeño Difícil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7.355.426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2.235.803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85795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Compensatoria, Art.3°,Ley N° 19.200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1.530.409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560.974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51310"/>
                  </a:ext>
                </a:extLst>
              </a:tr>
              <a:tr h="1302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Desempeño en Condiciones Difíciles, Art. 35 Ley N° 21.306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656.461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499725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 de Reconocimiento por Desempeño en Establecimientos de Alta Concentración, Art. 44 y sexto transitorio, Ley N° 21.109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6.609.847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2.611.942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499337"/>
                  </a:ext>
                </a:extLst>
              </a:tr>
              <a:tr h="2528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Adicional Especial, Art.41,D.F.L .(Ed) N°2, de 1998 e  inciso final del Art. cuadragésimo octavo transitorio de la Ley N°20.903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46.778.636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21.752.026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8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326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080" y="1535383"/>
            <a:ext cx="7856829" cy="2911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3432" y="698069"/>
            <a:ext cx="792720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20: SUBVENCIONES A LOS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570F816-DEF7-418F-898E-476E52638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36459"/>
              </p:ext>
            </p:extLst>
          </p:nvPr>
        </p:nvGraphicFramePr>
        <p:xfrm>
          <a:off x="473432" y="1954978"/>
          <a:ext cx="7886698" cy="4114464"/>
        </p:xfrm>
        <a:graphic>
          <a:graphicData uri="http://schemas.openxmlformats.org/drawingml/2006/table">
            <a:tbl>
              <a:tblPr/>
              <a:tblGrid>
                <a:gridCol w="255315">
                  <a:extLst>
                    <a:ext uri="{9D8B030D-6E8A-4147-A177-3AD203B41FA5}">
                      <a16:colId xmlns:a16="http://schemas.microsoft.com/office/drawing/2014/main" val="3278590764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1126454446"/>
                    </a:ext>
                  </a:extLst>
                </a:gridCol>
                <a:gridCol w="255315">
                  <a:extLst>
                    <a:ext uri="{9D8B030D-6E8A-4147-A177-3AD203B41FA5}">
                      <a16:colId xmlns:a16="http://schemas.microsoft.com/office/drawing/2014/main" val="2114424243"/>
                    </a:ext>
                  </a:extLst>
                </a:gridCol>
                <a:gridCol w="3148042">
                  <a:extLst>
                    <a:ext uri="{9D8B030D-6E8A-4147-A177-3AD203B41FA5}">
                      <a16:colId xmlns:a16="http://schemas.microsoft.com/office/drawing/2014/main" val="3421444599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579570223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465443860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188500141"/>
                    </a:ext>
                  </a:extLst>
                </a:gridCol>
                <a:gridCol w="684246">
                  <a:extLst>
                    <a:ext uri="{9D8B030D-6E8A-4147-A177-3AD203B41FA5}">
                      <a16:colId xmlns:a16="http://schemas.microsoft.com/office/drawing/2014/main" val="3716176312"/>
                    </a:ext>
                  </a:extLst>
                </a:gridCol>
                <a:gridCol w="622970">
                  <a:extLst>
                    <a:ext uri="{9D8B030D-6E8A-4147-A177-3AD203B41FA5}">
                      <a16:colId xmlns:a16="http://schemas.microsoft.com/office/drawing/2014/main" val="173978044"/>
                    </a:ext>
                  </a:extLst>
                </a:gridCol>
                <a:gridCol w="612757">
                  <a:extLst>
                    <a:ext uri="{9D8B030D-6E8A-4147-A177-3AD203B41FA5}">
                      <a16:colId xmlns:a16="http://schemas.microsoft.com/office/drawing/2014/main" val="927688427"/>
                    </a:ext>
                  </a:extLst>
                </a:gridCol>
              </a:tblGrid>
              <a:tr h="153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662" marR="7662" marT="76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799658"/>
                  </a:ext>
                </a:extLst>
              </a:tr>
              <a:tr h="36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35107"/>
                  </a:ext>
                </a:extLst>
              </a:tr>
              <a:tr h="2068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 Desempeño de Excelencia, Art.40,D.F.L.(Ed) N°2, de 1998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59.093.347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15.447.620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65170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Profesores Encargados, Ley N°19.715, Art.13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3.471.976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1.140.750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161267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de Excelencia Pedagógica, ley N°19.715 y Art. octavo transitorio de la Ley N°20.903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78.123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14.285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85824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Variable de Desempeño Individual Art.17, ley N°19.933 y Art. octavo transitorio de la Ley N° 20.903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92872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Asignaciones por Desempeño Colectivo, Art.18, Ley N°19.933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5.662.349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66.683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890890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Reconocimiento Profesional, Art. 54 del D.F.L. (Ed.)N°1, de 1997 y la Ley N° 20.158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443.202.250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171.449.860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21082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Desempeño de Excelencia, Asistentes de la Educación, Ley N° 20.244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3.933.948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1.069.368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5740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Especial para Docentes Jubilados, Art.4°, Ley N°20.501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40.679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293046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Adicional por Antigüedad, Art.7°, Ley N°20.964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11.289.137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3.150.244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020716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Fiscal Extraordinario, Art. 6° y 7° de la Ley N°20.822 y Ley N° 20.976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7.897.430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3.327.865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42,1%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821536"/>
                  </a:ext>
                </a:extLst>
              </a:tr>
              <a:tr h="153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Complementario, Art. 6° de la Ley N° 20.822 y la Ley N° 20.976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8.666.652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2.961.736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3268375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Tramo de Desarrollo Profesional, artículos 49 y 63 del D.F.L. (Ed.) N°1, de 1997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91.092.790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37.316.279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038921"/>
                  </a:ext>
                </a:extLst>
              </a:tr>
              <a:tr h="2451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Asignación por Docencia en Establecimientos de Alta Concentración de Alumnos Prioritarios, artículos 50 y 63 del D.F.L.(Ed.) N°1,de 1997.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78.823.891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33.226.127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1805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al Personal Asistente de la Educación, Art.59 de la Ley N° 20.883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2.352.841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259.257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30208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49.147.988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48.352.901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98,4%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51084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46.157.457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-399.617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45.548.114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073780"/>
                  </a:ext>
                </a:extLst>
              </a:tr>
              <a:tr h="1685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Subvención Anual de Apoyo al Mantenimiento, Art. 37, DFL(Ed) N°2, de 1998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46.557.074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46.157.457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-399.617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45.548.114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98,7%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988942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2.990.531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399.617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2.804.787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372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2.590.914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2.990.531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399.617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2.804.787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108,3%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583529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511655"/>
                  </a:ext>
                </a:extLst>
              </a:tr>
              <a:tr h="1225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26.758.668</a:t>
                      </a:r>
                    </a:p>
                  </a:txBody>
                  <a:tcPr marL="7662" marR="7662" marT="76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2675866,8%</a:t>
                      </a:r>
                    </a:p>
                  </a:txBody>
                  <a:tcPr marL="7662" marR="7662" marT="76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064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059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2922" y="1700808"/>
            <a:ext cx="7927198" cy="3145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2922" y="826812"/>
            <a:ext cx="79271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01. PROGRAMA 21: GESTIÓN DE SUBVENCIONES A ESTABLECIMIENTOS EDUCACIONALES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0AE797B-9DC6-4242-BB90-B9E8C51B7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458412"/>
              </p:ext>
            </p:extLst>
          </p:nvPr>
        </p:nvGraphicFramePr>
        <p:xfrm>
          <a:off x="482921" y="2055886"/>
          <a:ext cx="7927197" cy="1297818"/>
        </p:xfrm>
        <a:graphic>
          <a:graphicData uri="http://schemas.openxmlformats.org/drawingml/2006/table">
            <a:tbl>
              <a:tblPr/>
              <a:tblGrid>
                <a:gridCol w="265657">
                  <a:extLst>
                    <a:ext uri="{9D8B030D-6E8A-4147-A177-3AD203B41FA5}">
                      <a16:colId xmlns:a16="http://schemas.microsoft.com/office/drawing/2014/main" val="310213419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3018772691"/>
                    </a:ext>
                  </a:extLst>
                </a:gridCol>
                <a:gridCol w="265657">
                  <a:extLst>
                    <a:ext uri="{9D8B030D-6E8A-4147-A177-3AD203B41FA5}">
                      <a16:colId xmlns:a16="http://schemas.microsoft.com/office/drawing/2014/main" val="2431249022"/>
                    </a:ext>
                  </a:extLst>
                </a:gridCol>
                <a:gridCol w="2996608">
                  <a:extLst>
                    <a:ext uri="{9D8B030D-6E8A-4147-A177-3AD203B41FA5}">
                      <a16:colId xmlns:a16="http://schemas.microsoft.com/office/drawing/2014/main" val="3329649299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4245157805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3367967330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526260574"/>
                    </a:ext>
                  </a:extLst>
                </a:gridCol>
                <a:gridCol w="711960">
                  <a:extLst>
                    <a:ext uri="{9D8B030D-6E8A-4147-A177-3AD203B41FA5}">
                      <a16:colId xmlns:a16="http://schemas.microsoft.com/office/drawing/2014/main" val="1335419194"/>
                    </a:ext>
                  </a:extLst>
                </a:gridCol>
                <a:gridCol w="648202">
                  <a:extLst>
                    <a:ext uri="{9D8B030D-6E8A-4147-A177-3AD203B41FA5}">
                      <a16:colId xmlns:a16="http://schemas.microsoft.com/office/drawing/2014/main" val="3910540662"/>
                    </a:ext>
                  </a:extLst>
                </a:gridCol>
                <a:gridCol w="637576">
                  <a:extLst>
                    <a:ext uri="{9D8B030D-6E8A-4147-A177-3AD203B41FA5}">
                      <a16:colId xmlns:a16="http://schemas.microsoft.com/office/drawing/2014/main" val="3207364626"/>
                    </a:ext>
                  </a:extLst>
                </a:gridCol>
              </a:tblGrid>
              <a:tr h="1250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509767"/>
                  </a:ext>
                </a:extLst>
              </a:tr>
              <a:tr h="38309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724698"/>
                  </a:ext>
                </a:extLst>
              </a:tr>
              <a:tr h="1641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1.379.278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989977"/>
                  </a:ext>
                </a:extLst>
              </a:tr>
              <a:tr h="125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3.941.167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1.261.474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8122"/>
                  </a:ext>
                </a:extLst>
              </a:tr>
              <a:tr h="125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013103"/>
                  </a:ext>
                </a:extLst>
              </a:tr>
              <a:tr h="125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04940"/>
                  </a:ext>
                </a:extLst>
              </a:tr>
              <a:tr h="125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45592"/>
                  </a:ext>
                </a:extLst>
              </a:tr>
              <a:tr h="1250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54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96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9996" y="1488781"/>
            <a:ext cx="7927198" cy="3704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9948" y="826218"/>
            <a:ext cx="79271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02. PROGRAMA 01: SUPERINTENDENCIA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D7E7F16-6913-43E6-9BD2-D903776CA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25724"/>
              </p:ext>
            </p:extLst>
          </p:nvPr>
        </p:nvGraphicFramePr>
        <p:xfrm>
          <a:off x="531065" y="1859265"/>
          <a:ext cx="7926081" cy="1918353"/>
        </p:xfrm>
        <a:graphic>
          <a:graphicData uri="http://schemas.openxmlformats.org/drawingml/2006/table">
            <a:tbl>
              <a:tblPr/>
              <a:tblGrid>
                <a:gridCol w="265620">
                  <a:extLst>
                    <a:ext uri="{9D8B030D-6E8A-4147-A177-3AD203B41FA5}">
                      <a16:colId xmlns:a16="http://schemas.microsoft.com/office/drawing/2014/main" val="3667924788"/>
                    </a:ext>
                  </a:extLst>
                </a:gridCol>
                <a:gridCol w="265620">
                  <a:extLst>
                    <a:ext uri="{9D8B030D-6E8A-4147-A177-3AD203B41FA5}">
                      <a16:colId xmlns:a16="http://schemas.microsoft.com/office/drawing/2014/main" val="3445651236"/>
                    </a:ext>
                  </a:extLst>
                </a:gridCol>
                <a:gridCol w="265620">
                  <a:extLst>
                    <a:ext uri="{9D8B030D-6E8A-4147-A177-3AD203B41FA5}">
                      <a16:colId xmlns:a16="http://schemas.microsoft.com/office/drawing/2014/main" val="1572453007"/>
                    </a:ext>
                  </a:extLst>
                </a:gridCol>
                <a:gridCol w="2996184">
                  <a:extLst>
                    <a:ext uri="{9D8B030D-6E8A-4147-A177-3AD203B41FA5}">
                      <a16:colId xmlns:a16="http://schemas.microsoft.com/office/drawing/2014/main" val="2563211504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3766533544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4083591502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1862867973"/>
                    </a:ext>
                  </a:extLst>
                </a:gridCol>
                <a:gridCol w="711860">
                  <a:extLst>
                    <a:ext uri="{9D8B030D-6E8A-4147-A177-3AD203B41FA5}">
                      <a16:colId xmlns:a16="http://schemas.microsoft.com/office/drawing/2014/main" val="2901233092"/>
                    </a:ext>
                  </a:extLst>
                </a:gridCol>
                <a:gridCol w="648111">
                  <a:extLst>
                    <a:ext uri="{9D8B030D-6E8A-4147-A177-3AD203B41FA5}">
                      <a16:colId xmlns:a16="http://schemas.microsoft.com/office/drawing/2014/main" val="981870207"/>
                    </a:ext>
                  </a:extLst>
                </a:gridCol>
                <a:gridCol w="637486">
                  <a:extLst>
                    <a:ext uri="{9D8B030D-6E8A-4147-A177-3AD203B41FA5}">
                      <a16:colId xmlns:a16="http://schemas.microsoft.com/office/drawing/2014/main" val="2423449185"/>
                    </a:ext>
                  </a:extLst>
                </a:gridCol>
              </a:tblGrid>
              <a:tr h="1247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512069"/>
                  </a:ext>
                </a:extLst>
              </a:tr>
              <a:tr h="3821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484053"/>
                  </a:ext>
                </a:extLst>
              </a:tr>
              <a:tr h="1637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13.160.972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29681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25.723.341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10.187.805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23528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5.372.318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1.494.414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047018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246029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93604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721255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299183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518628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06165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147473,2%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368879"/>
                  </a:ext>
                </a:extLst>
              </a:tr>
              <a:tr h="124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387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788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90795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BD26453-4EED-4360-A0C5-828578604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3854877"/>
              </p:ext>
            </p:extLst>
          </p:nvPr>
        </p:nvGraphicFramePr>
        <p:xfrm>
          <a:off x="683568" y="2132856"/>
          <a:ext cx="7560840" cy="351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344" y="1464445"/>
            <a:ext cx="8085526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343" y="841706"/>
            <a:ext cx="78866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03. PROGRAMA 01: AGENCIA DE CALIDAD DE LA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F095F3-DEFE-4F47-B83D-CCCF0AFC13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995510"/>
              </p:ext>
            </p:extLst>
          </p:nvPr>
        </p:nvGraphicFramePr>
        <p:xfrm>
          <a:off x="466342" y="1829570"/>
          <a:ext cx="7886699" cy="2690083"/>
        </p:xfrm>
        <a:graphic>
          <a:graphicData uri="http://schemas.openxmlformats.org/drawingml/2006/table">
            <a:tbl>
              <a:tblPr/>
              <a:tblGrid>
                <a:gridCol w="262191">
                  <a:extLst>
                    <a:ext uri="{9D8B030D-6E8A-4147-A177-3AD203B41FA5}">
                      <a16:colId xmlns:a16="http://schemas.microsoft.com/office/drawing/2014/main" val="2331070921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341066115"/>
                    </a:ext>
                  </a:extLst>
                </a:gridCol>
                <a:gridCol w="262191">
                  <a:extLst>
                    <a:ext uri="{9D8B030D-6E8A-4147-A177-3AD203B41FA5}">
                      <a16:colId xmlns:a16="http://schemas.microsoft.com/office/drawing/2014/main" val="2068608871"/>
                    </a:ext>
                  </a:extLst>
                </a:gridCol>
                <a:gridCol w="3020438">
                  <a:extLst>
                    <a:ext uri="{9D8B030D-6E8A-4147-A177-3AD203B41FA5}">
                      <a16:colId xmlns:a16="http://schemas.microsoft.com/office/drawing/2014/main" val="3936391008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423184869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03454917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1574837365"/>
                    </a:ext>
                  </a:extLst>
                </a:gridCol>
                <a:gridCol w="702671">
                  <a:extLst>
                    <a:ext uri="{9D8B030D-6E8A-4147-A177-3AD203B41FA5}">
                      <a16:colId xmlns:a16="http://schemas.microsoft.com/office/drawing/2014/main" val="3366491883"/>
                    </a:ext>
                  </a:extLst>
                </a:gridCol>
                <a:gridCol w="639746">
                  <a:extLst>
                    <a:ext uri="{9D8B030D-6E8A-4147-A177-3AD203B41FA5}">
                      <a16:colId xmlns:a16="http://schemas.microsoft.com/office/drawing/2014/main" val="977959049"/>
                    </a:ext>
                  </a:extLst>
                </a:gridCol>
                <a:gridCol w="629258">
                  <a:extLst>
                    <a:ext uri="{9D8B030D-6E8A-4147-A177-3AD203B41FA5}">
                      <a16:colId xmlns:a16="http://schemas.microsoft.com/office/drawing/2014/main" val="3522382999"/>
                    </a:ext>
                  </a:extLst>
                </a:gridCol>
              </a:tblGrid>
              <a:tr h="125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66" marR="7866" marT="78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02740"/>
                  </a:ext>
                </a:extLst>
              </a:tr>
              <a:tr h="3854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29062"/>
                  </a:ext>
                </a:extLst>
              </a:tr>
              <a:tr h="1651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8.667.796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18842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12.638.638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4.889.731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369069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1.625.944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488.667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21604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1.243.407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32295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14.275.778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1.243.407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11619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Logros de Aprendizaje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10.842.699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629.068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85686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Desempeño, Párrafo 2° del Título II de la Ley N°20.529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2.313.413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596.391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1134195"/>
                  </a:ext>
                </a:extLst>
              </a:tr>
              <a:tr h="25170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del Cumplimiento de Estándares de Desempeño Profesional Docente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1.119.666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17.948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714558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454.612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118.773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26,1%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33321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18.963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998910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11.315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09146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49.080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444503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375.254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118.357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772867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1.927.218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192721,8%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37541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1.927.218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192721,8%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62454"/>
                  </a:ext>
                </a:extLst>
              </a:tr>
              <a:tr h="12585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66" marR="7866" marT="78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66" marR="7866" marT="78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9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65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4924" y="1447973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817999"/>
            <a:ext cx="788673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229E120-4A7D-4C7E-AFFE-8415A68C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797509"/>
              </p:ext>
            </p:extLst>
          </p:nvPr>
        </p:nvGraphicFramePr>
        <p:xfrm>
          <a:off x="476041" y="1800632"/>
          <a:ext cx="7886699" cy="304736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4069283190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812686275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689853492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3007775355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66137392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3049314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7043599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2231477079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78300510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401116361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212242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7733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345.506.462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-42.731.401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138.559.980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9322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3.621.961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1.433.181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54847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839.632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149.049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3792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326.864.841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131.650.260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79897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319.212.263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326.820.841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7.608.578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131.650.260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73554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318.234.525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325.887.103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7.652.578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131.408.158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998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Educación Parvularia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945.938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901.938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220.437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1554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Informática para Educación Parvularia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3105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66274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para la Cooperación y el Desarrollo Económico, OCDE.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2406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4503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0208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1574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1852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4.585.000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9607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4.585.000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098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13.412.467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4.585.000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35437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17746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741.021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74202,1%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202967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93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037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328" y="1568007"/>
            <a:ext cx="7886699" cy="3563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1" y="694889"/>
            <a:ext cx="78867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04. PROGRAMA 01: SUBSECRETARÍA DE EDUCACIÓN PARVULARIA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B18F4A9-704D-4981-91CD-B489A8385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887402"/>
              </p:ext>
            </p:extLst>
          </p:nvPr>
        </p:nvGraphicFramePr>
        <p:xfrm>
          <a:off x="470329" y="1947172"/>
          <a:ext cx="7886699" cy="1422104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08086963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3059084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644222344"/>
                    </a:ext>
                  </a:extLst>
                </a:gridCol>
                <a:gridCol w="3052580">
                  <a:extLst>
                    <a:ext uri="{9D8B030D-6E8A-4147-A177-3AD203B41FA5}">
                      <a16:colId xmlns:a16="http://schemas.microsoft.com/office/drawing/2014/main" val="4010695857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4282618993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481703529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7216622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696468982"/>
                    </a:ext>
                  </a:extLst>
                </a:gridCol>
                <a:gridCol w="635520">
                  <a:extLst>
                    <a:ext uri="{9D8B030D-6E8A-4147-A177-3AD203B41FA5}">
                      <a16:colId xmlns:a16="http://schemas.microsoft.com/office/drawing/2014/main" val="3019095668"/>
                    </a:ext>
                  </a:extLst>
                </a:gridCol>
                <a:gridCol w="625102">
                  <a:extLst>
                    <a:ext uri="{9D8B030D-6E8A-4147-A177-3AD203B41FA5}">
                      <a16:colId xmlns:a16="http://schemas.microsoft.com/office/drawing/2014/main" val="88302668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09774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038533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758.440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66382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05605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8536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180.000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3794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94015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4510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 INTEGRA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32.720.000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578.440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651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9106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783" y="1497430"/>
            <a:ext cx="8054656" cy="340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7784" y="815814"/>
            <a:ext cx="805465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01: JUNTA NACIONAL DE AUXILIO ESCOLAR Y BECAS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DFDFCC-4A17-4CFA-B5FF-587AAFC40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25021"/>
              </p:ext>
            </p:extLst>
          </p:nvPr>
        </p:nvGraphicFramePr>
        <p:xfrm>
          <a:off x="477783" y="1837530"/>
          <a:ext cx="8054656" cy="3609257"/>
        </p:xfrm>
        <a:graphic>
          <a:graphicData uri="http://schemas.openxmlformats.org/drawingml/2006/table">
            <a:tbl>
              <a:tblPr/>
              <a:tblGrid>
                <a:gridCol w="269929">
                  <a:extLst>
                    <a:ext uri="{9D8B030D-6E8A-4147-A177-3AD203B41FA5}">
                      <a16:colId xmlns:a16="http://schemas.microsoft.com/office/drawing/2014/main" val="1503576311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4259256693"/>
                    </a:ext>
                  </a:extLst>
                </a:gridCol>
                <a:gridCol w="269929">
                  <a:extLst>
                    <a:ext uri="{9D8B030D-6E8A-4147-A177-3AD203B41FA5}">
                      <a16:colId xmlns:a16="http://schemas.microsoft.com/office/drawing/2014/main" val="3965861567"/>
                    </a:ext>
                  </a:extLst>
                </a:gridCol>
                <a:gridCol w="3044789">
                  <a:extLst>
                    <a:ext uri="{9D8B030D-6E8A-4147-A177-3AD203B41FA5}">
                      <a16:colId xmlns:a16="http://schemas.microsoft.com/office/drawing/2014/main" val="433266795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140599726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912252953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2307331213"/>
                    </a:ext>
                  </a:extLst>
                </a:gridCol>
                <a:gridCol w="723407">
                  <a:extLst>
                    <a:ext uri="{9D8B030D-6E8A-4147-A177-3AD203B41FA5}">
                      <a16:colId xmlns:a16="http://schemas.microsoft.com/office/drawing/2014/main" val="3968009330"/>
                    </a:ext>
                  </a:extLst>
                </a:gridCol>
                <a:gridCol w="658625">
                  <a:extLst>
                    <a:ext uri="{9D8B030D-6E8A-4147-A177-3AD203B41FA5}">
                      <a16:colId xmlns:a16="http://schemas.microsoft.com/office/drawing/2014/main" val="1490760973"/>
                    </a:ext>
                  </a:extLst>
                </a:gridCol>
                <a:gridCol w="647827">
                  <a:extLst>
                    <a:ext uri="{9D8B030D-6E8A-4147-A177-3AD203B41FA5}">
                      <a16:colId xmlns:a16="http://schemas.microsoft.com/office/drawing/2014/main" val="815830610"/>
                    </a:ext>
                  </a:extLst>
                </a:gridCol>
              </a:tblGrid>
              <a:tr h="1269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8083693"/>
                  </a:ext>
                </a:extLst>
              </a:tr>
              <a:tr h="3886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624836"/>
                  </a:ext>
                </a:extLst>
              </a:tr>
              <a:tr h="1665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267.800.043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35132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22.694.289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7.733.116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520779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4.693.655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1.321.102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52331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67061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31081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243.051.318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52077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675.247.226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243.051.318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200995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Instituciones Colaboradoras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57252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165.488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05053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 Programas de la JUNAEB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2.366.432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67257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de alimentos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6.108.832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3.905.851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11800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Bono Manipuladoras Zonas Extremas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3.631.824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1.206.061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798524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Alimentación Escolar de JUNAEB y JUNJI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662.330.655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237.545.331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572856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2.056.247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4064279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57920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67.201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1424"/>
                  </a:ext>
                </a:extLst>
              </a:tr>
              <a:tr h="13485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78138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15211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1.519.202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510042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966318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1.932.028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32059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15.319.745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1531974,5%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98073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16.115.597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15.319.745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1531974,5%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655346"/>
                  </a:ext>
                </a:extLst>
              </a:tr>
              <a:tr h="1269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91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46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5658" y="1468073"/>
            <a:ext cx="7885758" cy="228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761321"/>
            <a:ext cx="788575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02: SALUD ESCOLAR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49C3EF-7643-4BD4-AFB7-4ABD91950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03312"/>
              </p:ext>
            </p:extLst>
          </p:nvPr>
        </p:nvGraphicFramePr>
        <p:xfrm>
          <a:off x="464715" y="1812356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6546866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04721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0318083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616888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1214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7825258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4570743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0909347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8211518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4581238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8405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85438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850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32.856.722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7.297.228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7095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0717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Escuelas Saludables para el Aprendizaje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109.865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912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30.466.828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7.187.363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988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oral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9.766.399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1.021.712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854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médica parvularia, básica y media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6.436.208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00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Habilidades para la vida y escuelas saludables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13.728.571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6.107.622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022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Obesidad en Escolares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535.650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7393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1475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453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550224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989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2.254.006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2.143.553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214355,3%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3150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12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14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91FC1-322B-448E-AE26-2406E044062F}"/>
              </a:ext>
            </a:extLst>
          </p:cNvPr>
          <p:cNvSpPr txBox="1">
            <a:spLocks/>
          </p:cNvSpPr>
          <p:nvPr/>
        </p:nvSpPr>
        <p:spPr>
          <a:xfrm>
            <a:off x="468088" y="1407691"/>
            <a:ext cx="8210798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424" y="762447"/>
            <a:ext cx="786036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09. PROGRAMA 03: BECAS Y ASISTENCIALIDAD ESTUDIANTIL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459C6BF-3CD6-4A36-9ED0-66E4D7241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901592"/>
              </p:ext>
            </p:extLst>
          </p:nvPr>
        </p:nvGraphicFramePr>
        <p:xfrm>
          <a:off x="494424" y="1826967"/>
          <a:ext cx="7860366" cy="3418753"/>
        </p:xfrm>
        <a:graphic>
          <a:graphicData uri="http://schemas.openxmlformats.org/drawingml/2006/table">
            <a:tbl>
              <a:tblPr/>
              <a:tblGrid>
                <a:gridCol w="263417">
                  <a:extLst>
                    <a:ext uri="{9D8B030D-6E8A-4147-A177-3AD203B41FA5}">
                      <a16:colId xmlns:a16="http://schemas.microsoft.com/office/drawing/2014/main" val="2572380774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1934385962"/>
                    </a:ext>
                  </a:extLst>
                </a:gridCol>
                <a:gridCol w="263417">
                  <a:extLst>
                    <a:ext uri="{9D8B030D-6E8A-4147-A177-3AD203B41FA5}">
                      <a16:colId xmlns:a16="http://schemas.microsoft.com/office/drawing/2014/main" val="2090406155"/>
                    </a:ext>
                  </a:extLst>
                </a:gridCol>
                <a:gridCol w="2971344">
                  <a:extLst>
                    <a:ext uri="{9D8B030D-6E8A-4147-A177-3AD203B41FA5}">
                      <a16:colId xmlns:a16="http://schemas.microsoft.com/office/drawing/2014/main" val="1389711540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111903262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1285594581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2333502659"/>
                    </a:ext>
                  </a:extLst>
                </a:gridCol>
                <a:gridCol w="705958">
                  <a:extLst>
                    <a:ext uri="{9D8B030D-6E8A-4147-A177-3AD203B41FA5}">
                      <a16:colId xmlns:a16="http://schemas.microsoft.com/office/drawing/2014/main" val="3812898824"/>
                    </a:ext>
                  </a:extLst>
                </a:gridCol>
                <a:gridCol w="642738">
                  <a:extLst>
                    <a:ext uri="{9D8B030D-6E8A-4147-A177-3AD203B41FA5}">
                      <a16:colId xmlns:a16="http://schemas.microsoft.com/office/drawing/2014/main" val="3139688461"/>
                    </a:ext>
                  </a:extLst>
                </a:gridCol>
                <a:gridCol w="632201">
                  <a:extLst>
                    <a:ext uri="{9D8B030D-6E8A-4147-A177-3AD203B41FA5}">
                      <a16:colId xmlns:a16="http://schemas.microsoft.com/office/drawing/2014/main" val="2547206132"/>
                    </a:ext>
                  </a:extLst>
                </a:gridCol>
              </a:tblGrid>
              <a:tr h="1248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170638"/>
                  </a:ext>
                </a:extLst>
              </a:tr>
              <a:tr h="3824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8206"/>
                  </a:ext>
                </a:extLst>
              </a:tr>
              <a:tr h="163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133.002.562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317513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298.334.612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103.116.036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746000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297.990.279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103.038.322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958059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 de Becas Indígenas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31.186.218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9.451.950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04728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Útiles Escolares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11.662.572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81162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Residencia Familiar Estudiantil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6.325.146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1.042.185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016034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Especial de Becas Art.56 Ley N° 18.681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4.131.421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985.023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49752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Becas Presidente de  la República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30.241.579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8.693.808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198434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Mantención  para Educación Superior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201.671.808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80.498.608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296544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Tarjeta  Nacional del Estudiante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5.962.053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951.822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48760"/>
                  </a:ext>
                </a:extLst>
              </a:tr>
              <a:tr h="2497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de Prácticas Profesionales, Educación Media Técnico Profesional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3.166.892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783.900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07859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de Apoyo y Retención Escolar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68076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Asistencialidad Educación Superior Chaitén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996540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 Polimetales de Arica, Ley  N° 20.590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894346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188770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Hogares insulares Región de Valparaíso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344.333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690896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99017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943989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Becas Acceso a TICs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35.799.291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038676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1559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29.886.526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2988652,6%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877255"/>
                  </a:ext>
                </a:extLst>
              </a:tr>
              <a:tr h="12488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76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805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26095" y="1431009"/>
            <a:ext cx="7886701" cy="2820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6096" y="779229"/>
            <a:ext cx="791001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DC50C3F-5817-400D-86E4-3697FC4FC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91691"/>
              </p:ext>
            </p:extLst>
          </p:nvPr>
        </p:nvGraphicFramePr>
        <p:xfrm>
          <a:off x="526094" y="1907943"/>
          <a:ext cx="7886701" cy="35680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79446070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9498310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8304741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1989840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78040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49625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47065252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5696807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72803789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4772362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0557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79351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606.357.090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-56.053.969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234.629.657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76627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230.427.530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96.147.286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2088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40.479.613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10.053.524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42160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8.071.828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2.958.781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4686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30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8.028.413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2.954.992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53426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232.398.733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89.873.664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51345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7.828.792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64036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Servicios Locales de Educación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19.943.410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7.828.792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7405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212.455.323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82.044.872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388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con Municipalidades y otras Instituciones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211.232.412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81.582.668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7022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310.125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840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3911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a Terceros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339.449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30376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194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40889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680.495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8350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46.694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409627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66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3442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14821" y="1468820"/>
            <a:ext cx="8114357" cy="30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804648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A7B2D7-1990-427D-B73C-C68F8A8F36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85908"/>
              </p:ext>
            </p:extLst>
          </p:nvPr>
        </p:nvGraphicFramePr>
        <p:xfrm>
          <a:off x="562098" y="1851225"/>
          <a:ext cx="7886701" cy="323503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841686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374384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8437888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2859275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467578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808282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993785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355582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79375211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708466004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390977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9004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1.857.688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616.403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8583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6964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11486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8955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9156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5284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15329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10.103.174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86050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55.873.305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10.103.174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5923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0366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76771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15.823.000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6.031.743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409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5.763.755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21.284.786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18.164.583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7707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4.854.296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2.326.294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8637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56535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15.522.031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15.521.031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15.582.073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1558207,3%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7624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9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647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A9BF87F-67CB-4CBA-9085-063490BDB1F9}"/>
              </a:ext>
            </a:extLst>
          </p:cNvPr>
          <p:cNvSpPr txBox="1">
            <a:spLocks/>
          </p:cNvSpPr>
          <p:nvPr/>
        </p:nvSpPr>
        <p:spPr>
          <a:xfrm>
            <a:off x="562098" y="1518852"/>
            <a:ext cx="7886702" cy="3495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62098" y="681538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JUNTA NACIONAL DE JARDINES INFANTILES</a:t>
            </a:r>
            <a:b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0756BE4-CDEE-4B08-96C6-5E23C22D0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88661"/>
              </p:ext>
            </p:extLst>
          </p:nvPr>
        </p:nvGraphicFramePr>
        <p:xfrm>
          <a:off x="562097" y="1908064"/>
          <a:ext cx="7886701" cy="245798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219382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0609740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13759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992002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374102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663167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2106075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6326713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1120571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19490126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89788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243865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4.572.589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51263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1.651.560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113.260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0179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6.217.545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7219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2.113.558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642436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03926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358998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1.885.123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236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8560944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20.861.053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06698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29903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8109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40.731.284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4.127.081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620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43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6944" y="166795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6475" y="755059"/>
            <a:ext cx="786628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11. PROGRAMA 02: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PROGRAMAS ALTERNATIVOS DE ENSEÑANZA PRE-ESCOLAR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1DF3EB-D590-44B7-A571-FC21493DD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117611"/>
              </p:ext>
            </p:extLst>
          </p:nvPr>
        </p:nvGraphicFramePr>
        <p:xfrm>
          <a:off x="486475" y="2012731"/>
          <a:ext cx="7886700" cy="2832538"/>
        </p:xfrm>
        <a:graphic>
          <a:graphicData uri="http://schemas.openxmlformats.org/drawingml/2006/table">
            <a:tbl>
              <a:tblPr/>
              <a:tblGrid>
                <a:gridCol w="252374">
                  <a:extLst>
                    <a:ext uri="{9D8B030D-6E8A-4147-A177-3AD203B41FA5}">
                      <a16:colId xmlns:a16="http://schemas.microsoft.com/office/drawing/2014/main" val="1227027845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794487214"/>
                    </a:ext>
                  </a:extLst>
                </a:gridCol>
                <a:gridCol w="252374">
                  <a:extLst>
                    <a:ext uri="{9D8B030D-6E8A-4147-A177-3AD203B41FA5}">
                      <a16:colId xmlns:a16="http://schemas.microsoft.com/office/drawing/2014/main" val="1795165782"/>
                    </a:ext>
                  </a:extLst>
                </a:gridCol>
                <a:gridCol w="3202631">
                  <a:extLst>
                    <a:ext uri="{9D8B030D-6E8A-4147-A177-3AD203B41FA5}">
                      <a16:colId xmlns:a16="http://schemas.microsoft.com/office/drawing/2014/main" val="1164480603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49098084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139366917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539973834"/>
                    </a:ext>
                  </a:extLst>
                </a:gridCol>
                <a:gridCol w="676364">
                  <a:extLst>
                    <a:ext uri="{9D8B030D-6E8A-4147-A177-3AD203B41FA5}">
                      <a16:colId xmlns:a16="http://schemas.microsoft.com/office/drawing/2014/main" val="2592278999"/>
                    </a:ext>
                  </a:extLst>
                </a:gridCol>
                <a:gridCol w="615793">
                  <a:extLst>
                    <a:ext uri="{9D8B030D-6E8A-4147-A177-3AD203B41FA5}">
                      <a16:colId xmlns:a16="http://schemas.microsoft.com/office/drawing/2014/main" val="3250310879"/>
                    </a:ext>
                  </a:extLst>
                </a:gridCol>
                <a:gridCol w="605698">
                  <a:extLst>
                    <a:ext uri="{9D8B030D-6E8A-4147-A177-3AD203B41FA5}">
                      <a16:colId xmlns:a16="http://schemas.microsoft.com/office/drawing/2014/main" val="1094562364"/>
                    </a:ext>
                  </a:extLst>
                </a:gridCol>
              </a:tblGrid>
              <a:tr h="1211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574" marR="7574" marT="757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554443"/>
                  </a:ext>
                </a:extLst>
              </a:tr>
              <a:tr h="3711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950833"/>
                  </a:ext>
                </a:extLst>
              </a:tr>
              <a:tr h="15904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17.685.411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9.087.396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1435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10.226.580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3.878.490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14354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1.501.824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201.521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041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131.761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95,1%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30151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10.541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33199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121.220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125.279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24896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926.598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11990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4.991.538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926.598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92599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Material de Enseñanza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27.133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18430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Conozca  a su Hijo y Proyecto Mejoramiento Atención a la Infancia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4.961.357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914.529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70817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Fomento de Lectura Primera Infancia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3.048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815610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32239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11.032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3.229.935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29277,9%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710991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74438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797773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962666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548322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725.573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72557,3%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91,7%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68287"/>
                  </a:ext>
                </a:extLst>
              </a:tr>
              <a:tr h="1211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574" marR="7574" marT="757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574" marR="7574" marT="757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457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37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83621"/>
            <a:ext cx="803237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CÁPITULO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6D6471A-4C46-48A8-A371-B32B6879F1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52397"/>
              </p:ext>
            </p:extLst>
          </p:nvPr>
        </p:nvGraphicFramePr>
        <p:xfrm>
          <a:off x="467544" y="2047021"/>
          <a:ext cx="7992888" cy="3689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7242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1759" y="1429435"/>
            <a:ext cx="818451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1760" y="764704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13.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DE RECTORES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1610AF-B0E5-42BB-AC38-28EF4C5EB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0177786"/>
              </p:ext>
            </p:extLst>
          </p:nvPr>
        </p:nvGraphicFramePr>
        <p:xfrm>
          <a:off x="461759" y="1787752"/>
          <a:ext cx="7886701" cy="15699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8486263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1626685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29636805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0633465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450787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3023250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752815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0532921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4154532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0284057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477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0013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382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126.075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571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30237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3245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142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089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81916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4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019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9213" y="1421448"/>
            <a:ext cx="791962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784813"/>
            <a:ext cx="791242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15.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CONSEJO NACIONAL DE EDUCACIÓN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5036702-AFB5-4AA5-9844-15B3B805B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014956"/>
              </p:ext>
            </p:extLst>
          </p:nvPr>
        </p:nvGraphicFramePr>
        <p:xfrm>
          <a:off x="473738" y="1780744"/>
          <a:ext cx="7886701" cy="309230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41535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3015573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7841400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557819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5759471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4586089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478958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376705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4849023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21710959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93950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96612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5400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1.705.385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608.792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0272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22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352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424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4946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3524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Art.87, letra g), DFL N°2,  de 2010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48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0967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Organismos Internacionales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78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2315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7226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2835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741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2894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8505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7168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591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2592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45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886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5567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95743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70A33A8-4CC2-4572-B7B7-CDD421CFFD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586688"/>
              </p:ext>
            </p:extLst>
          </p:nvPr>
        </p:nvGraphicFramePr>
        <p:xfrm>
          <a:off x="539552" y="1954235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99417179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5796529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150673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5574954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68040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64908260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1700987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1052840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95039793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67328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956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1737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2.470.648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951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1.734.299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50664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2.159.157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6891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690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1759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9323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855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6726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48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69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666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664692"/>
            <a:ext cx="7886701" cy="37469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77263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01: </a:t>
            </a:r>
            <a:r>
              <a:rPr lang="pt-BR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DIRECCIÓN DE EDUCACIÓN PÚBLICA FET – Covid -19</a:t>
            </a:r>
            <a:endParaRPr lang="es-CL" sz="1600" b="1" dirty="0">
              <a:solidFill>
                <a:schemeClr val="tx1"/>
              </a:solidFill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4A60EC-6951-41EE-9C0E-8071BE8126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53801"/>
              </p:ext>
            </p:extLst>
          </p:nvPr>
        </p:nvGraphicFramePr>
        <p:xfrm>
          <a:off x="539552" y="2094131"/>
          <a:ext cx="7886701" cy="1355858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3526915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560215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58298728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452234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2817956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66171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384674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62699043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6822908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013470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82402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9898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1.211.042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9701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659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0032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34.312.398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1.211.042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9772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1639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16.812.602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85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991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3" y="1589643"/>
            <a:ext cx="7905177" cy="3409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7544" y="692696"/>
            <a:ext cx="790517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02: FORTALECIMIENTO DE LA EDUCACIÓN ESCOLAR PÚBLICA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9168AF-7173-41B8-84AE-B4C3C54A5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43405"/>
              </p:ext>
            </p:extLst>
          </p:nvPr>
        </p:nvGraphicFramePr>
        <p:xfrm>
          <a:off x="467543" y="1930577"/>
          <a:ext cx="7886701" cy="3664997"/>
        </p:xfrm>
        <a:graphic>
          <a:graphicData uri="http://schemas.openxmlformats.org/drawingml/2006/table">
            <a:tbl>
              <a:tblPr/>
              <a:tblGrid>
                <a:gridCol w="257735">
                  <a:extLst>
                    <a:ext uri="{9D8B030D-6E8A-4147-A177-3AD203B41FA5}">
                      <a16:colId xmlns:a16="http://schemas.microsoft.com/office/drawing/2014/main" val="1698722788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62317729"/>
                    </a:ext>
                  </a:extLst>
                </a:gridCol>
                <a:gridCol w="257735">
                  <a:extLst>
                    <a:ext uri="{9D8B030D-6E8A-4147-A177-3AD203B41FA5}">
                      <a16:colId xmlns:a16="http://schemas.microsoft.com/office/drawing/2014/main" val="4270277012"/>
                    </a:ext>
                  </a:extLst>
                </a:gridCol>
                <a:gridCol w="3103133">
                  <a:extLst>
                    <a:ext uri="{9D8B030D-6E8A-4147-A177-3AD203B41FA5}">
                      <a16:colId xmlns:a16="http://schemas.microsoft.com/office/drawing/2014/main" val="114912184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597124512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551670577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3216737327"/>
                    </a:ext>
                  </a:extLst>
                </a:gridCol>
                <a:gridCol w="690731">
                  <a:extLst>
                    <a:ext uri="{9D8B030D-6E8A-4147-A177-3AD203B41FA5}">
                      <a16:colId xmlns:a16="http://schemas.microsoft.com/office/drawing/2014/main" val="2489190495"/>
                    </a:ext>
                  </a:extLst>
                </a:gridCol>
                <a:gridCol w="628874">
                  <a:extLst>
                    <a:ext uri="{9D8B030D-6E8A-4147-A177-3AD203B41FA5}">
                      <a16:colId xmlns:a16="http://schemas.microsoft.com/office/drawing/2014/main" val="3491916785"/>
                    </a:ext>
                  </a:extLst>
                </a:gridCol>
                <a:gridCol w="618565">
                  <a:extLst>
                    <a:ext uri="{9D8B030D-6E8A-4147-A177-3AD203B41FA5}">
                      <a16:colId xmlns:a16="http://schemas.microsoft.com/office/drawing/2014/main" val="1083283166"/>
                    </a:ext>
                  </a:extLst>
                </a:gridCol>
              </a:tblGrid>
              <a:tr h="123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32" marR="7732" marT="77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09619"/>
                  </a:ext>
                </a:extLst>
              </a:tr>
              <a:tr h="3788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96720"/>
                  </a:ext>
                </a:extLst>
              </a:tr>
              <a:tr h="1623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340.875.722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-49.724.913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72.281.540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7161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169.817.918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171.218.005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26.770.287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82738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47.223.526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24.545.030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18150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11.388.827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1.046.884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66049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3.095.419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62.718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29560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1.558.660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41357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- Servicios Locales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31.180.620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23.435.038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56985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122.594.392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123.994.479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2.225.257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9029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Apoyo a la Educación Pública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122.194.382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1.112.494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989391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 las Municipalidades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1.400.097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1.400.087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1.112.763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11127630,0%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79,5%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010911"/>
                  </a:ext>
                </a:extLst>
              </a:tr>
              <a:tr h="1546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Iniciativas Educativas para los Servicios Locales de Edu-cación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0708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20184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51.125.000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-51.125.000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718705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169.251.598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30.057.272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31324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78.900.210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564419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- Programa 05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24.303.705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29283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5.671.854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7127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 JUNAEB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27.756.333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64669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- Servicios Locales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21.168.318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600580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30.057.272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632572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Infraestructura Escolar Pública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90.351.388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30.057.272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94303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3814,7%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89527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404.119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3478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15.453.981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1545398,1%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042266"/>
                  </a:ext>
                </a:extLst>
              </a:tr>
              <a:tr h="123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32" marR="7732" marT="77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32" marR="7732" marT="773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842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09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002" y="1767731"/>
            <a:ext cx="798443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6002" y="832240"/>
            <a:ext cx="789818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17. PROGRAMA 03: APOYO A LA IMPLEMENTACIÓN DE LOS SERVICIOS LOCALES DE EDUCACIÓN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11C13F-0218-45A9-9177-8862E7F0E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499198"/>
              </p:ext>
            </p:extLst>
          </p:nvPr>
        </p:nvGraphicFramePr>
        <p:xfrm>
          <a:off x="488857" y="2091331"/>
          <a:ext cx="7872469" cy="1689969"/>
        </p:xfrm>
        <a:graphic>
          <a:graphicData uri="http://schemas.openxmlformats.org/drawingml/2006/table">
            <a:tbl>
              <a:tblPr/>
              <a:tblGrid>
                <a:gridCol w="263823">
                  <a:extLst>
                    <a:ext uri="{9D8B030D-6E8A-4147-A177-3AD203B41FA5}">
                      <a16:colId xmlns:a16="http://schemas.microsoft.com/office/drawing/2014/main" val="2088265985"/>
                    </a:ext>
                  </a:extLst>
                </a:gridCol>
                <a:gridCol w="263823">
                  <a:extLst>
                    <a:ext uri="{9D8B030D-6E8A-4147-A177-3AD203B41FA5}">
                      <a16:colId xmlns:a16="http://schemas.microsoft.com/office/drawing/2014/main" val="3880043307"/>
                    </a:ext>
                  </a:extLst>
                </a:gridCol>
                <a:gridCol w="263823">
                  <a:extLst>
                    <a:ext uri="{9D8B030D-6E8A-4147-A177-3AD203B41FA5}">
                      <a16:colId xmlns:a16="http://schemas.microsoft.com/office/drawing/2014/main" val="2721709601"/>
                    </a:ext>
                  </a:extLst>
                </a:gridCol>
                <a:gridCol w="2975919">
                  <a:extLst>
                    <a:ext uri="{9D8B030D-6E8A-4147-A177-3AD203B41FA5}">
                      <a16:colId xmlns:a16="http://schemas.microsoft.com/office/drawing/2014/main" val="2918426536"/>
                    </a:ext>
                  </a:extLst>
                </a:gridCol>
                <a:gridCol w="707045">
                  <a:extLst>
                    <a:ext uri="{9D8B030D-6E8A-4147-A177-3AD203B41FA5}">
                      <a16:colId xmlns:a16="http://schemas.microsoft.com/office/drawing/2014/main" val="2410390556"/>
                    </a:ext>
                  </a:extLst>
                </a:gridCol>
                <a:gridCol w="707045">
                  <a:extLst>
                    <a:ext uri="{9D8B030D-6E8A-4147-A177-3AD203B41FA5}">
                      <a16:colId xmlns:a16="http://schemas.microsoft.com/office/drawing/2014/main" val="4263227818"/>
                    </a:ext>
                  </a:extLst>
                </a:gridCol>
                <a:gridCol w="707045">
                  <a:extLst>
                    <a:ext uri="{9D8B030D-6E8A-4147-A177-3AD203B41FA5}">
                      <a16:colId xmlns:a16="http://schemas.microsoft.com/office/drawing/2014/main" val="3508463256"/>
                    </a:ext>
                  </a:extLst>
                </a:gridCol>
                <a:gridCol w="707045">
                  <a:extLst>
                    <a:ext uri="{9D8B030D-6E8A-4147-A177-3AD203B41FA5}">
                      <a16:colId xmlns:a16="http://schemas.microsoft.com/office/drawing/2014/main" val="4243052960"/>
                    </a:ext>
                  </a:extLst>
                </a:gridCol>
                <a:gridCol w="643727">
                  <a:extLst>
                    <a:ext uri="{9D8B030D-6E8A-4147-A177-3AD203B41FA5}">
                      <a16:colId xmlns:a16="http://schemas.microsoft.com/office/drawing/2014/main" val="1459558007"/>
                    </a:ext>
                  </a:extLst>
                </a:gridCol>
                <a:gridCol w="633174">
                  <a:extLst>
                    <a:ext uri="{9D8B030D-6E8A-4147-A177-3AD203B41FA5}">
                      <a16:colId xmlns:a16="http://schemas.microsoft.com/office/drawing/2014/main" val="2392570465"/>
                    </a:ext>
                  </a:extLst>
                </a:gridCol>
              </a:tblGrid>
              <a:tr h="12635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93850"/>
                  </a:ext>
                </a:extLst>
              </a:tr>
              <a:tr h="3869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6794665"/>
                  </a:ext>
                </a:extLst>
              </a:tr>
              <a:tr h="1658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653837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605015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14384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68249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0463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663388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37373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163138"/>
                  </a:ext>
                </a:extLst>
              </a:tr>
              <a:tr h="12635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917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4821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1" y="1771696"/>
            <a:ext cx="7886701" cy="305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455" y="884018"/>
            <a:ext cx="79037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01: SERVICIO LOCAL DE EDUCACIÓN BARRANCAS,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E06A0B-42BF-4C57-A68D-698FD0A5E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22815"/>
              </p:ext>
            </p:extLst>
          </p:nvPr>
        </p:nvGraphicFramePr>
        <p:xfrm>
          <a:off x="539551" y="2127515"/>
          <a:ext cx="7886700" cy="1990331"/>
        </p:xfrm>
        <a:graphic>
          <a:graphicData uri="http://schemas.openxmlformats.org/drawingml/2006/table">
            <a:tbl>
              <a:tblPr/>
              <a:tblGrid>
                <a:gridCol w="267165">
                  <a:extLst>
                    <a:ext uri="{9D8B030D-6E8A-4147-A177-3AD203B41FA5}">
                      <a16:colId xmlns:a16="http://schemas.microsoft.com/office/drawing/2014/main" val="2378183039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2808499034"/>
                    </a:ext>
                  </a:extLst>
                </a:gridCol>
                <a:gridCol w="267165">
                  <a:extLst>
                    <a:ext uri="{9D8B030D-6E8A-4147-A177-3AD203B41FA5}">
                      <a16:colId xmlns:a16="http://schemas.microsoft.com/office/drawing/2014/main" val="3085827294"/>
                    </a:ext>
                  </a:extLst>
                </a:gridCol>
                <a:gridCol w="2928124">
                  <a:extLst>
                    <a:ext uri="{9D8B030D-6E8A-4147-A177-3AD203B41FA5}">
                      <a16:colId xmlns:a16="http://schemas.microsoft.com/office/drawing/2014/main" val="3955142946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701916890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1401395761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2951406571"/>
                    </a:ext>
                  </a:extLst>
                </a:gridCol>
                <a:gridCol w="716001">
                  <a:extLst>
                    <a:ext uri="{9D8B030D-6E8A-4147-A177-3AD203B41FA5}">
                      <a16:colId xmlns:a16="http://schemas.microsoft.com/office/drawing/2014/main" val="3747014554"/>
                    </a:ext>
                  </a:extLst>
                </a:gridCol>
                <a:gridCol w="651882">
                  <a:extLst>
                    <a:ext uri="{9D8B030D-6E8A-4147-A177-3AD203B41FA5}">
                      <a16:colId xmlns:a16="http://schemas.microsoft.com/office/drawing/2014/main" val="2759588295"/>
                    </a:ext>
                  </a:extLst>
                </a:gridCol>
                <a:gridCol w="641195">
                  <a:extLst>
                    <a:ext uri="{9D8B030D-6E8A-4147-A177-3AD203B41FA5}">
                      <a16:colId xmlns:a16="http://schemas.microsoft.com/office/drawing/2014/main" val="1968038388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643536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358497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1.469.307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66402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2.691.831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1.035.274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53935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674.536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62.317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9079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58.743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4.292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66303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60335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1089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12.679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1868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23.722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3159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481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367.424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36742,4%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963335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547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9319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1E8AE12-6890-4D42-966F-5B2B0D35F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671294"/>
              </p:ext>
            </p:extLst>
          </p:nvPr>
        </p:nvGraphicFramePr>
        <p:xfrm>
          <a:off x="468133" y="2073141"/>
          <a:ext cx="7922181" cy="2832365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193423251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600782354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2482808104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1339522174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239253873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47392335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4261730903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091210938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68644334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408657216"/>
                    </a:ext>
                  </a:extLst>
                </a:gridCol>
              </a:tblGrid>
              <a:tr h="1282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7051738"/>
                  </a:ext>
                </a:extLst>
              </a:tr>
              <a:tr h="39273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849311"/>
                  </a:ext>
                </a:extLst>
              </a:tr>
              <a:tr h="1683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55.704.323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713.540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25.954.105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27899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43.475.721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43.879.023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403.302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20.734.238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47,3%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26877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7.915.915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7.996.514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80.599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1.091.435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092957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364237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32.998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580062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4836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826103"/>
                  </a:ext>
                </a:extLst>
              </a:tr>
              <a:tr h="1923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148992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451.004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541.533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90.529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15173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50.768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52.735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1.967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043038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59.651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3.793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703076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366.984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408.165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41.181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814779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20.982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49910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2.153.731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1.743.419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070054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2.014.621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2.153.731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139.110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1.743.419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86,5%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62590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2.348.222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23482220,0%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23482220,0%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27051"/>
                  </a:ext>
                </a:extLst>
              </a:tr>
              <a:tr h="1282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2.348.222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23482220,0%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23482220,0%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557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91908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3614" y="1701684"/>
            <a:ext cx="7886701" cy="3170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8134" y="809980"/>
            <a:ext cx="793593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18. PROGRAMA 02: SERVICIO LOCAL DE EDUCACIÓN BARRANCAS,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36C0D50-903A-4282-8C18-2A416B242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333474"/>
              </p:ext>
            </p:extLst>
          </p:nvPr>
        </p:nvGraphicFramePr>
        <p:xfrm>
          <a:off x="468133" y="2073141"/>
          <a:ext cx="7922181" cy="1235872"/>
        </p:xfrm>
        <a:graphic>
          <a:graphicData uri="http://schemas.openxmlformats.org/drawingml/2006/table">
            <a:tbl>
              <a:tblPr/>
              <a:tblGrid>
                <a:gridCol w="268367">
                  <a:extLst>
                    <a:ext uri="{9D8B030D-6E8A-4147-A177-3AD203B41FA5}">
                      <a16:colId xmlns:a16="http://schemas.microsoft.com/office/drawing/2014/main" val="3904433732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1151807247"/>
                    </a:ext>
                  </a:extLst>
                </a:gridCol>
                <a:gridCol w="268367">
                  <a:extLst>
                    <a:ext uri="{9D8B030D-6E8A-4147-A177-3AD203B41FA5}">
                      <a16:colId xmlns:a16="http://schemas.microsoft.com/office/drawing/2014/main" val="2912019974"/>
                    </a:ext>
                  </a:extLst>
                </a:gridCol>
                <a:gridCol w="2941297">
                  <a:extLst>
                    <a:ext uri="{9D8B030D-6E8A-4147-A177-3AD203B41FA5}">
                      <a16:colId xmlns:a16="http://schemas.microsoft.com/office/drawing/2014/main" val="2241885191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772662086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3421062942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1276112297"/>
                    </a:ext>
                  </a:extLst>
                </a:gridCol>
                <a:gridCol w="719222">
                  <a:extLst>
                    <a:ext uri="{9D8B030D-6E8A-4147-A177-3AD203B41FA5}">
                      <a16:colId xmlns:a16="http://schemas.microsoft.com/office/drawing/2014/main" val="2045966670"/>
                    </a:ext>
                  </a:extLst>
                </a:gridCol>
                <a:gridCol w="654815">
                  <a:extLst>
                    <a:ext uri="{9D8B030D-6E8A-4147-A177-3AD203B41FA5}">
                      <a16:colId xmlns:a16="http://schemas.microsoft.com/office/drawing/2014/main" val="3061738212"/>
                    </a:ext>
                  </a:extLst>
                </a:gridCol>
                <a:gridCol w="644080">
                  <a:extLst>
                    <a:ext uri="{9D8B030D-6E8A-4147-A177-3AD203B41FA5}">
                      <a16:colId xmlns:a16="http://schemas.microsoft.com/office/drawing/2014/main" val="2850157578"/>
                    </a:ext>
                  </a:extLst>
                </a:gridCol>
              </a:tblGrid>
              <a:tr h="1326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015" marR="8015" marT="80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727366"/>
                  </a:ext>
                </a:extLst>
              </a:tr>
              <a:tr h="4008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73223"/>
                  </a:ext>
                </a:extLst>
              </a:tr>
              <a:tr h="1718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3.764.765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894.935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886555"/>
                  </a:ext>
                </a:extLst>
              </a:tr>
              <a:tr h="1326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56.000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81988"/>
                  </a:ext>
                </a:extLst>
              </a:tr>
              <a:tr h="1326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912.425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601225"/>
                  </a:ext>
                </a:extLst>
              </a:tr>
              <a:tr h="1326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892.485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05923"/>
                  </a:ext>
                </a:extLst>
              </a:tr>
              <a:tr h="1326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2.796.340 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892.485</a:t>
                      </a:r>
                    </a:p>
                  </a:txBody>
                  <a:tcPr marL="8015" marR="8015" marT="80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8015" marR="8015" marT="801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722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87357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558" y="1670244"/>
            <a:ext cx="813681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9558" y="78335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01: SERVICIO LOCAL DE EDUCACIÓN PUERTO CORDILLERA,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113C387-D41A-49F2-BF10-D3F3E55C1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405187"/>
              </p:ext>
            </p:extLst>
          </p:nvPr>
        </p:nvGraphicFramePr>
        <p:xfrm>
          <a:off x="509557" y="2064379"/>
          <a:ext cx="7886701" cy="205995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4200951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522914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7678861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8539962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100349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31803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6279600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6755545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2750812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80105357"/>
                    </a:ext>
                  </a:extLst>
                </a:gridCol>
              </a:tblGrid>
              <a:tr h="2362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27548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6814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839.792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38984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2.239.390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744.749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0123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6969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375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89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4129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9290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302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6989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2244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900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836712"/>
            <a:ext cx="7958530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28A2C45-565F-449C-A1FD-368DB30424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510618"/>
              </p:ext>
            </p:extLst>
          </p:nvPr>
        </p:nvGraphicFramePr>
        <p:xfrm>
          <a:off x="467544" y="2262024"/>
          <a:ext cx="792088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96516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EF6FB40-C053-4022-8E85-1234AB4C9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341755"/>
              </p:ext>
            </p:extLst>
          </p:nvPr>
        </p:nvGraphicFramePr>
        <p:xfrm>
          <a:off x="408110" y="2086305"/>
          <a:ext cx="7933510" cy="2929805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535726981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2767089848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3561922"/>
                    </a:ext>
                  </a:extLst>
                </a:gridCol>
                <a:gridCol w="2998993">
                  <a:extLst>
                    <a:ext uri="{9D8B030D-6E8A-4147-A177-3AD203B41FA5}">
                      <a16:colId xmlns:a16="http://schemas.microsoft.com/office/drawing/2014/main" val="4114569272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62178377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75456199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2734723813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49243700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1928085192"/>
                    </a:ext>
                  </a:extLst>
                </a:gridCol>
                <a:gridCol w="638084">
                  <a:extLst>
                    <a:ext uri="{9D8B030D-6E8A-4147-A177-3AD203B41FA5}">
                      <a16:colId xmlns:a16="http://schemas.microsoft.com/office/drawing/2014/main" val="217605812"/>
                    </a:ext>
                  </a:extLst>
                </a:gridCol>
              </a:tblGrid>
              <a:tr h="2349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843323"/>
                  </a:ext>
                </a:extLst>
              </a:tr>
              <a:tr h="38633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325546"/>
                  </a:ext>
                </a:extLst>
              </a:tr>
              <a:tr h="16557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38.929.352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778.671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33651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29.419.111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29.639.730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220.619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12.515.591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20453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4.693.063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4.812.975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119.912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894.937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007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94896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78227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4504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493042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222694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1.163.730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6813948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105.925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8396563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190.755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74540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387441"/>
                  </a:ext>
                </a:extLst>
              </a:tr>
              <a:tr h="1676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123.290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36407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2.179.395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452928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2.135.395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2.179.395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364592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910325"/>
                  </a:ext>
                </a:extLst>
              </a:tr>
              <a:tr h="1261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1.765.541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17655410,0%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5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418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08110" y="1715926"/>
            <a:ext cx="7933506" cy="330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8110" y="839123"/>
            <a:ext cx="793350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19. PROGRAMA 02: SERVICIO LOCAL DE EDUCACIÓN PUERTO CORDILLERA,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EA50A6-4654-457D-9418-E63A1BB8DF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93872"/>
              </p:ext>
            </p:extLst>
          </p:nvPr>
        </p:nvGraphicFramePr>
        <p:xfrm>
          <a:off x="408110" y="2114572"/>
          <a:ext cx="7933508" cy="1343836"/>
        </p:xfrm>
        <a:graphic>
          <a:graphicData uri="http://schemas.openxmlformats.org/drawingml/2006/table">
            <a:tbl>
              <a:tblPr/>
              <a:tblGrid>
                <a:gridCol w="265869">
                  <a:extLst>
                    <a:ext uri="{9D8B030D-6E8A-4147-A177-3AD203B41FA5}">
                      <a16:colId xmlns:a16="http://schemas.microsoft.com/office/drawing/2014/main" val="1210485822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3330363744"/>
                    </a:ext>
                  </a:extLst>
                </a:gridCol>
                <a:gridCol w="265869">
                  <a:extLst>
                    <a:ext uri="{9D8B030D-6E8A-4147-A177-3AD203B41FA5}">
                      <a16:colId xmlns:a16="http://schemas.microsoft.com/office/drawing/2014/main" val="1575148873"/>
                    </a:ext>
                  </a:extLst>
                </a:gridCol>
                <a:gridCol w="2998992">
                  <a:extLst>
                    <a:ext uri="{9D8B030D-6E8A-4147-A177-3AD203B41FA5}">
                      <a16:colId xmlns:a16="http://schemas.microsoft.com/office/drawing/2014/main" val="2920340007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4004661396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203316649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3319249710"/>
                    </a:ext>
                  </a:extLst>
                </a:gridCol>
                <a:gridCol w="712527">
                  <a:extLst>
                    <a:ext uri="{9D8B030D-6E8A-4147-A177-3AD203B41FA5}">
                      <a16:colId xmlns:a16="http://schemas.microsoft.com/office/drawing/2014/main" val="1520190979"/>
                    </a:ext>
                  </a:extLst>
                </a:gridCol>
                <a:gridCol w="648718">
                  <a:extLst>
                    <a:ext uri="{9D8B030D-6E8A-4147-A177-3AD203B41FA5}">
                      <a16:colId xmlns:a16="http://schemas.microsoft.com/office/drawing/2014/main" val="3349601536"/>
                    </a:ext>
                  </a:extLst>
                </a:gridCol>
                <a:gridCol w="638083">
                  <a:extLst>
                    <a:ext uri="{9D8B030D-6E8A-4147-A177-3AD203B41FA5}">
                      <a16:colId xmlns:a16="http://schemas.microsoft.com/office/drawing/2014/main" val="4207533970"/>
                    </a:ext>
                  </a:extLst>
                </a:gridCol>
              </a:tblGrid>
              <a:tr h="2444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546492"/>
                  </a:ext>
                </a:extLst>
              </a:tr>
              <a:tr h="40200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68119"/>
                  </a:ext>
                </a:extLst>
              </a:tr>
              <a:tr h="172287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4.965.897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250.745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254941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65986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670.577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704640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53983"/>
                  </a:ext>
                </a:extLst>
              </a:tr>
              <a:tr h="13126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4.245.320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002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45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4930" y="1772816"/>
            <a:ext cx="7836229" cy="355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4034" y="879720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01: SERVICIO LOCAL DE EDUCACIÓN HUASCO,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C9C10394-B1EC-48CF-9798-9170E1A7C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974551"/>
              </p:ext>
            </p:extLst>
          </p:nvPr>
        </p:nvGraphicFramePr>
        <p:xfrm>
          <a:off x="484034" y="2128493"/>
          <a:ext cx="7886701" cy="220426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678719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1252969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83027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288327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64027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300513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708460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4662391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94176383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0489623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9270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75743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981.489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592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1.893.426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947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411.337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47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76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3299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72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0888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119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64550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5537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3117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772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02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905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6712"/>
            <a:ext cx="7869509" cy="83194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B4CE30B-1BFF-45EE-B764-C11E53D46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443331"/>
              </p:ext>
            </p:extLst>
          </p:nvPr>
        </p:nvGraphicFramePr>
        <p:xfrm>
          <a:off x="470967" y="2060848"/>
          <a:ext cx="7886701" cy="2753476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96715912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97841738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4534840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61961796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3867619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0034102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956142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700275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1803490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93908074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922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16996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40.198.346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19.890.303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12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28.617.000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28.844.330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12.964.789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3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6.125.527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6.158.471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2.029.032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4950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615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965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54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99938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0695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1.092.932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108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211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7123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848.681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943.199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5356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782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2.852.327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1541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2.852.327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129.159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3887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18703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4.673.410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46734100,0%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364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3671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0968" y="1720736"/>
            <a:ext cx="7886701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88160" y="834027"/>
            <a:ext cx="786950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21. PROGRAMA 02: SERVICIO LOCAL DE EDUCACIÓN HUASCO,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C5F1CE6-7A34-4819-9AB4-AC90F54B9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418356"/>
              </p:ext>
            </p:extLst>
          </p:nvPr>
        </p:nvGraphicFramePr>
        <p:xfrm>
          <a:off x="488160" y="2075972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23526583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83675352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28829062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6797242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9951308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5188335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77516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4732334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72916630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3688521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825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1381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1.596.361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580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16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646.235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768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1118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910.126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594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3062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8" y="1687655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9848" y="808993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01: SERVICIO LOCAL DE EDUCACIÓN COSTA ARAUCANÍA,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5FD9EC-7AB2-4468-8A78-C5A298DF3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610614"/>
              </p:ext>
            </p:extLst>
          </p:nvPr>
        </p:nvGraphicFramePr>
        <p:xfrm>
          <a:off x="419847" y="2094128"/>
          <a:ext cx="7886701" cy="195053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86311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07586430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349967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9269635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382175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5014704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0261663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608175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49146478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4637440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1351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92086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1.250.458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00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2.268.286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876.447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0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168.431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9530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8802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8856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281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728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561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0096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200.387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926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22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998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73D14AD-1754-4255-977B-AB4369001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307076"/>
              </p:ext>
            </p:extLst>
          </p:nvPr>
        </p:nvGraphicFramePr>
        <p:xfrm>
          <a:off x="478367" y="2102553"/>
          <a:ext cx="7886701" cy="292209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3713726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9742841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37063013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55419077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945760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787376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5583151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318976364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2927587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03894455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69443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28697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34.375.303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13.937.799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1519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25.562.598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25.754.048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10.856.741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118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5.192.658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5.323.411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130.753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283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324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5710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0098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382240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85736"/>
                  </a:ext>
                </a:extLst>
              </a:tr>
              <a:tr h="16862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171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167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9636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708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159.900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485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0335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428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1.549.177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1.602.074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52.897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427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3682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1.925.328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19253280,0%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159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0584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368" y="1739188"/>
            <a:ext cx="7886701" cy="3526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8370" y="836712"/>
            <a:ext cx="788670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22. PROGRAMA 02: SERVICIO LOCAL DE EDUCACIÓN COSTA ARAUCANÍA,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97FE13-1FCE-46EE-B817-455684806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19454"/>
              </p:ext>
            </p:extLst>
          </p:nvPr>
        </p:nvGraphicFramePr>
        <p:xfrm>
          <a:off x="478368" y="2091848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4506072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9805275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4229822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6813738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4009397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86061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308126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826320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405492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40412762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12163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0956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7.272.350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1069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6093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9876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4389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6.427.486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147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5541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5314" y="1725903"/>
            <a:ext cx="7880941" cy="285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33593" y="795165"/>
            <a:ext cx="7880941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01: SERVICIO LOCAL DE EDUCACIÓN CHINCHORRO,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E0D9908-C81B-4F07-AD89-99EE89ED5C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22242"/>
              </p:ext>
            </p:extLst>
          </p:nvPr>
        </p:nvGraphicFramePr>
        <p:xfrm>
          <a:off x="433593" y="2088586"/>
          <a:ext cx="7886701" cy="182366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55575386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95726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39997347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4958092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519453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059315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82168667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612191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70368850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330112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42593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19394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1.089.176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74263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2.609.481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21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4265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1072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2154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9671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98128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03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238.005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23800,5%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933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950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6173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49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3793" y="1726620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0A02018-3816-4855-B4D2-6FC214318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679805"/>
              </p:ext>
            </p:extLst>
          </p:nvPr>
        </p:nvGraphicFramePr>
        <p:xfrm>
          <a:off x="528034" y="2086661"/>
          <a:ext cx="7886701" cy="271171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84848246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4720251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256652723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9971631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2439635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9123596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8610177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5973832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20236571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96477461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49435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0218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54.946.656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23.708.789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0956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42.522.129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42.868.326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346.197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20.424.516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662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5.992.940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6.059.148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702.144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359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11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1672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6438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829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783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378.426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83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914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78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244.799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248.564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1774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7058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4.215.019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716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4.198.519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4.215.019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566.415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2026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798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1.993.184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19931840,0%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37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04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7544" y="794471"/>
            <a:ext cx="8103194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MAYO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7ECAD1B-F183-46AC-88A8-5C0F3575CA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119109"/>
              </p:ext>
            </p:extLst>
          </p:nvPr>
        </p:nvGraphicFramePr>
        <p:xfrm>
          <a:off x="467544" y="2132856"/>
          <a:ext cx="8103194" cy="3629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4161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43312"/>
            <a:ext cx="7880942" cy="3600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39552" y="889306"/>
            <a:ext cx="7880942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23. PROGRAMA 02: SERVICIO LOCAL DE EDUCACIÓN CHINCHORRO, 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6E47F0-0B41-402E-9730-CD5E400AC2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260257"/>
              </p:ext>
            </p:extLst>
          </p:nvPr>
        </p:nvGraphicFramePr>
        <p:xfrm>
          <a:off x="539576" y="2120045"/>
          <a:ext cx="7886701" cy="118934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87193409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84232304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29877487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05752195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5725346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912057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14506952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2288026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8835025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6302783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1640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9025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1.724.120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8834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629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493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4699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68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1822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5845" y="1460718"/>
            <a:ext cx="8032034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5845" y="869625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01: GABRIELA MISTRAL,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7169477-8F07-4A9E-A7EA-783321ECB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14309"/>
              </p:ext>
            </p:extLst>
          </p:nvPr>
        </p:nvGraphicFramePr>
        <p:xfrm>
          <a:off x="478710" y="1857852"/>
          <a:ext cx="8026303" cy="1950533"/>
        </p:xfrm>
        <a:graphic>
          <a:graphicData uri="http://schemas.openxmlformats.org/drawingml/2006/table">
            <a:tbl>
              <a:tblPr/>
              <a:tblGrid>
                <a:gridCol w="268978">
                  <a:extLst>
                    <a:ext uri="{9D8B030D-6E8A-4147-A177-3AD203B41FA5}">
                      <a16:colId xmlns:a16="http://schemas.microsoft.com/office/drawing/2014/main" val="4234727884"/>
                    </a:ext>
                  </a:extLst>
                </a:gridCol>
                <a:gridCol w="268978">
                  <a:extLst>
                    <a:ext uri="{9D8B030D-6E8A-4147-A177-3AD203B41FA5}">
                      <a16:colId xmlns:a16="http://schemas.microsoft.com/office/drawing/2014/main" val="4268116536"/>
                    </a:ext>
                  </a:extLst>
                </a:gridCol>
                <a:gridCol w="268978">
                  <a:extLst>
                    <a:ext uri="{9D8B030D-6E8A-4147-A177-3AD203B41FA5}">
                      <a16:colId xmlns:a16="http://schemas.microsoft.com/office/drawing/2014/main" val="711385388"/>
                    </a:ext>
                  </a:extLst>
                </a:gridCol>
                <a:gridCol w="3034072">
                  <a:extLst>
                    <a:ext uri="{9D8B030D-6E8A-4147-A177-3AD203B41FA5}">
                      <a16:colId xmlns:a16="http://schemas.microsoft.com/office/drawing/2014/main" val="2217949546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3369656311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3566639273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2081514000"/>
                    </a:ext>
                  </a:extLst>
                </a:gridCol>
                <a:gridCol w="720861">
                  <a:extLst>
                    <a:ext uri="{9D8B030D-6E8A-4147-A177-3AD203B41FA5}">
                      <a16:colId xmlns:a16="http://schemas.microsoft.com/office/drawing/2014/main" val="2832989102"/>
                    </a:ext>
                  </a:extLst>
                </a:gridCol>
                <a:gridCol w="656306">
                  <a:extLst>
                    <a:ext uri="{9D8B030D-6E8A-4147-A177-3AD203B41FA5}">
                      <a16:colId xmlns:a16="http://schemas.microsoft.com/office/drawing/2014/main" val="955683770"/>
                    </a:ext>
                  </a:extLst>
                </a:gridCol>
                <a:gridCol w="645547">
                  <a:extLst>
                    <a:ext uri="{9D8B030D-6E8A-4147-A177-3AD203B41FA5}">
                      <a16:colId xmlns:a16="http://schemas.microsoft.com/office/drawing/2014/main" val="345449910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7369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1882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31185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2.173.190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735.666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29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142.867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178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38.539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582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0463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3973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1844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7741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2535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353.501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869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994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4728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733" y="1556791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845392"/>
            <a:ext cx="80377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2404FBD-5F09-4528-A497-FA8C54F85A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008449"/>
              </p:ext>
            </p:extLst>
          </p:nvPr>
        </p:nvGraphicFramePr>
        <p:xfrm>
          <a:off x="492304" y="1878476"/>
          <a:ext cx="8035400" cy="2749378"/>
        </p:xfrm>
        <a:graphic>
          <a:graphicData uri="http://schemas.openxmlformats.org/drawingml/2006/table">
            <a:tbl>
              <a:tblPr/>
              <a:tblGrid>
                <a:gridCol w="269283">
                  <a:extLst>
                    <a:ext uri="{9D8B030D-6E8A-4147-A177-3AD203B41FA5}">
                      <a16:colId xmlns:a16="http://schemas.microsoft.com/office/drawing/2014/main" val="4182499533"/>
                    </a:ext>
                  </a:extLst>
                </a:gridCol>
                <a:gridCol w="269283">
                  <a:extLst>
                    <a:ext uri="{9D8B030D-6E8A-4147-A177-3AD203B41FA5}">
                      <a16:colId xmlns:a16="http://schemas.microsoft.com/office/drawing/2014/main" val="3137945790"/>
                    </a:ext>
                  </a:extLst>
                </a:gridCol>
                <a:gridCol w="269283">
                  <a:extLst>
                    <a:ext uri="{9D8B030D-6E8A-4147-A177-3AD203B41FA5}">
                      <a16:colId xmlns:a16="http://schemas.microsoft.com/office/drawing/2014/main" val="2548373261"/>
                    </a:ext>
                  </a:extLst>
                </a:gridCol>
                <a:gridCol w="3037510">
                  <a:extLst>
                    <a:ext uri="{9D8B030D-6E8A-4147-A177-3AD203B41FA5}">
                      <a16:colId xmlns:a16="http://schemas.microsoft.com/office/drawing/2014/main" val="2177793982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1994045130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4249338001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1469822865"/>
                    </a:ext>
                  </a:extLst>
                </a:gridCol>
                <a:gridCol w="721678">
                  <a:extLst>
                    <a:ext uri="{9D8B030D-6E8A-4147-A177-3AD203B41FA5}">
                      <a16:colId xmlns:a16="http://schemas.microsoft.com/office/drawing/2014/main" val="2526480703"/>
                    </a:ext>
                  </a:extLst>
                </a:gridCol>
                <a:gridCol w="657050">
                  <a:extLst>
                    <a:ext uri="{9D8B030D-6E8A-4147-A177-3AD203B41FA5}">
                      <a16:colId xmlns:a16="http://schemas.microsoft.com/office/drawing/2014/main" val="2835615012"/>
                    </a:ext>
                  </a:extLst>
                </a:gridCol>
                <a:gridCol w="646279">
                  <a:extLst>
                    <a:ext uri="{9D8B030D-6E8A-4147-A177-3AD203B41FA5}">
                      <a16:colId xmlns:a16="http://schemas.microsoft.com/office/drawing/2014/main" val="953283208"/>
                    </a:ext>
                  </a:extLst>
                </a:gridCol>
              </a:tblGrid>
              <a:tr h="128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093806"/>
                  </a:ext>
                </a:extLst>
              </a:tr>
              <a:tr h="3939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95412"/>
                  </a:ext>
                </a:extLst>
              </a:tr>
              <a:tr h="1688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36.686.462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395.220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14.182.265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01230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28.631.112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28.785.375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12.294.314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504772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3.462.010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3.529.555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807.270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096258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780265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330.390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42519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464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30667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88253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228.576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790193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9116095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144592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452456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369520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67611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2.836.022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32.919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682.166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143638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211655"/>
                  </a:ext>
                </a:extLst>
              </a:tr>
              <a:tr h="128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884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1989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677" y="1628800"/>
            <a:ext cx="7886701" cy="32168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94677" y="722282"/>
            <a:ext cx="8037763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24. PROGRAMA 02: GABRIELA MISTRAL,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FEF8BD-6911-4C47-A3B4-5FB4C2BAE6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254538"/>
              </p:ext>
            </p:extLst>
          </p:nvPr>
        </p:nvGraphicFramePr>
        <p:xfrm>
          <a:off x="494680" y="2029530"/>
          <a:ext cx="8037760" cy="1235660"/>
        </p:xfrm>
        <a:graphic>
          <a:graphicData uri="http://schemas.openxmlformats.org/drawingml/2006/table">
            <a:tbl>
              <a:tblPr/>
              <a:tblGrid>
                <a:gridCol w="269362">
                  <a:extLst>
                    <a:ext uri="{9D8B030D-6E8A-4147-A177-3AD203B41FA5}">
                      <a16:colId xmlns:a16="http://schemas.microsoft.com/office/drawing/2014/main" val="2470070078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2250193334"/>
                    </a:ext>
                  </a:extLst>
                </a:gridCol>
                <a:gridCol w="269362">
                  <a:extLst>
                    <a:ext uri="{9D8B030D-6E8A-4147-A177-3AD203B41FA5}">
                      <a16:colId xmlns:a16="http://schemas.microsoft.com/office/drawing/2014/main" val="1400295225"/>
                    </a:ext>
                  </a:extLst>
                </a:gridCol>
                <a:gridCol w="3038402">
                  <a:extLst>
                    <a:ext uri="{9D8B030D-6E8A-4147-A177-3AD203B41FA5}">
                      <a16:colId xmlns:a16="http://schemas.microsoft.com/office/drawing/2014/main" val="3320444660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99110714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24552198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3377231043"/>
                    </a:ext>
                  </a:extLst>
                </a:gridCol>
                <a:gridCol w="721890">
                  <a:extLst>
                    <a:ext uri="{9D8B030D-6E8A-4147-A177-3AD203B41FA5}">
                      <a16:colId xmlns:a16="http://schemas.microsoft.com/office/drawing/2014/main" val="1144915413"/>
                    </a:ext>
                  </a:extLst>
                </a:gridCol>
                <a:gridCol w="657243">
                  <a:extLst>
                    <a:ext uri="{9D8B030D-6E8A-4147-A177-3AD203B41FA5}">
                      <a16:colId xmlns:a16="http://schemas.microsoft.com/office/drawing/2014/main" val="3772148063"/>
                    </a:ext>
                  </a:extLst>
                </a:gridCol>
                <a:gridCol w="646469">
                  <a:extLst>
                    <a:ext uri="{9D8B030D-6E8A-4147-A177-3AD203B41FA5}">
                      <a16:colId xmlns:a16="http://schemas.microsoft.com/office/drawing/2014/main" val="2904282559"/>
                    </a:ext>
                  </a:extLst>
                </a:gridCol>
              </a:tblGrid>
              <a:tr h="1318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84398"/>
                  </a:ext>
                </a:extLst>
              </a:tr>
              <a:tr h="4036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96023"/>
                  </a:ext>
                </a:extLst>
              </a:tr>
              <a:tr h="172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2.305.849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394530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869760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592.841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695961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275173"/>
                  </a:ext>
                </a:extLst>
              </a:tr>
              <a:tr h="1318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1.659.008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279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5370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6759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0946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01: SERVICIO LOCAL DE EDUCACIÓN ANDALÍEN SUR,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5ABCCC-AE9A-4017-A39D-51D93817A8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68517"/>
              </p:ext>
            </p:extLst>
          </p:nvPr>
        </p:nvGraphicFramePr>
        <p:xfrm>
          <a:off x="509517" y="2135150"/>
          <a:ext cx="8005795" cy="1696805"/>
        </p:xfrm>
        <a:graphic>
          <a:graphicData uri="http://schemas.openxmlformats.org/drawingml/2006/table">
            <a:tbl>
              <a:tblPr/>
              <a:tblGrid>
                <a:gridCol w="268291">
                  <a:extLst>
                    <a:ext uri="{9D8B030D-6E8A-4147-A177-3AD203B41FA5}">
                      <a16:colId xmlns:a16="http://schemas.microsoft.com/office/drawing/2014/main" val="3233487490"/>
                    </a:ext>
                  </a:extLst>
                </a:gridCol>
                <a:gridCol w="268291">
                  <a:extLst>
                    <a:ext uri="{9D8B030D-6E8A-4147-A177-3AD203B41FA5}">
                      <a16:colId xmlns:a16="http://schemas.microsoft.com/office/drawing/2014/main" val="209090938"/>
                    </a:ext>
                  </a:extLst>
                </a:gridCol>
                <a:gridCol w="268291">
                  <a:extLst>
                    <a:ext uri="{9D8B030D-6E8A-4147-A177-3AD203B41FA5}">
                      <a16:colId xmlns:a16="http://schemas.microsoft.com/office/drawing/2014/main" val="3487010080"/>
                    </a:ext>
                  </a:extLst>
                </a:gridCol>
                <a:gridCol w="3026319">
                  <a:extLst>
                    <a:ext uri="{9D8B030D-6E8A-4147-A177-3AD203B41FA5}">
                      <a16:colId xmlns:a16="http://schemas.microsoft.com/office/drawing/2014/main" val="1568361907"/>
                    </a:ext>
                  </a:extLst>
                </a:gridCol>
                <a:gridCol w="719019">
                  <a:extLst>
                    <a:ext uri="{9D8B030D-6E8A-4147-A177-3AD203B41FA5}">
                      <a16:colId xmlns:a16="http://schemas.microsoft.com/office/drawing/2014/main" val="3025812249"/>
                    </a:ext>
                  </a:extLst>
                </a:gridCol>
                <a:gridCol w="719019">
                  <a:extLst>
                    <a:ext uri="{9D8B030D-6E8A-4147-A177-3AD203B41FA5}">
                      <a16:colId xmlns:a16="http://schemas.microsoft.com/office/drawing/2014/main" val="3793690601"/>
                    </a:ext>
                  </a:extLst>
                </a:gridCol>
                <a:gridCol w="719019">
                  <a:extLst>
                    <a:ext uri="{9D8B030D-6E8A-4147-A177-3AD203B41FA5}">
                      <a16:colId xmlns:a16="http://schemas.microsoft.com/office/drawing/2014/main" val="2192706973"/>
                    </a:ext>
                  </a:extLst>
                </a:gridCol>
                <a:gridCol w="719019">
                  <a:extLst>
                    <a:ext uri="{9D8B030D-6E8A-4147-A177-3AD203B41FA5}">
                      <a16:colId xmlns:a16="http://schemas.microsoft.com/office/drawing/2014/main" val="721520404"/>
                    </a:ext>
                  </a:extLst>
                </a:gridCol>
                <a:gridCol w="654629">
                  <a:extLst>
                    <a:ext uri="{9D8B030D-6E8A-4147-A177-3AD203B41FA5}">
                      <a16:colId xmlns:a16="http://schemas.microsoft.com/office/drawing/2014/main" val="1187478683"/>
                    </a:ext>
                  </a:extLst>
                </a:gridCol>
                <a:gridCol w="643898">
                  <a:extLst>
                    <a:ext uri="{9D8B030D-6E8A-4147-A177-3AD203B41FA5}">
                      <a16:colId xmlns:a16="http://schemas.microsoft.com/office/drawing/2014/main" val="1401796539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68131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86663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4063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2.356.966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758.289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0887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184.066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69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789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0853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6331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237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64.177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098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695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870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1D308D9-5EAA-4DDA-B8D2-3F6B1A3BE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13375"/>
              </p:ext>
            </p:extLst>
          </p:nvPr>
        </p:nvGraphicFramePr>
        <p:xfrm>
          <a:off x="520695" y="2222502"/>
          <a:ext cx="7910072" cy="2690001"/>
        </p:xfrm>
        <a:graphic>
          <a:graphicData uri="http://schemas.openxmlformats.org/drawingml/2006/table">
            <a:tbl>
              <a:tblPr/>
              <a:tblGrid>
                <a:gridCol w="265083">
                  <a:extLst>
                    <a:ext uri="{9D8B030D-6E8A-4147-A177-3AD203B41FA5}">
                      <a16:colId xmlns:a16="http://schemas.microsoft.com/office/drawing/2014/main" val="2176754420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3817851524"/>
                    </a:ext>
                  </a:extLst>
                </a:gridCol>
                <a:gridCol w="265083">
                  <a:extLst>
                    <a:ext uri="{9D8B030D-6E8A-4147-A177-3AD203B41FA5}">
                      <a16:colId xmlns:a16="http://schemas.microsoft.com/office/drawing/2014/main" val="1021391913"/>
                    </a:ext>
                  </a:extLst>
                </a:gridCol>
                <a:gridCol w="2990134">
                  <a:extLst>
                    <a:ext uri="{9D8B030D-6E8A-4147-A177-3AD203B41FA5}">
                      <a16:colId xmlns:a16="http://schemas.microsoft.com/office/drawing/2014/main" val="3725160296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3454848490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3034120063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2877932399"/>
                    </a:ext>
                  </a:extLst>
                </a:gridCol>
                <a:gridCol w="710422">
                  <a:extLst>
                    <a:ext uri="{9D8B030D-6E8A-4147-A177-3AD203B41FA5}">
                      <a16:colId xmlns:a16="http://schemas.microsoft.com/office/drawing/2014/main" val="4048544358"/>
                    </a:ext>
                  </a:extLst>
                </a:gridCol>
                <a:gridCol w="646802">
                  <a:extLst>
                    <a:ext uri="{9D8B030D-6E8A-4147-A177-3AD203B41FA5}">
                      <a16:colId xmlns:a16="http://schemas.microsoft.com/office/drawing/2014/main" val="775865379"/>
                    </a:ext>
                  </a:extLst>
                </a:gridCol>
                <a:gridCol w="636199">
                  <a:extLst>
                    <a:ext uri="{9D8B030D-6E8A-4147-A177-3AD203B41FA5}">
                      <a16:colId xmlns:a16="http://schemas.microsoft.com/office/drawing/2014/main" val="2604453986"/>
                    </a:ext>
                  </a:extLst>
                </a:gridCol>
              </a:tblGrid>
              <a:tr h="1258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711931"/>
                  </a:ext>
                </a:extLst>
              </a:tr>
              <a:tr h="3854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986027"/>
                  </a:ext>
                </a:extLst>
              </a:tr>
              <a:tr h="1651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50.055.996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618.054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21.710.690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750967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41.369.030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41.657.129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18.785.332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363932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4.960.306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5.031.721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1.209.427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39969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4754030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525123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91980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36774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20089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324.275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398181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61177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5816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51.436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27925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43072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443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1.770.553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1.909.349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651.276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288927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002178"/>
                  </a:ext>
                </a:extLst>
              </a:tr>
              <a:tr h="1258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1.000.375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10003750,0%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58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5905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844824"/>
            <a:ext cx="7937460" cy="2909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0695" y="911898"/>
            <a:ext cx="793746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25. PROGRAMA 02: SERVICIO LOCAL DE EDUCACIÓN ANDALÍEN SUR,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155185-6DE7-4B3F-911A-5F730DA96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954081"/>
              </p:ext>
            </p:extLst>
          </p:nvPr>
        </p:nvGraphicFramePr>
        <p:xfrm>
          <a:off x="520728" y="2211920"/>
          <a:ext cx="7937427" cy="1189349"/>
        </p:xfrm>
        <a:graphic>
          <a:graphicData uri="http://schemas.openxmlformats.org/drawingml/2006/table">
            <a:tbl>
              <a:tblPr/>
              <a:tblGrid>
                <a:gridCol w="266000">
                  <a:extLst>
                    <a:ext uri="{9D8B030D-6E8A-4147-A177-3AD203B41FA5}">
                      <a16:colId xmlns:a16="http://schemas.microsoft.com/office/drawing/2014/main" val="1439700819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3671086185"/>
                    </a:ext>
                  </a:extLst>
                </a:gridCol>
                <a:gridCol w="266000">
                  <a:extLst>
                    <a:ext uri="{9D8B030D-6E8A-4147-A177-3AD203B41FA5}">
                      <a16:colId xmlns:a16="http://schemas.microsoft.com/office/drawing/2014/main" val="2376503804"/>
                    </a:ext>
                  </a:extLst>
                </a:gridCol>
                <a:gridCol w="3000473">
                  <a:extLst>
                    <a:ext uri="{9D8B030D-6E8A-4147-A177-3AD203B41FA5}">
                      <a16:colId xmlns:a16="http://schemas.microsoft.com/office/drawing/2014/main" val="2360889167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194999873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764075994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254942316"/>
                    </a:ext>
                  </a:extLst>
                </a:gridCol>
                <a:gridCol w="712879">
                  <a:extLst>
                    <a:ext uri="{9D8B030D-6E8A-4147-A177-3AD203B41FA5}">
                      <a16:colId xmlns:a16="http://schemas.microsoft.com/office/drawing/2014/main" val="3267955845"/>
                    </a:ext>
                  </a:extLst>
                </a:gridCol>
                <a:gridCol w="649039">
                  <a:extLst>
                    <a:ext uri="{9D8B030D-6E8A-4147-A177-3AD203B41FA5}">
                      <a16:colId xmlns:a16="http://schemas.microsoft.com/office/drawing/2014/main" val="151506107"/>
                    </a:ext>
                  </a:extLst>
                </a:gridCol>
                <a:gridCol w="638399">
                  <a:extLst>
                    <a:ext uri="{9D8B030D-6E8A-4147-A177-3AD203B41FA5}">
                      <a16:colId xmlns:a16="http://schemas.microsoft.com/office/drawing/2014/main" val="335854599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53420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332216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1290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916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954.827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6936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457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3.967.074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627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669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2D94470-336C-46AE-9BA8-A7D46250B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290"/>
              </p:ext>
            </p:extLst>
          </p:nvPr>
        </p:nvGraphicFramePr>
        <p:xfrm>
          <a:off x="522972" y="2091112"/>
          <a:ext cx="8039154" cy="1715089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1875748427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067893483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621672559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2324656562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4407755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46765605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284227646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96189454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308184756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2974843542"/>
                    </a:ext>
                  </a:extLst>
                </a:gridCol>
              </a:tblGrid>
              <a:tr h="128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5535421"/>
                  </a:ext>
                </a:extLst>
              </a:tr>
              <a:tr h="3927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923808"/>
                  </a:ext>
                </a:extLst>
              </a:tr>
              <a:tr h="1683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059649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2.218.952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778437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624.690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270606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87.936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22099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46853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92765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7656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125.916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517342"/>
                  </a:ext>
                </a:extLst>
              </a:tr>
              <a:tr h="128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478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8249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38716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33BBED7-1074-41C8-8F24-328D697D3D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78872"/>
              </p:ext>
            </p:extLst>
          </p:nvPr>
        </p:nvGraphicFramePr>
        <p:xfrm>
          <a:off x="522972" y="2087688"/>
          <a:ext cx="8039119" cy="2476918"/>
        </p:xfrm>
        <a:graphic>
          <a:graphicData uri="http://schemas.openxmlformats.org/drawingml/2006/table">
            <a:tbl>
              <a:tblPr/>
              <a:tblGrid>
                <a:gridCol w="269408">
                  <a:extLst>
                    <a:ext uri="{9D8B030D-6E8A-4147-A177-3AD203B41FA5}">
                      <a16:colId xmlns:a16="http://schemas.microsoft.com/office/drawing/2014/main" val="3500455094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547772994"/>
                    </a:ext>
                  </a:extLst>
                </a:gridCol>
                <a:gridCol w="269408">
                  <a:extLst>
                    <a:ext uri="{9D8B030D-6E8A-4147-A177-3AD203B41FA5}">
                      <a16:colId xmlns:a16="http://schemas.microsoft.com/office/drawing/2014/main" val="1824395420"/>
                    </a:ext>
                  </a:extLst>
                </a:gridCol>
                <a:gridCol w="3038915">
                  <a:extLst>
                    <a:ext uri="{9D8B030D-6E8A-4147-A177-3AD203B41FA5}">
                      <a16:colId xmlns:a16="http://schemas.microsoft.com/office/drawing/2014/main" val="825199948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97439091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578025097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3359524493"/>
                    </a:ext>
                  </a:extLst>
                </a:gridCol>
                <a:gridCol w="722012">
                  <a:extLst>
                    <a:ext uri="{9D8B030D-6E8A-4147-A177-3AD203B41FA5}">
                      <a16:colId xmlns:a16="http://schemas.microsoft.com/office/drawing/2014/main" val="1779433458"/>
                    </a:ext>
                  </a:extLst>
                </a:gridCol>
                <a:gridCol w="657354">
                  <a:extLst>
                    <a:ext uri="{9D8B030D-6E8A-4147-A177-3AD203B41FA5}">
                      <a16:colId xmlns:a16="http://schemas.microsoft.com/office/drawing/2014/main" val="322270967"/>
                    </a:ext>
                  </a:extLst>
                </a:gridCol>
                <a:gridCol w="646578">
                  <a:extLst>
                    <a:ext uri="{9D8B030D-6E8A-4147-A177-3AD203B41FA5}">
                      <a16:colId xmlns:a16="http://schemas.microsoft.com/office/drawing/2014/main" val="3257609816"/>
                    </a:ext>
                  </a:extLst>
                </a:gridCol>
              </a:tblGrid>
              <a:tr h="1278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786028"/>
                  </a:ext>
                </a:extLst>
              </a:tr>
              <a:tr h="3915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278121"/>
                  </a:ext>
                </a:extLst>
              </a:tr>
              <a:tr h="1677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66.762.922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935.507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23.861.613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922973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56.006.153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56.374.398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23.696.062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78499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6.761.501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6.821.274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01368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7009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6235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743441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784876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6261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444.600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867.639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423.039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389394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205.207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315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56.509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118234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112.471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31828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83.397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9132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0105659"/>
                  </a:ext>
                </a:extLst>
              </a:tr>
              <a:tr h="1278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1.566.099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041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3221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59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5936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3915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ATACAMA,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8E116FD-EE0D-4C51-B6D6-CF73B8539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123368"/>
              </p:ext>
            </p:extLst>
          </p:nvPr>
        </p:nvGraphicFramePr>
        <p:xfrm>
          <a:off x="522972" y="2128984"/>
          <a:ext cx="8039154" cy="1120057"/>
        </p:xfrm>
        <a:graphic>
          <a:graphicData uri="http://schemas.openxmlformats.org/drawingml/2006/table">
            <a:tbl>
              <a:tblPr/>
              <a:tblGrid>
                <a:gridCol w="269409">
                  <a:extLst>
                    <a:ext uri="{9D8B030D-6E8A-4147-A177-3AD203B41FA5}">
                      <a16:colId xmlns:a16="http://schemas.microsoft.com/office/drawing/2014/main" val="4143044709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702625311"/>
                    </a:ext>
                  </a:extLst>
                </a:gridCol>
                <a:gridCol w="269409">
                  <a:extLst>
                    <a:ext uri="{9D8B030D-6E8A-4147-A177-3AD203B41FA5}">
                      <a16:colId xmlns:a16="http://schemas.microsoft.com/office/drawing/2014/main" val="3556947802"/>
                    </a:ext>
                  </a:extLst>
                </a:gridCol>
                <a:gridCol w="3038929">
                  <a:extLst>
                    <a:ext uri="{9D8B030D-6E8A-4147-A177-3AD203B41FA5}">
                      <a16:colId xmlns:a16="http://schemas.microsoft.com/office/drawing/2014/main" val="3015940038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2332622377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859111784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3820765095"/>
                    </a:ext>
                  </a:extLst>
                </a:gridCol>
                <a:gridCol w="722015">
                  <a:extLst>
                    <a:ext uri="{9D8B030D-6E8A-4147-A177-3AD203B41FA5}">
                      <a16:colId xmlns:a16="http://schemas.microsoft.com/office/drawing/2014/main" val="1439208387"/>
                    </a:ext>
                  </a:extLst>
                </a:gridCol>
                <a:gridCol w="657357">
                  <a:extLst>
                    <a:ext uri="{9D8B030D-6E8A-4147-A177-3AD203B41FA5}">
                      <a16:colId xmlns:a16="http://schemas.microsoft.com/office/drawing/2014/main" val="2857947964"/>
                    </a:ext>
                  </a:extLst>
                </a:gridCol>
                <a:gridCol w="646581">
                  <a:extLst>
                    <a:ext uri="{9D8B030D-6E8A-4147-A177-3AD203B41FA5}">
                      <a16:colId xmlns:a16="http://schemas.microsoft.com/office/drawing/2014/main" val="1740661220"/>
                    </a:ext>
                  </a:extLst>
                </a:gridCol>
              </a:tblGrid>
              <a:tr h="1194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226928"/>
                  </a:ext>
                </a:extLst>
              </a:tr>
              <a:tr h="3658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5052471"/>
                  </a:ext>
                </a:extLst>
              </a:tr>
              <a:tr h="1568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33179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1451403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939.122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30921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659376"/>
                  </a:ext>
                </a:extLst>
              </a:tr>
              <a:tr h="11947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1.011.264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209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69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600" y="1412776"/>
            <a:ext cx="7886701" cy="3510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6601" y="803631"/>
            <a:ext cx="7886701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MINISTERIO DE EDUCACIÓN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89126CE-8EA6-4A7B-A8F7-20177CBBE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795342"/>
              </p:ext>
            </p:extLst>
          </p:nvPr>
        </p:nvGraphicFramePr>
        <p:xfrm>
          <a:off x="466599" y="1844824"/>
          <a:ext cx="7886701" cy="2292386"/>
        </p:xfrm>
        <a:graphic>
          <a:graphicData uri="http://schemas.openxmlformats.org/drawingml/2006/table">
            <a:tbl>
              <a:tblPr/>
              <a:tblGrid>
                <a:gridCol w="730009">
                  <a:extLst>
                    <a:ext uri="{9D8B030D-6E8A-4147-A177-3AD203B41FA5}">
                      <a16:colId xmlns:a16="http://schemas.microsoft.com/office/drawing/2014/main" val="4085592391"/>
                    </a:ext>
                  </a:extLst>
                </a:gridCol>
                <a:gridCol w="2940892">
                  <a:extLst>
                    <a:ext uri="{9D8B030D-6E8A-4147-A177-3AD203B41FA5}">
                      <a16:colId xmlns:a16="http://schemas.microsoft.com/office/drawing/2014/main" val="2330072920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3162538177"/>
                    </a:ext>
                  </a:extLst>
                </a:gridCol>
                <a:gridCol w="730009">
                  <a:extLst>
                    <a:ext uri="{9D8B030D-6E8A-4147-A177-3AD203B41FA5}">
                      <a16:colId xmlns:a16="http://schemas.microsoft.com/office/drawing/2014/main" val="1670224402"/>
                    </a:ext>
                  </a:extLst>
                </a:gridCol>
                <a:gridCol w="740438">
                  <a:extLst>
                    <a:ext uri="{9D8B030D-6E8A-4147-A177-3AD203B41FA5}">
                      <a16:colId xmlns:a16="http://schemas.microsoft.com/office/drawing/2014/main" val="341405337"/>
                    </a:ext>
                  </a:extLst>
                </a:gridCol>
                <a:gridCol w="743044">
                  <a:extLst>
                    <a:ext uri="{9D8B030D-6E8A-4147-A177-3AD203B41FA5}">
                      <a16:colId xmlns:a16="http://schemas.microsoft.com/office/drawing/2014/main" val="2622032066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200696440"/>
                    </a:ext>
                  </a:extLst>
                </a:gridCol>
                <a:gridCol w="636150">
                  <a:extLst>
                    <a:ext uri="{9D8B030D-6E8A-4147-A177-3AD203B41FA5}">
                      <a16:colId xmlns:a16="http://schemas.microsoft.com/office/drawing/2014/main" val="2396923022"/>
                    </a:ext>
                  </a:extLst>
                </a:gridCol>
              </a:tblGrid>
              <a:tr h="13386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366" marR="8366" marT="8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74033"/>
                  </a:ext>
                </a:extLst>
              </a:tr>
              <a:tr h="409952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366" marR="8366" marT="836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300306"/>
                  </a:ext>
                </a:extLst>
              </a:tr>
              <a:tr h="1422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11.926.383.235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12.012.823.301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86.440.066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4.626.015.838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33807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822.357.729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827.399.904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5.042.175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344.114.019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36714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132.288.660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147.702.282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15.413.622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28.940.968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390051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20.889.674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20.921.478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3.604.671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224499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9.681.025.277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9.710.970.370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29.945.093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3.884.924.460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22038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50.705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23.985.379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47303,8%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47303,8%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9048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137.747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680.495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59519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13.606.339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18.353.873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4.747.534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1.742.049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7452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681.640.478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-173.825.000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227856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80.962.748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127.824.981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46.862.233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15.299.389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98000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319.679.049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406.590.177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86.911.128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104.569.258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346358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173.713.329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245.024.806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71.311.477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193.271.361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111,3%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854045"/>
                  </a:ext>
                </a:extLst>
              </a:tr>
              <a:tr h="1338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31.500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366" marR="8366" marT="836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37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5245B76-EE81-4DDF-87A7-C1418FA76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54655"/>
              </p:ext>
            </p:extLst>
          </p:nvPr>
        </p:nvGraphicFramePr>
        <p:xfrm>
          <a:off x="522972" y="2154456"/>
          <a:ext cx="8060308" cy="1903993"/>
        </p:xfrm>
        <a:graphic>
          <a:graphicData uri="http://schemas.openxmlformats.org/drawingml/2006/table">
            <a:tbl>
              <a:tblPr/>
              <a:tblGrid>
                <a:gridCol w="270118">
                  <a:extLst>
                    <a:ext uri="{9D8B030D-6E8A-4147-A177-3AD203B41FA5}">
                      <a16:colId xmlns:a16="http://schemas.microsoft.com/office/drawing/2014/main" val="2435513609"/>
                    </a:ext>
                  </a:extLst>
                </a:gridCol>
                <a:gridCol w="270118">
                  <a:extLst>
                    <a:ext uri="{9D8B030D-6E8A-4147-A177-3AD203B41FA5}">
                      <a16:colId xmlns:a16="http://schemas.microsoft.com/office/drawing/2014/main" val="1713107803"/>
                    </a:ext>
                  </a:extLst>
                </a:gridCol>
                <a:gridCol w="270118">
                  <a:extLst>
                    <a:ext uri="{9D8B030D-6E8A-4147-A177-3AD203B41FA5}">
                      <a16:colId xmlns:a16="http://schemas.microsoft.com/office/drawing/2014/main" val="676680832"/>
                    </a:ext>
                  </a:extLst>
                </a:gridCol>
                <a:gridCol w="3046925">
                  <a:extLst>
                    <a:ext uri="{9D8B030D-6E8A-4147-A177-3AD203B41FA5}">
                      <a16:colId xmlns:a16="http://schemas.microsoft.com/office/drawing/2014/main" val="2065263401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77481529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4242108787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553607893"/>
                    </a:ext>
                  </a:extLst>
                </a:gridCol>
                <a:gridCol w="723915">
                  <a:extLst>
                    <a:ext uri="{9D8B030D-6E8A-4147-A177-3AD203B41FA5}">
                      <a16:colId xmlns:a16="http://schemas.microsoft.com/office/drawing/2014/main" val="2488495383"/>
                    </a:ext>
                  </a:extLst>
                </a:gridCol>
                <a:gridCol w="659087">
                  <a:extLst>
                    <a:ext uri="{9D8B030D-6E8A-4147-A177-3AD203B41FA5}">
                      <a16:colId xmlns:a16="http://schemas.microsoft.com/office/drawing/2014/main" val="1642099830"/>
                    </a:ext>
                  </a:extLst>
                </a:gridCol>
                <a:gridCol w="648282">
                  <a:extLst>
                    <a:ext uri="{9D8B030D-6E8A-4147-A177-3AD203B41FA5}">
                      <a16:colId xmlns:a16="http://schemas.microsoft.com/office/drawing/2014/main" val="589626271"/>
                    </a:ext>
                  </a:extLst>
                </a:gridCol>
              </a:tblGrid>
              <a:tr h="1238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153069"/>
                  </a:ext>
                </a:extLst>
              </a:tr>
              <a:tr h="379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562815"/>
                  </a:ext>
                </a:extLst>
              </a:tr>
              <a:tr h="1625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762.557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686700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1.962.884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595.362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43303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646.482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168541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160.483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126504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995773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58.968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769517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96238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668123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046405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975482"/>
                  </a:ext>
                </a:extLst>
              </a:tr>
              <a:tr h="1238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13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964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47B4078-0A0E-44E8-BD09-1302201483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838135"/>
              </p:ext>
            </p:extLst>
          </p:nvPr>
        </p:nvGraphicFramePr>
        <p:xfrm>
          <a:off x="522972" y="2107280"/>
          <a:ext cx="8064897" cy="2402149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33315103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848332002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848267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69136727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93967703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056332816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35191978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85767919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3708627183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042070615"/>
                    </a:ext>
                  </a:extLst>
                </a:gridCol>
              </a:tblGrid>
              <a:tr h="1239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59916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7166"/>
                  </a:ext>
                </a:extLst>
              </a:tr>
              <a:tr h="1627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47.970.656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18.382.426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242060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40.286.567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40.565.901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17.717.266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26606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3.999.482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4.060.752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665.160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85487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706591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753482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529356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08114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573087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256.417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451.225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36070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157.807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26.786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150032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774832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270.552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191.664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2979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213763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490175"/>
                  </a:ext>
                </a:extLst>
              </a:tr>
              <a:tr h="1239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1.502.849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958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75825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72" y="1777248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64897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VALPARAÍSO, 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BA1C641-9649-473D-B310-8E310B06B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98972"/>
              </p:ext>
            </p:extLst>
          </p:nvPr>
        </p:nvGraphicFramePr>
        <p:xfrm>
          <a:off x="527584" y="2154456"/>
          <a:ext cx="8060285" cy="1189349"/>
        </p:xfrm>
        <a:graphic>
          <a:graphicData uri="http://schemas.openxmlformats.org/drawingml/2006/table">
            <a:tbl>
              <a:tblPr/>
              <a:tblGrid>
                <a:gridCol w="270117">
                  <a:extLst>
                    <a:ext uri="{9D8B030D-6E8A-4147-A177-3AD203B41FA5}">
                      <a16:colId xmlns:a16="http://schemas.microsoft.com/office/drawing/2014/main" val="2821647851"/>
                    </a:ext>
                  </a:extLst>
                </a:gridCol>
                <a:gridCol w="270117">
                  <a:extLst>
                    <a:ext uri="{9D8B030D-6E8A-4147-A177-3AD203B41FA5}">
                      <a16:colId xmlns:a16="http://schemas.microsoft.com/office/drawing/2014/main" val="2202908606"/>
                    </a:ext>
                  </a:extLst>
                </a:gridCol>
                <a:gridCol w="270117">
                  <a:extLst>
                    <a:ext uri="{9D8B030D-6E8A-4147-A177-3AD203B41FA5}">
                      <a16:colId xmlns:a16="http://schemas.microsoft.com/office/drawing/2014/main" val="2379935145"/>
                    </a:ext>
                  </a:extLst>
                </a:gridCol>
                <a:gridCol w="3046917">
                  <a:extLst>
                    <a:ext uri="{9D8B030D-6E8A-4147-A177-3AD203B41FA5}">
                      <a16:colId xmlns:a16="http://schemas.microsoft.com/office/drawing/2014/main" val="209289879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2733719103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267867056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1473357155"/>
                    </a:ext>
                  </a:extLst>
                </a:gridCol>
                <a:gridCol w="723913">
                  <a:extLst>
                    <a:ext uri="{9D8B030D-6E8A-4147-A177-3AD203B41FA5}">
                      <a16:colId xmlns:a16="http://schemas.microsoft.com/office/drawing/2014/main" val="1356695076"/>
                    </a:ext>
                  </a:extLst>
                </a:gridCol>
                <a:gridCol w="659085">
                  <a:extLst>
                    <a:ext uri="{9D8B030D-6E8A-4147-A177-3AD203B41FA5}">
                      <a16:colId xmlns:a16="http://schemas.microsoft.com/office/drawing/2014/main" val="1955274966"/>
                    </a:ext>
                  </a:extLst>
                </a:gridCol>
                <a:gridCol w="648280">
                  <a:extLst>
                    <a:ext uri="{9D8B030D-6E8A-4147-A177-3AD203B41FA5}">
                      <a16:colId xmlns:a16="http://schemas.microsoft.com/office/drawing/2014/main" val="35875395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33847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3075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1.540.251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053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8168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2744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0506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607.960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9675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GASTOS ADMINISTRATIVOS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0A0F613-66B8-42C6-A973-178665310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83312"/>
              </p:ext>
            </p:extLst>
          </p:nvPr>
        </p:nvGraphicFramePr>
        <p:xfrm>
          <a:off x="522971" y="2155515"/>
          <a:ext cx="8094065" cy="1802853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1816697285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739988635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1240242091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64365786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258549303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677686354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281940908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2987547006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2273312400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3047667056"/>
                    </a:ext>
                  </a:extLst>
                </a:gridCol>
              </a:tblGrid>
              <a:tr h="1254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968888"/>
                  </a:ext>
                </a:extLst>
              </a:tr>
              <a:tr h="384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70145"/>
                  </a:ext>
                </a:extLst>
              </a:tr>
              <a:tr h="16460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719.116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82415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2.130.496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524.509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61395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659016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410857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1900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7773058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2265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384536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81714"/>
                  </a:ext>
                </a:extLst>
              </a:tr>
              <a:tr h="1254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4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6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SERVICIO EDUCATIVO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004637A-75E0-4202-8E0B-6A7ADFEC8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626305"/>
              </p:ext>
            </p:extLst>
          </p:nvPr>
        </p:nvGraphicFramePr>
        <p:xfrm>
          <a:off x="518420" y="2167127"/>
          <a:ext cx="8104372" cy="2453764"/>
        </p:xfrm>
        <a:graphic>
          <a:graphicData uri="http://schemas.openxmlformats.org/drawingml/2006/table">
            <a:tbl>
              <a:tblPr/>
              <a:tblGrid>
                <a:gridCol w="271595">
                  <a:extLst>
                    <a:ext uri="{9D8B030D-6E8A-4147-A177-3AD203B41FA5}">
                      <a16:colId xmlns:a16="http://schemas.microsoft.com/office/drawing/2014/main" val="3619796357"/>
                    </a:ext>
                  </a:extLst>
                </a:gridCol>
                <a:gridCol w="271595">
                  <a:extLst>
                    <a:ext uri="{9D8B030D-6E8A-4147-A177-3AD203B41FA5}">
                      <a16:colId xmlns:a16="http://schemas.microsoft.com/office/drawing/2014/main" val="242846943"/>
                    </a:ext>
                  </a:extLst>
                </a:gridCol>
                <a:gridCol w="271595">
                  <a:extLst>
                    <a:ext uri="{9D8B030D-6E8A-4147-A177-3AD203B41FA5}">
                      <a16:colId xmlns:a16="http://schemas.microsoft.com/office/drawing/2014/main" val="1189583222"/>
                    </a:ext>
                  </a:extLst>
                </a:gridCol>
                <a:gridCol w="3063583">
                  <a:extLst>
                    <a:ext uri="{9D8B030D-6E8A-4147-A177-3AD203B41FA5}">
                      <a16:colId xmlns:a16="http://schemas.microsoft.com/office/drawing/2014/main" val="1179845307"/>
                    </a:ext>
                  </a:extLst>
                </a:gridCol>
                <a:gridCol w="727872">
                  <a:extLst>
                    <a:ext uri="{9D8B030D-6E8A-4147-A177-3AD203B41FA5}">
                      <a16:colId xmlns:a16="http://schemas.microsoft.com/office/drawing/2014/main" val="3581469560"/>
                    </a:ext>
                  </a:extLst>
                </a:gridCol>
                <a:gridCol w="727872">
                  <a:extLst>
                    <a:ext uri="{9D8B030D-6E8A-4147-A177-3AD203B41FA5}">
                      <a16:colId xmlns:a16="http://schemas.microsoft.com/office/drawing/2014/main" val="3172577186"/>
                    </a:ext>
                  </a:extLst>
                </a:gridCol>
                <a:gridCol w="727872">
                  <a:extLst>
                    <a:ext uri="{9D8B030D-6E8A-4147-A177-3AD203B41FA5}">
                      <a16:colId xmlns:a16="http://schemas.microsoft.com/office/drawing/2014/main" val="3533659796"/>
                    </a:ext>
                  </a:extLst>
                </a:gridCol>
                <a:gridCol w="727872">
                  <a:extLst>
                    <a:ext uri="{9D8B030D-6E8A-4147-A177-3AD203B41FA5}">
                      <a16:colId xmlns:a16="http://schemas.microsoft.com/office/drawing/2014/main" val="554136505"/>
                    </a:ext>
                  </a:extLst>
                </a:gridCol>
                <a:gridCol w="662690">
                  <a:extLst>
                    <a:ext uri="{9D8B030D-6E8A-4147-A177-3AD203B41FA5}">
                      <a16:colId xmlns:a16="http://schemas.microsoft.com/office/drawing/2014/main" val="782757568"/>
                    </a:ext>
                  </a:extLst>
                </a:gridCol>
                <a:gridCol w="651826">
                  <a:extLst>
                    <a:ext uri="{9D8B030D-6E8A-4147-A177-3AD203B41FA5}">
                      <a16:colId xmlns:a16="http://schemas.microsoft.com/office/drawing/2014/main" val="3442247747"/>
                    </a:ext>
                  </a:extLst>
                </a:gridCol>
              </a:tblGrid>
              <a:tr h="126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142348"/>
                  </a:ext>
                </a:extLst>
              </a:tr>
              <a:tr h="38785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69717"/>
                  </a:ext>
                </a:extLst>
              </a:tr>
              <a:tr h="166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32.612.334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12.243.999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68969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27.276.124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27.503.685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11.832.357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75086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3.079.232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3.099.960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21696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906402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766347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02273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00893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85024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166.771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53813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117374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78.536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725685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65.377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7471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530880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210643"/>
                  </a:ext>
                </a:extLst>
              </a:tr>
              <a:tr h="1266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648.655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59.751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27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8579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067" y="1793475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9406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COLCHAGUA,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E090604-D7C9-4B52-A2CC-3C18FA52C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29811"/>
              </p:ext>
            </p:extLst>
          </p:nvPr>
        </p:nvGraphicFramePr>
        <p:xfrm>
          <a:off x="522972" y="2132046"/>
          <a:ext cx="8094065" cy="1136606"/>
        </p:xfrm>
        <a:graphic>
          <a:graphicData uri="http://schemas.openxmlformats.org/drawingml/2006/table">
            <a:tbl>
              <a:tblPr/>
              <a:tblGrid>
                <a:gridCol w="271249">
                  <a:extLst>
                    <a:ext uri="{9D8B030D-6E8A-4147-A177-3AD203B41FA5}">
                      <a16:colId xmlns:a16="http://schemas.microsoft.com/office/drawing/2014/main" val="2093620137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925291540"/>
                    </a:ext>
                  </a:extLst>
                </a:gridCol>
                <a:gridCol w="271249">
                  <a:extLst>
                    <a:ext uri="{9D8B030D-6E8A-4147-A177-3AD203B41FA5}">
                      <a16:colId xmlns:a16="http://schemas.microsoft.com/office/drawing/2014/main" val="2472003820"/>
                    </a:ext>
                  </a:extLst>
                </a:gridCol>
                <a:gridCol w="3059686">
                  <a:extLst>
                    <a:ext uri="{9D8B030D-6E8A-4147-A177-3AD203B41FA5}">
                      <a16:colId xmlns:a16="http://schemas.microsoft.com/office/drawing/2014/main" val="4021104176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304882755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307461708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189427619"/>
                    </a:ext>
                  </a:extLst>
                </a:gridCol>
                <a:gridCol w="726947">
                  <a:extLst>
                    <a:ext uri="{9D8B030D-6E8A-4147-A177-3AD203B41FA5}">
                      <a16:colId xmlns:a16="http://schemas.microsoft.com/office/drawing/2014/main" val="878006511"/>
                    </a:ext>
                  </a:extLst>
                </a:gridCol>
                <a:gridCol w="661847">
                  <a:extLst>
                    <a:ext uri="{9D8B030D-6E8A-4147-A177-3AD203B41FA5}">
                      <a16:colId xmlns:a16="http://schemas.microsoft.com/office/drawing/2014/main" val="1664457424"/>
                    </a:ext>
                  </a:extLst>
                </a:gridCol>
                <a:gridCol w="650997">
                  <a:extLst>
                    <a:ext uri="{9D8B030D-6E8A-4147-A177-3AD203B41FA5}">
                      <a16:colId xmlns:a16="http://schemas.microsoft.com/office/drawing/2014/main" val="4095192405"/>
                    </a:ext>
                  </a:extLst>
                </a:gridCol>
              </a:tblGrid>
              <a:tr h="12123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206291"/>
                  </a:ext>
                </a:extLst>
              </a:tr>
              <a:tr h="371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3551641"/>
                  </a:ext>
                </a:extLst>
              </a:tr>
              <a:tr h="1591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2.258.805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179897"/>
                  </a:ext>
                </a:extLst>
              </a:tr>
              <a:tr h="1212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219516"/>
                  </a:ext>
                </a:extLst>
              </a:tr>
              <a:tr h="1212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951406"/>
                  </a:ext>
                </a:extLst>
              </a:tr>
              <a:tr h="1212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924851"/>
                  </a:ext>
                </a:extLst>
              </a:tr>
              <a:tr h="1212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1.581.710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42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2228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GASTOS ADMINISTRATIVOS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6FD0FC6-D044-489F-B363-53478166C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361508"/>
              </p:ext>
            </p:extLst>
          </p:nvPr>
        </p:nvGraphicFramePr>
        <p:xfrm>
          <a:off x="522932" y="2139822"/>
          <a:ext cx="8081518" cy="2007420"/>
        </p:xfrm>
        <a:graphic>
          <a:graphicData uri="http://schemas.openxmlformats.org/drawingml/2006/table">
            <a:tbl>
              <a:tblPr/>
              <a:tblGrid>
                <a:gridCol w="270829">
                  <a:extLst>
                    <a:ext uri="{9D8B030D-6E8A-4147-A177-3AD203B41FA5}">
                      <a16:colId xmlns:a16="http://schemas.microsoft.com/office/drawing/2014/main" val="1353486365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654044776"/>
                    </a:ext>
                  </a:extLst>
                </a:gridCol>
                <a:gridCol w="270829">
                  <a:extLst>
                    <a:ext uri="{9D8B030D-6E8A-4147-A177-3AD203B41FA5}">
                      <a16:colId xmlns:a16="http://schemas.microsoft.com/office/drawing/2014/main" val="1373809014"/>
                    </a:ext>
                  </a:extLst>
                </a:gridCol>
                <a:gridCol w="3054942">
                  <a:extLst>
                    <a:ext uri="{9D8B030D-6E8A-4147-A177-3AD203B41FA5}">
                      <a16:colId xmlns:a16="http://schemas.microsoft.com/office/drawing/2014/main" val="2389287016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86912329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3116753698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525303642"/>
                    </a:ext>
                  </a:extLst>
                </a:gridCol>
                <a:gridCol w="725820">
                  <a:extLst>
                    <a:ext uri="{9D8B030D-6E8A-4147-A177-3AD203B41FA5}">
                      <a16:colId xmlns:a16="http://schemas.microsoft.com/office/drawing/2014/main" val="1910433316"/>
                    </a:ext>
                  </a:extLst>
                </a:gridCol>
                <a:gridCol w="660821">
                  <a:extLst>
                    <a:ext uri="{9D8B030D-6E8A-4147-A177-3AD203B41FA5}">
                      <a16:colId xmlns:a16="http://schemas.microsoft.com/office/drawing/2014/main" val="522581686"/>
                    </a:ext>
                  </a:extLst>
                </a:gridCol>
                <a:gridCol w="649988">
                  <a:extLst>
                    <a:ext uri="{9D8B030D-6E8A-4147-A177-3AD203B41FA5}">
                      <a16:colId xmlns:a16="http://schemas.microsoft.com/office/drawing/2014/main" val="2242982186"/>
                    </a:ext>
                  </a:extLst>
                </a:gridCol>
              </a:tblGrid>
              <a:tr h="130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732612"/>
                  </a:ext>
                </a:extLst>
              </a:tr>
              <a:tr h="39985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59999"/>
                  </a:ext>
                </a:extLst>
              </a:tr>
              <a:tr h="1713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805.755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98155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590.233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8500786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130.949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8697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253.653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2273170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491962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16295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51597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207.944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171603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404615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81.393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642785"/>
                  </a:ext>
                </a:extLst>
              </a:tr>
              <a:tr h="1305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07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7072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F96446D-5424-4C6D-A368-ECE0F8909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026612"/>
              </p:ext>
            </p:extLst>
          </p:nvPr>
        </p:nvGraphicFramePr>
        <p:xfrm>
          <a:off x="522932" y="2146686"/>
          <a:ext cx="8068925" cy="2467135"/>
        </p:xfrm>
        <a:graphic>
          <a:graphicData uri="http://schemas.openxmlformats.org/drawingml/2006/table">
            <a:tbl>
              <a:tblPr/>
              <a:tblGrid>
                <a:gridCol w="270407">
                  <a:extLst>
                    <a:ext uri="{9D8B030D-6E8A-4147-A177-3AD203B41FA5}">
                      <a16:colId xmlns:a16="http://schemas.microsoft.com/office/drawing/2014/main" val="2706003454"/>
                    </a:ext>
                  </a:extLst>
                </a:gridCol>
                <a:gridCol w="270407">
                  <a:extLst>
                    <a:ext uri="{9D8B030D-6E8A-4147-A177-3AD203B41FA5}">
                      <a16:colId xmlns:a16="http://schemas.microsoft.com/office/drawing/2014/main" val="2127145991"/>
                    </a:ext>
                  </a:extLst>
                </a:gridCol>
                <a:gridCol w="270407">
                  <a:extLst>
                    <a:ext uri="{9D8B030D-6E8A-4147-A177-3AD203B41FA5}">
                      <a16:colId xmlns:a16="http://schemas.microsoft.com/office/drawing/2014/main" val="551782488"/>
                    </a:ext>
                  </a:extLst>
                </a:gridCol>
                <a:gridCol w="3050182">
                  <a:extLst>
                    <a:ext uri="{9D8B030D-6E8A-4147-A177-3AD203B41FA5}">
                      <a16:colId xmlns:a16="http://schemas.microsoft.com/office/drawing/2014/main" val="3726462680"/>
                    </a:ext>
                  </a:extLst>
                </a:gridCol>
                <a:gridCol w="724689">
                  <a:extLst>
                    <a:ext uri="{9D8B030D-6E8A-4147-A177-3AD203B41FA5}">
                      <a16:colId xmlns:a16="http://schemas.microsoft.com/office/drawing/2014/main" val="3752991155"/>
                    </a:ext>
                  </a:extLst>
                </a:gridCol>
                <a:gridCol w="724689">
                  <a:extLst>
                    <a:ext uri="{9D8B030D-6E8A-4147-A177-3AD203B41FA5}">
                      <a16:colId xmlns:a16="http://schemas.microsoft.com/office/drawing/2014/main" val="2911374952"/>
                    </a:ext>
                  </a:extLst>
                </a:gridCol>
                <a:gridCol w="724689">
                  <a:extLst>
                    <a:ext uri="{9D8B030D-6E8A-4147-A177-3AD203B41FA5}">
                      <a16:colId xmlns:a16="http://schemas.microsoft.com/office/drawing/2014/main" val="2296877346"/>
                    </a:ext>
                  </a:extLst>
                </a:gridCol>
                <a:gridCol w="724689">
                  <a:extLst>
                    <a:ext uri="{9D8B030D-6E8A-4147-A177-3AD203B41FA5}">
                      <a16:colId xmlns:a16="http://schemas.microsoft.com/office/drawing/2014/main" val="328972881"/>
                    </a:ext>
                  </a:extLst>
                </a:gridCol>
                <a:gridCol w="659791">
                  <a:extLst>
                    <a:ext uri="{9D8B030D-6E8A-4147-A177-3AD203B41FA5}">
                      <a16:colId xmlns:a16="http://schemas.microsoft.com/office/drawing/2014/main" val="2767496173"/>
                    </a:ext>
                  </a:extLst>
                </a:gridCol>
                <a:gridCol w="648975">
                  <a:extLst>
                    <a:ext uri="{9D8B030D-6E8A-4147-A177-3AD203B41FA5}">
                      <a16:colId xmlns:a16="http://schemas.microsoft.com/office/drawing/2014/main" val="3849150738"/>
                    </a:ext>
                  </a:extLst>
                </a:gridCol>
              </a:tblGrid>
              <a:tr h="1273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685637"/>
                  </a:ext>
                </a:extLst>
              </a:tr>
              <a:tr h="3899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45319"/>
                  </a:ext>
                </a:extLst>
              </a:tr>
              <a:tr h="1671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33.479.922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467.224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11.202.354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846669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26.125.429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26.279.644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154.215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10.705.089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07027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3.801.868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3.866.798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495.953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91710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4290426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099674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729828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01100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para el Mejoramiento de la Calidad de la Educación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7343604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470.240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248.079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57548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144.103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8968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28.351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194.024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165.673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53005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318.074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072408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038271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354892"/>
                  </a:ext>
                </a:extLst>
              </a:tr>
              <a:tr h="12733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1.481.649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6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45104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2932" y="1809790"/>
            <a:ext cx="8163866" cy="330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2972" y="892758"/>
            <a:ext cx="8081476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26. PROGRAMA 01: SERVICIO LOCAL DE EDUCACIÓN LLANQUIHUE, SERVICIO EDUCATIVO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25ADE89-CA8E-4456-A33F-8AB41F565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414310"/>
              </p:ext>
            </p:extLst>
          </p:nvPr>
        </p:nvGraphicFramePr>
        <p:xfrm>
          <a:off x="522932" y="2199419"/>
          <a:ext cx="8059160" cy="1189349"/>
        </p:xfrm>
        <a:graphic>
          <a:graphicData uri="http://schemas.openxmlformats.org/drawingml/2006/table">
            <a:tbl>
              <a:tblPr/>
              <a:tblGrid>
                <a:gridCol w="270079">
                  <a:extLst>
                    <a:ext uri="{9D8B030D-6E8A-4147-A177-3AD203B41FA5}">
                      <a16:colId xmlns:a16="http://schemas.microsoft.com/office/drawing/2014/main" val="3606169785"/>
                    </a:ext>
                  </a:extLst>
                </a:gridCol>
                <a:gridCol w="270079">
                  <a:extLst>
                    <a:ext uri="{9D8B030D-6E8A-4147-A177-3AD203B41FA5}">
                      <a16:colId xmlns:a16="http://schemas.microsoft.com/office/drawing/2014/main" val="548170569"/>
                    </a:ext>
                  </a:extLst>
                </a:gridCol>
                <a:gridCol w="270079">
                  <a:extLst>
                    <a:ext uri="{9D8B030D-6E8A-4147-A177-3AD203B41FA5}">
                      <a16:colId xmlns:a16="http://schemas.microsoft.com/office/drawing/2014/main" val="967456281"/>
                    </a:ext>
                  </a:extLst>
                </a:gridCol>
                <a:gridCol w="3046492">
                  <a:extLst>
                    <a:ext uri="{9D8B030D-6E8A-4147-A177-3AD203B41FA5}">
                      <a16:colId xmlns:a16="http://schemas.microsoft.com/office/drawing/2014/main" val="3132560453"/>
                    </a:ext>
                  </a:extLst>
                </a:gridCol>
                <a:gridCol w="723812">
                  <a:extLst>
                    <a:ext uri="{9D8B030D-6E8A-4147-A177-3AD203B41FA5}">
                      <a16:colId xmlns:a16="http://schemas.microsoft.com/office/drawing/2014/main" val="1100058222"/>
                    </a:ext>
                  </a:extLst>
                </a:gridCol>
                <a:gridCol w="723812">
                  <a:extLst>
                    <a:ext uri="{9D8B030D-6E8A-4147-A177-3AD203B41FA5}">
                      <a16:colId xmlns:a16="http://schemas.microsoft.com/office/drawing/2014/main" val="2986025664"/>
                    </a:ext>
                  </a:extLst>
                </a:gridCol>
                <a:gridCol w="723812">
                  <a:extLst>
                    <a:ext uri="{9D8B030D-6E8A-4147-A177-3AD203B41FA5}">
                      <a16:colId xmlns:a16="http://schemas.microsoft.com/office/drawing/2014/main" val="3098378363"/>
                    </a:ext>
                  </a:extLst>
                </a:gridCol>
                <a:gridCol w="723812">
                  <a:extLst>
                    <a:ext uri="{9D8B030D-6E8A-4147-A177-3AD203B41FA5}">
                      <a16:colId xmlns:a16="http://schemas.microsoft.com/office/drawing/2014/main" val="3151406439"/>
                    </a:ext>
                  </a:extLst>
                </a:gridCol>
                <a:gridCol w="658993">
                  <a:extLst>
                    <a:ext uri="{9D8B030D-6E8A-4147-A177-3AD203B41FA5}">
                      <a16:colId xmlns:a16="http://schemas.microsoft.com/office/drawing/2014/main" val="3784109748"/>
                    </a:ext>
                  </a:extLst>
                </a:gridCol>
                <a:gridCol w="648190">
                  <a:extLst>
                    <a:ext uri="{9D8B030D-6E8A-4147-A177-3AD203B41FA5}">
                      <a16:colId xmlns:a16="http://schemas.microsoft.com/office/drawing/2014/main" val="1478597006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93935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4116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1.917.713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388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5404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705.127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13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765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1.172.586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48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7081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9847" y="1556793"/>
            <a:ext cx="7948459" cy="19290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0728" y="864828"/>
            <a:ext cx="791758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01: SUBSECRETARÍA DE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40F08B7-15A2-4F26-B4EC-043A1A7FC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77810"/>
              </p:ext>
            </p:extLst>
          </p:nvPr>
        </p:nvGraphicFramePr>
        <p:xfrm>
          <a:off x="450726" y="1916832"/>
          <a:ext cx="7917580" cy="2734587"/>
        </p:xfrm>
        <a:graphic>
          <a:graphicData uri="http://schemas.openxmlformats.org/drawingml/2006/table">
            <a:tbl>
              <a:tblPr/>
              <a:tblGrid>
                <a:gridCol w="265335">
                  <a:extLst>
                    <a:ext uri="{9D8B030D-6E8A-4147-A177-3AD203B41FA5}">
                      <a16:colId xmlns:a16="http://schemas.microsoft.com/office/drawing/2014/main" val="3459311776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3702922327"/>
                    </a:ext>
                  </a:extLst>
                </a:gridCol>
                <a:gridCol w="265335">
                  <a:extLst>
                    <a:ext uri="{9D8B030D-6E8A-4147-A177-3AD203B41FA5}">
                      <a16:colId xmlns:a16="http://schemas.microsoft.com/office/drawing/2014/main" val="4154805"/>
                    </a:ext>
                  </a:extLst>
                </a:gridCol>
                <a:gridCol w="2992972">
                  <a:extLst>
                    <a:ext uri="{9D8B030D-6E8A-4147-A177-3AD203B41FA5}">
                      <a16:colId xmlns:a16="http://schemas.microsoft.com/office/drawing/2014/main" val="1484695091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468492835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747267665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1543622074"/>
                    </a:ext>
                  </a:extLst>
                </a:gridCol>
                <a:gridCol w="711096">
                  <a:extLst>
                    <a:ext uri="{9D8B030D-6E8A-4147-A177-3AD203B41FA5}">
                      <a16:colId xmlns:a16="http://schemas.microsoft.com/office/drawing/2014/main" val="3440192944"/>
                    </a:ext>
                  </a:extLst>
                </a:gridCol>
                <a:gridCol w="647416">
                  <a:extLst>
                    <a:ext uri="{9D8B030D-6E8A-4147-A177-3AD203B41FA5}">
                      <a16:colId xmlns:a16="http://schemas.microsoft.com/office/drawing/2014/main" val="1556471686"/>
                    </a:ext>
                  </a:extLst>
                </a:gridCol>
                <a:gridCol w="636803">
                  <a:extLst>
                    <a:ext uri="{9D8B030D-6E8A-4147-A177-3AD203B41FA5}">
                      <a16:colId xmlns:a16="http://schemas.microsoft.com/office/drawing/2014/main" val="843246892"/>
                    </a:ext>
                  </a:extLst>
                </a:gridCol>
              </a:tblGrid>
              <a:tr h="1279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941313"/>
                  </a:ext>
                </a:extLst>
              </a:tr>
              <a:tr h="39179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02614"/>
                  </a:ext>
                </a:extLst>
              </a:tr>
              <a:tr h="167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20.246.296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-48.196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10.834.690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756314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5.549.485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2.532.514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62084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1.184.452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1.104.452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170.329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458108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416593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37841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271493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13.029.332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8.054.534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518886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20.129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3.158.432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2.842.589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179199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Ley N° 20.027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285913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Acceso a la Educación Superior Ley N°21.091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9.508.560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4.849.605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736485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973293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029592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604592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026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024264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860936"/>
                  </a:ext>
                </a:extLst>
              </a:tr>
              <a:tr h="12793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942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564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0944" y="1446533"/>
            <a:ext cx="8122112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25849" y="801406"/>
            <a:ext cx="78866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7A31600-0468-4423-8F91-58EB8F8771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727890"/>
              </p:ext>
            </p:extLst>
          </p:nvPr>
        </p:nvGraphicFramePr>
        <p:xfrm>
          <a:off x="510944" y="1772816"/>
          <a:ext cx="7886698" cy="3494863"/>
        </p:xfrm>
        <a:graphic>
          <a:graphicData uri="http://schemas.openxmlformats.org/drawingml/2006/table">
            <a:tbl>
              <a:tblPr/>
              <a:tblGrid>
                <a:gridCol w="273464">
                  <a:extLst>
                    <a:ext uri="{9D8B030D-6E8A-4147-A177-3AD203B41FA5}">
                      <a16:colId xmlns:a16="http://schemas.microsoft.com/office/drawing/2014/main" val="3303514676"/>
                    </a:ext>
                  </a:extLst>
                </a:gridCol>
                <a:gridCol w="273464">
                  <a:extLst>
                    <a:ext uri="{9D8B030D-6E8A-4147-A177-3AD203B41FA5}">
                      <a16:colId xmlns:a16="http://schemas.microsoft.com/office/drawing/2014/main" val="3029416082"/>
                    </a:ext>
                  </a:extLst>
                </a:gridCol>
                <a:gridCol w="3084673">
                  <a:extLst>
                    <a:ext uri="{9D8B030D-6E8A-4147-A177-3AD203B41FA5}">
                      <a16:colId xmlns:a16="http://schemas.microsoft.com/office/drawing/2014/main" val="1854134778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3379281272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2342096501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79564586"/>
                    </a:ext>
                  </a:extLst>
                </a:gridCol>
                <a:gridCol w="732883">
                  <a:extLst>
                    <a:ext uri="{9D8B030D-6E8A-4147-A177-3AD203B41FA5}">
                      <a16:colId xmlns:a16="http://schemas.microsoft.com/office/drawing/2014/main" val="567617099"/>
                    </a:ext>
                  </a:extLst>
                </a:gridCol>
                <a:gridCol w="667252">
                  <a:extLst>
                    <a:ext uri="{9D8B030D-6E8A-4147-A177-3AD203B41FA5}">
                      <a16:colId xmlns:a16="http://schemas.microsoft.com/office/drawing/2014/main" val="1410036966"/>
                    </a:ext>
                  </a:extLst>
                </a:gridCol>
                <a:gridCol w="656313">
                  <a:extLst>
                    <a:ext uri="{9D8B030D-6E8A-4147-A177-3AD203B41FA5}">
                      <a16:colId xmlns:a16="http://schemas.microsoft.com/office/drawing/2014/main" val="3959969932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420718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66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6.690.345.868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6.693.546.868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2.812.241.029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190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121.181.889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49.655.325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32556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Infraestructura Educacional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66637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Mejoramiento de la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46.236.866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11.963.774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093654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Profesional Docente y Directivo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21.219.282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7.192.600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1586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Educativos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51.831.125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36.527.111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3212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Subvenciones a los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6.445.819.445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6.449.020.445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3.201.000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2.705.522.941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92383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Subvenciones a Establecimientos Educacionales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4.057.261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1.379.278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06776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31.337.096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32.810.828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1.473.732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13.160.972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93854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Calidad de la Educación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28.996.972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30.923.460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1.926.488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8.667.796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4875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Parvularia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388.237.863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345.506.462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-42.731.401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138.559.980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1759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1.074.340.310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1.124.942.462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50.602.152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410.243.386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63582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Auxilio Escolar y Becas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706.841.908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722.956.505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16.114.597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267.800.043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702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 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33.362.499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35.615.505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2.253.006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9.440.781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2401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y Asistencialidad Estudiantil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334.135.903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366.370.452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32.234.549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133.002.562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9042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679.306.469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624.042.501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-55.263.968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243.717.053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82915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Junta Nacional de Jardines Infantiles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662.411.059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606.357.090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-56.053.969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234.629.657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92891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Alternativos de Enseñanza Pre-escolar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16.895.410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17.685.411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790.001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9.087.396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04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4551" y="1572852"/>
            <a:ext cx="8136811" cy="2657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12639" y="708692"/>
            <a:ext cx="7865275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02: FORTALECIMIENTO DE LA EDUCACIÓN SUPERIOR PÚBLICA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F1B455C-DF5A-409B-A2C8-FDF90EF9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211331"/>
              </p:ext>
            </p:extLst>
          </p:nvPr>
        </p:nvGraphicFramePr>
        <p:xfrm>
          <a:off x="512639" y="1921146"/>
          <a:ext cx="7886701" cy="41072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1868068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9571664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0509128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66300627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61603632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07581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9698232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462490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10630584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6764916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83547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00248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316.565.158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117.242.782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36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110.016.601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3309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264.623.499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265.741.647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110.016.601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644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147.837.157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148.736.628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91.835.552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41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 art 1° DFL (Ed.) N° 4 de 1981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1.784.263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6826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10.970.429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3151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20.374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3.185.218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785.014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3676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6.613.332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2665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9346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38.292.519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12.211.798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079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N°20.910, CFT Estatales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5.696.699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1.948.622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1117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artículo 45, Ley N°20.883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263.845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3521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20.996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6.207.574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1.249.219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1203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21.043 Incentivo retiro Académicos y Profesionales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16.451.868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818366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el Desarrollo de Actividades de Interés Nacional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7.362.149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33320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127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50.181.563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778177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Desarrollo Institucional-Infraestructura Art 1° DFL. (Ed.) N° 4 de 1981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825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669.503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7614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1.451.023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12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Institucional Universidades Estatales Ley N° 21.094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22.550.642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7.191.581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507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Ley N° 20.910, CFT Estatales, Infraestructura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13.442.136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9159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Fortalecimiento Universidades Estatales-Infraestructura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11.250.259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95599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8432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639.948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422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43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5063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0054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6600" y="1628301"/>
            <a:ext cx="814892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1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5569" y="910217"/>
            <a:ext cx="806687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CF98910-FB0A-454E-8633-3CFA510FC1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41908"/>
              </p:ext>
            </p:extLst>
          </p:nvPr>
        </p:nvGraphicFramePr>
        <p:xfrm>
          <a:off x="465568" y="1981018"/>
          <a:ext cx="8066875" cy="3282605"/>
        </p:xfrm>
        <a:graphic>
          <a:graphicData uri="http://schemas.openxmlformats.org/drawingml/2006/table">
            <a:tbl>
              <a:tblPr/>
              <a:tblGrid>
                <a:gridCol w="270338">
                  <a:extLst>
                    <a:ext uri="{9D8B030D-6E8A-4147-A177-3AD203B41FA5}">
                      <a16:colId xmlns:a16="http://schemas.microsoft.com/office/drawing/2014/main" val="3473231993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1460119027"/>
                    </a:ext>
                  </a:extLst>
                </a:gridCol>
                <a:gridCol w="270338">
                  <a:extLst>
                    <a:ext uri="{9D8B030D-6E8A-4147-A177-3AD203B41FA5}">
                      <a16:colId xmlns:a16="http://schemas.microsoft.com/office/drawing/2014/main" val="2153306375"/>
                    </a:ext>
                  </a:extLst>
                </a:gridCol>
                <a:gridCol w="3049407">
                  <a:extLst>
                    <a:ext uri="{9D8B030D-6E8A-4147-A177-3AD203B41FA5}">
                      <a16:colId xmlns:a16="http://schemas.microsoft.com/office/drawing/2014/main" val="626688521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279407741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780751366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2438977248"/>
                    </a:ext>
                  </a:extLst>
                </a:gridCol>
                <a:gridCol w="724505">
                  <a:extLst>
                    <a:ext uri="{9D8B030D-6E8A-4147-A177-3AD203B41FA5}">
                      <a16:colId xmlns:a16="http://schemas.microsoft.com/office/drawing/2014/main" val="3673860752"/>
                    </a:ext>
                  </a:extLst>
                </a:gridCol>
                <a:gridCol w="659624">
                  <a:extLst>
                    <a:ext uri="{9D8B030D-6E8A-4147-A177-3AD203B41FA5}">
                      <a16:colId xmlns:a16="http://schemas.microsoft.com/office/drawing/2014/main" val="2478990286"/>
                    </a:ext>
                  </a:extLst>
                </a:gridCol>
                <a:gridCol w="648810">
                  <a:extLst>
                    <a:ext uri="{9D8B030D-6E8A-4147-A177-3AD203B41FA5}">
                      <a16:colId xmlns:a16="http://schemas.microsoft.com/office/drawing/2014/main" val="20383637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12125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026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777.165.538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6180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1.623.762.352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1.622.942.881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700.924.241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6773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847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Corfo - IP y CFT 2030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97793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1.622.739.494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1.621.920.023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700.924.241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637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Acceso a la Educación Superior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17.196.002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5523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Artículo 2° DFL (Ed) N°4, de 1981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101.262.091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100.362.620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-899.471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61.883.242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1804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Gratuidad-Universidades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827.004.777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375.979.234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16129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Institucional para la Gratuidad-Institutos Profesionales y Centros de Formación Técnica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381.363.906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175.186.139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8746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Educación Superior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206.255.864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68.440.171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70940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Pasantías Técnicos Nivel Superior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008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1.609.429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9204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32.413.379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10.804.460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524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Semestre en el Extranjero Beca Vocación de Profesor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0626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7.118.109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370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Ley N° 20.634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39.420.181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8.580.317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4851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para Fomento de Investigación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8.168.144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980898"/>
                  </a:ext>
                </a:extLst>
              </a:tr>
              <a:tr h="19029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Formación Técnico Profesional Educación Superior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006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103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507.815.478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24.883.789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04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2983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6368" y="1507746"/>
            <a:ext cx="8020801" cy="285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                                       … 2 de 2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07176" y="829312"/>
            <a:ext cx="7996833" cy="58818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90. PROGRAMA 03: EDUCACIÓN SUPERIOR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85E7283-D968-4A3A-A5C2-11EDC62C7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946262"/>
              </p:ext>
            </p:extLst>
          </p:nvPr>
        </p:nvGraphicFramePr>
        <p:xfrm>
          <a:off x="507176" y="1883626"/>
          <a:ext cx="7989995" cy="2035552"/>
        </p:xfrm>
        <a:graphic>
          <a:graphicData uri="http://schemas.openxmlformats.org/drawingml/2006/table">
            <a:tbl>
              <a:tblPr/>
              <a:tblGrid>
                <a:gridCol w="267762">
                  <a:extLst>
                    <a:ext uri="{9D8B030D-6E8A-4147-A177-3AD203B41FA5}">
                      <a16:colId xmlns:a16="http://schemas.microsoft.com/office/drawing/2014/main" val="398860981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2351672993"/>
                    </a:ext>
                  </a:extLst>
                </a:gridCol>
                <a:gridCol w="267762">
                  <a:extLst>
                    <a:ext uri="{9D8B030D-6E8A-4147-A177-3AD203B41FA5}">
                      <a16:colId xmlns:a16="http://schemas.microsoft.com/office/drawing/2014/main" val="4279356233"/>
                    </a:ext>
                  </a:extLst>
                </a:gridCol>
                <a:gridCol w="3020345">
                  <a:extLst>
                    <a:ext uri="{9D8B030D-6E8A-4147-A177-3AD203B41FA5}">
                      <a16:colId xmlns:a16="http://schemas.microsoft.com/office/drawing/2014/main" val="2221323577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09910103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528003691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1225427803"/>
                    </a:ext>
                  </a:extLst>
                </a:gridCol>
                <a:gridCol w="717600">
                  <a:extLst>
                    <a:ext uri="{9D8B030D-6E8A-4147-A177-3AD203B41FA5}">
                      <a16:colId xmlns:a16="http://schemas.microsoft.com/office/drawing/2014/main" val="3262244778"/>
                    </a:ext>
                  </a:extLst>
                </a:gridCol>
                <a:gridCol w="653337">
                  <a:extLst>
                    <a:ext uri="{9D8B030D-6E8A-4147-A177-3AD203B41FA5}">
                      <a16:colId xmlns:a16="http://schemas.microsoft.com/office/drawing/2014/main" val="3515432414"/>
                    </a:ext>
                  </a:extLst>
                </a:gridCol>
                <a:gridCol w="642627">
                  <a:extLst>
                    <a:ext uri="{9D8B030D-6E8A-4147-A177-3AD203B41FA5}">
                      <a16:colId xmlns:a16="http://schemas.microsoft.com/office/drawing/2014/main" val="193802572"/>
                    </a:ext>
                  </a:extLst>
                </a:gridCol>
              </a:tblGrid>
              <a:tr h="1272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931055"/>
                  </a:ext>
                </a:extLst>
              </a:tr>
              <a:tr h="25444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33608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80472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13.823.570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16100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Letra a) Art.71 bis de la Ley N° 18.591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265.143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513997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Institucional - Infraestructura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4.315.566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01783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 Regional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629.230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477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Basal por Desempeño Universidades Art. 1° DFL. (Ed.) N° 4 de 1981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8.613.631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2.871.209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26058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166.873.937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48.486.299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010425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140.638.857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43.104.412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747302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1.394.615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656.600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8739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24.818.622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3.993.905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973236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788098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72144,7%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753564"/>
                  </a:ext>
                </a:extLst>
              </a:tr>
              <a:tr h="1272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582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6828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83241" y="1495688"/>
            <a:ext cx="8032390" cy="2267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79024" y="843382"/>
            <a:ext cx="8032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09. CAPÍTULO 91. PROGRAMA 01: SUPERINTENDENCIA DE EDUCACIÓN SUPERIOR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BC30ED-A851-499F-87DB-0FEEAAE3C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741335"/>
              </p:ext>
            </p:extLst>
          </p:nvPr>
        </p:nvGraphicFramePr>
        <p:xfrm>
          <a:off x="504184" y="1890395"/>
          <a:ext cx="8032391" cy="1823669"/>
        </p:xfrm>
        <a:graphic>
          <a:graphicData uri="http://schemas.openxmlformats.org/drawingml/2006/table">
            <a:tbl>
              <a:tblPr/>
              <a:tblGrid>
                <a:gridCol w="269182">
                  <a:extLst>
                    <a:ext uri="{9D8B030D-6E8A-4147-A177-3AD203B41FA5}">
                      <a16:colId xmlns:a16="http://schemas.microsoft.com/office/drawing/2014/main" val="1676381833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369205649"/>
                    </a:ext>
                  </a:extLst>
                </a:gridCol>
                <a:gridCol w="269182">
                  <a:extLst>
                    <a:ext uri="{9D8B030D-6E8A-4147-A177-3AD203B41FA5}">
                      <a16:colId xmlns:a16="http://schemas.microsoft.com/office/drawing/2014/main" val="3926367695"/>
                    </a:ext>
                  </a:extLst>
                </a:gridCol>
                <a:gridCol w="3036372">
                  <a:extLst>
                    <a:ext uri="{9D8B030D-6E8A-4147-A177-3AD203B41FA5}">
                      <a16:colId xmlns:a16="http://schemas.microsoft.com/office/drawing/2014/main" val="144420187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131216241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003518478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4135300885"/>
                    </a:ext>
                  </a:extLst>
                </a:gridCol>
                <a:gridCol w="721408">
                  <a:extLst>
                    <a:ext uri="{9D8B030D-6E8A-4147-A177-3AD203B41FA5}">
                      <a16:colId xmlns:a16="http://schemas.microsoft.com/office/drawing/2014/main" val="2943035950"/>
                    </a:ext>
                  </a:extLst>
                </a:gridCol>
                <a:gridCol w="656804">
                  <a:extLst>
                    <a:ext uri="{9D8B030D-6E8A-4147-A177-3AD203B41FA5}">
                      <a16:colId xmlns:a16="http://schemas.microsoft.com/office/drawing/2014/main" val="2682408760"/>
                    </a:ext>
                  </a:extLst>
                </a:gridCol>
                <a:gridCol w="646037">
                  <a:extLst>
                    <a:ext uri="{9D8B030D-6E8A-4147-A177-3AD203B41FA5}">
                      <a16:colId xmlns:a16="http://schemas.microsoft.com/office/drawing/2014/main" val="59662436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070669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18557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1.192.528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80271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2.649.242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4793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412.414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82.457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6551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1387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815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125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2438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498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382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FINAL DE CAJA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019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7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86370" y="1477627"/>
            <a:ext cx="8102495" cy="222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5" y="785685"/>
            <a:ext cx="7856382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BB6D7DE-8C4A-47A6-AA3F-BA8CF2A345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60437"/>
              </p:ext>
            </p:extLst>
          </p:nvPr>
        </p:nvGraphicFramePr>
        <p:xfrm>
          <a:off x="460034" y="1851571"/>
          <a:ext cx="7856383" cy="4353285"/>
        </p:xfrm>
        <a:graphic>
          <a:graphicData uri="http://schemas.openxmlformats.org/drawingml/2006/table">
            <a:tbl>
              <a:tblPr/>
              <a:tblGrid>
                <a:gridCol w="272413">
                  <a:extLst>
                    <a:ext uri="{9D8B030D-6E8A-4147-A177-3AD203B41FA5}">
                      <a16:colId xmlns:a16="http://schemas.microsoft.com/office/drawing/2014/main" val="2281215920"/>
                    </a:ext>
                  </a:extLst>
                </a:gridCol>
                <a:gridCol w="272413">
                  <a:extLst>
                    <a:ext uri="{9D8B030D-6E8A-4147-A177-3AD203B41FA5}">
                      <a16:colId xmlns:a16="http://schemas.microsoft.com/office/drawing/2014/main" val="1149633056"/>
                    </a:ext>
                  </a:extLst>
                </a:gridCol>
                <a:gridCol w="3072815">
                  <a:extLst>
                    <a:ext uri="{9D8B030D-6E8A-4147-A177-3AD203B41FA5}">
                      <a16:colId xmlns:a16="http://schemas.microsoft.com/office/drawing/2014/main" val="3132388862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180628461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342444529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200365494"/>
                    </a:ext>
                  </a:extLst>
                </a:gridCol>
                <a:gridCol w="730066">
                  <a:extLst>
                    <a:ext uri="{9D8B030D-6E8A-4147-A177-3AD203B41FA5}">
                      <a16:colId xmlns:a16="http://schemas.microsoft.com/office/drawing/2014/main" val="4207486630"/>
                    </a:ext>
                  </a:extLst>
                </a:gridCol>
                <a:gridCol w="664687">
                  <a:extLst>
                    <a:ext uri="{9D8B030D-6E8A-4147-A177-3AD203B41FA5}">
                      <a16:colId xmlns:a16="http://schemas.microsoft.com/office/drawing/2014/main" val="1996339931"/>
                    </a:ext>
                  </a:extLst>
                </a:gridCol>
                <a:gridCol w="653791">
                  <a:extLst>
                    <a:ext uri="{9D8B030D-6E8A-4147-A177-3AD203B41FA5}">
                      <a16:colId xmlns:a16="http://schemas.microsoft.com/office/drawing/2014/main" val="1895551748"/>
                    </a:ext>
                  </a:extLst>
                </a:gridCol>
              </a:tblGrid>
              <a:tr h="15997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99" marR="7999" marT="79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38871"/>
                  </a:ext>
                </a:extLst>
              </a:tr>
              <a:tr h="3839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9416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Rectores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468.059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489.148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21.089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181.618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01022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Nacional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2.000.221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2.041.115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40.894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725.484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78758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398.072.342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348.347.429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-49.724.913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74.887.895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45079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Educación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6.901.983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2.470.648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16994"/>
                  </a:ext>
                </a:extLst>
              </a:tr>
              <a:tr h="12798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Educación Escolar Pública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390.600.635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340.875.722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-49.724.913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72.281.540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84006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la Implementación de los Servicios Locales de Educación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569.724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54392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Barrancas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58.417.893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59.131.433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713.540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27.423.412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8755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3.427.110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1.469.307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6448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54.990.783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55.704.323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713.540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25.954.105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951154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Puerto Cordillera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40.698.249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41.476.920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16.024.189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26737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2.547.568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839.792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0777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38.150.681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38.929.352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778.671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15.184.397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39,8%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03719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Huasco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42.017.421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42.523.618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506.197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20.871.792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280177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2.325.272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981.489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5840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39.692.149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40.198.346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506.197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19.890.303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03747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Costa Araucanía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36.441.322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37.174.170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732.848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15.188.257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02526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2.798.867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1.250.458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855185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33.642.455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34.375.303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732.848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13.937.799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40,5%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670278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Chinchorro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57.320.334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58.041.454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24.797.965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842052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3.094.798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1.089.176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22033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54.225.536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54.946.656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721.120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23.708.789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79293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Gabriela Mistral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38.958.510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39.353.730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395.220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15.416.408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39,6%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0750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2.667.268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1.234.143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065191"/>
                  </a:ext>
                </a:extLst>
              </a:tr>
              <a:tr h="1599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36.291.242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36.686.462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395.220 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14.182.265 </a:t>
                      </a:r>
                    </a:p>
                  </a:txBody>
                  <a:tcPr marL="7999" marR="7999" marT="79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39,1%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99" marR="7999" marT="799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09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0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0034" y="1445937"/>
            <a:ext cx="7927199" cy="3237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 …3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 de 3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60034" y="806392"/>
            <a:ext cx="79271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MAYO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09 RESUMEN POR CAPÍTULOS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26C5CCC-2E30-42A3-B70A-D8CAC5A85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801015"/>
              </p:ext>
            </p:extLst>
          </p:nvPr>
        </p:nvGraphicFramePr>
        <p:xfrm>
          <a:off x="460034" y="1843290"/>
          <a:ext cx="7927200" cy="3970689"/>
        </p:xfrm>
        <a:graphic>
          <a:graphicData uri="http://schemas.openxmlformats.org/drawingml/2006/table">
            <a:tbl>
              <a:tblPr/>
              <a:tblGrid>
                <a:gridCol w="274868">
                  <a:extLst>
                    <a:ext uri="{9D8B030D-6E8A-4147-A177-3AD203B41FA5}">
                      <a16:colId xmlns:a16="http://schemas.microsoft.com/office/drawing/2014/main" val="829056996"/>
                    </a:ext>
                  </a:extLst>
                </a:gridCol>
                <a:gridCol w="274868">
                  <a:extLst>
                    <a:ext uri="{9D8B030D-6E8A-4147-A177-3AD203B41FA5}">
                      <a16:colId xmlns:a16="http://schemas.microsoft.com/office/drawing/2014/main" val="2282534459"/>
                    </a:ext>
                  </a:extLst>
                </a:gridCol>
                <a:gridCol w="3100514">
                  <a:extLst>
                    <a:ext uri="{9D8B030D-6E8A-4147-A177-3AD203B41FA5}">
                      <a16:colId xmlns:a16="http://schemas.microsoft.com/office/drawing/2014/main" val="608670027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417427709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2748013148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3073208531"/>
                    </a:ext>
                  </a:extLst>
                </a:gridCol>
                <a:gridCol w="736647">
                  <a:extLst>
                    <a:ext uri="{9D8B030D-6E8A-4147-A177-3AD203B41FA5}">
                      <a16:colId xmlns:a16="http://schemas.microsoft.com/office/drawing/2014/main" val="4075992406"/>
                    </a:ext>
                  </a:extLst>
                </a:gridCol>
                <a:gridCol w="670679">
                  <a:extLst>
                    <a:ext uri="{9D8B030D-6E8A-4147-A177-3AD203B41FA5}">
                      <a16:colId xmlns:a16="http://schemas.microsoft.com/office/drawing/2014/main" val="2568658256"/>
                    </a:ext>
                  </a:extLst>
                </a:gridCol>
                <a:gridCol w="659683">
                  <a:extLst>
                    <a:ext uri="{9D8B030D-6E8A-4147-A177-3AD203B41FA5}">
                      <a16:colId xmlns:a16="http://schemas.microsoft.com/office/drawing/2014/main" val="483923432"/>
                    </a:ext>
                  </a:extLst>
                </a:gridCol>
              </a:tblGrid>
              <a:tr h="1640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045599"/>
                  </a:ext>
                </a:extLst>
              </a:tr>
              <a:tr h="3937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0748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Andalién Sur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52.465.305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53.083.359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618.054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22.717.805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40052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3.027.363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1.007.115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12057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49.437.942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50.055.996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618.054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21.710.690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8336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Atacama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68.760.993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69.696.500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935.507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24.739.505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79577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2.933.578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877.892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3850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65.827.415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66.762.922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935.507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23.861.613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18520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Valparaíso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49.929.476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50.742.505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19.144.983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7763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2.771.849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762.557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13799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47.157.627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47.970.656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813.029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18.382.426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64217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Colchagua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35.027.862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35.335.902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12.963.115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6715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2.723.568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719.116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8452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32.304.294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32.612.334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308.040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12.243.999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5327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Local de Educación Llannquihue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35.903.943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36.371.167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467.224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12.008.109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44136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Administrativos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2.891.245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805.755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946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Educativo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33.012.698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33.479.922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467.224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11.202.354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8653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2.648.017.839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2.648.268.320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250.481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905.243.010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74473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20.294.492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20.246.296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-48.196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10.834.690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4303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Educación Superior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315.447.010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316.565.158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1.118.148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117.242.782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414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2.312.276.337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2.311.456.866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-819.471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777.165.538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2695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1.192.528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27404"/>
                  </a:ext>
                </a:extLst>
              </a:tr>
              <a:tr h="1312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Educación Superior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3.084.529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3.279.598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195.069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1.192.528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27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857608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7676</TotalTime>
  <Words>18516</Words>
  <Application>Microsoft Office PowerPoint</Application>
  <PresentationFormat>Presentación en pantalla (4:3)</PresentationFormat>
  <Paragraphs>10668</Paragraphs>
  <Slides>73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73</vt:i4>
      </vt:variant>
    </vt:vector>
  </HeadingPairs>
  <TitlesOfParts>
    <vt:vector size="80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AL MES DE MAYO DE 2021 PARTIDA 09: MINISTERIO DE EDUCACIÓN</vt:lpstr>
      <vt:lpstr>DISTRIBUCIÓN POR SUBTÍTULO DE GASTO PARTIDA 09 MINISTERIO DE EDUCACIÓN</vt:lpstr>
      <vt:lpstr>DISTRIBUCIÓN POR CÁPITULO PARTIDA 09 MINISTERIO DE EDUCACIÓN</vt:lpstr>
      <vt:lpstr>Presentación de PowerPoint</vt:lpstr>
      <vt:lpstr>Presentación de PowerPoint</vt:lpstr>
      <vt:lpstr>EJECUCIÓN ACUMULADA DE GASTOS A MAYO DE 2021  PARTIDA 09 MINISTERIO DE EDUCACIÓN</vt:lpstr>
      <vt:lpstr>EJECUCIÓN ACUMULADA DE GASTOS A MAYO DE 2021  PARTIDA 09 RESUMEN POR CAPÍTULOS</vt:lpstr>
      <vt:lpstr>EJECUCIÓN ACUMULADA DE GASTOS A MAYO DE 2021  PARTIDA 09 RESUMEN POR CAPÍTULOS</vt:lpstr>
      <vt:lpstr>EJECUCIÓN ACUMULADA DE GASTOS A MAYO DE 2021  PARTIDA 09 RESUMEN POR CAPÍTULOS</vt:lpstr>
      <vt:lpstr>EJECUCIÓN ACUMULADA DE GASTOS A MAYO DE 2021  PARTIDA 09 RESUMEN FET – Covid -19</vt:lpstr>
      <vt:lpstr>EJECUCIÓN ACUMULADA DE GASTOS A MAYO DE 2021  PARTIDA 09. CAPÍTULO 01. PROGRAMA 01:  SUBSECRETARÍA DE EDUCACIÓN</vt:lpstr>
      <vt:lpstr>EJECUCIÓN ACUMULADA DE GASTOS A MAYO DE 2021  PARTIDA 09. CAPÍTULO 01. PROGRAMA 01:  SUBSECRETARÍA DE EDUCACIÓN</vt:lpstr>
      <vt:lpstr>EJECUCIÓN ACUMULADA DE GASTOS A MAYO DE 2021  PARTIDA 09. CAPÍTULO 01. PROGRAMA 03:  MEJORAMIENTO DE LA CALIDAD DE LA EDUCACIÓN</vt:lpstr>
      <vt:lpstr>EJECUCIÓN ACUMULADA DE GASTOS A MAYO DE 2021  PARTIDA 09. CAPÍTULO 01. PROGRAMA 04: DESARROLLO PROFESIONAL DOCENTE Y DIRECTIVO</vt:lpstr>
      <vt:lpstr>EJECUCIÓN ACUMULADA DE GASTOS A MAYO DE 2021  PARTIDA 09. CAPÍTULO 01. PROGRAMA 11: RECURSOS EDUCATIVOS</vt:lpstr>
      <vt:lpstr>EJECUCIÓN ACUMULADA DE GASTOS A MAYO DE 2021  PARTIDA 09. CAPÍTULO 01. PROGRAMA 20: SUBVENCIONES A LOS ESTABLECIMIENTOS EDUCACIONALES</vt:lpstr>
      <vt:lpstr>EJECUCIÓN ACUMULADA DE GASTOS A MAYO DE 2021  PARTIDA 09. CAPÍTULO 01. PROGRAMA 20: SUBVENCIONES A LOS ESTABLECIMIENTOS EDUCACIONALES</vt:lpstr>
      <vt:lpstr>EJECUCIÓN ACUMULADA DE GASTOS A MAYO DE 2021  PARTIDA 09. CAPÍTULO 01. PROGRAMA 21: GESTIÓN DE SUBVENCIONES A ESTABLECIMIENTOS EDUCACIONALES</vt:lpstr>
      <vt:lpstr>EJECUCIÓN ACUMULADA DE GASTOS A MAYO DE 2021  PARTIDA 09. CAPÍTULO 02. PROGRAMA 01: SUPERINTENDENCIA DE EDUCACIÓN</vt:lpstr>
      <vt:lpstr>EJECUCIÓN ACUMULADA DE GASTOS A MAYO DE 2021  PARTIDA 09. CAPÍTULO 03. PROGRAMA 01: AGENCIA DE CALIDAD DE LA EDUCACIÓN</vt:lpstr>
      <vt:lpstr>EJECUCIÓN ACUMULADA DE GASTOS A MAYO DE 2021  PARTIDA 09. CAPÍTULO 04. PROGRAMA 01: SUBSECRETARÍA DE EDUCACIÓN PARVULARIA</vt:lpstr>
      <vt:lpstr>EJECUCIÓN ACUMULADA DE GASTOS A MAYO DE 2021  PARTIDA 09. CAPÍTULO 04. PROGRAMA 01: SUBSECRETARÍA DE EDUCACIÓN PARVULARIA FET – Covid -19</vt:lpstr>
      <vt:lpstr>EJECUCIÓN ACUMULADA DE GASTOS A MAYO DE 2021  PARTIDA 09. CAPÍTULO 09. PROGRAMA 01: JUNTA NACIONAL DE AUXILIO ESCOLAR Y BECAS</vt:lpstr>
      <vt:lpstr>EJECUCIÓN ACUMULADA DE GASTOS A MAYO DE 2021  PARTIDA 09. CAPÍTULO 09. PROGRAMA 02: SALUD ESCOLAR</vt:lpstr>
      <vt:lpstr>EJECUCIÓN ACUMULADA DE GASTOS A MAYO DE 2021  PARTIDA 09. CAPÍTULO 09. PROGRAMA 03: BECAS Y ASISTENCIALIDAD ESTUDIANTIL</vt:lpstr>
      <vt:lpstr>EJECUCIÓN ACUMULADA DE GASTOS A MAYO DE 2021  PARTIDA 09. CAPÍTULO 11. PROGRAMA 01: JUNTA NACIONAL DE JARDINES INFANTILES</vt:lpstr>
      <vt:lpstr>EJECUCIÓN ACUMULADA DE GASTOS A MAYO DE 2021  PARTIDA 09. CAPÍTULO 11. PROGRAMA 01: JUNTA NACIONAL DE JARDINES INFANTILES</vt:lpstr>
      <vt:lpstr>EJECUCIÓN ACUMULADA DE GASTOS A MAYO DE 2021  PARTIDA 09. CAPÍTULO 11. PROGRAMA 01: JUNTA NACIONAL DE JARDINES INFANTILES FET – Covid -19</vt:lpstr>
      <vt:lpstr>EJECUCIÓN ACUMULADA DE GASTOS A MAYO DE 2021  PARTIDA 09. CAPÍTULO 11. PROGRAMA 02: PROGRAMAS ALTERNATIVOS DE ENSEÑANZA PRE-ESCOLAR</vt:lpstr>
      <vt:lpstr>EJECUCIÓN ACUMULADA DE GASTOS A MAYO DE 2021  PARTIDA 09. CAPÍTULO 13. PROGRAMA 01: CONSEJO DE RECTORES</vt:lpstr>
      <vt:lpstr>EJECUCIÓN ACUMULADA DE GASTOS A MAYO DE 2021  PARTIDA 09. CAPÍTULO 15. PROGRAMA 01: CONSEJO NACIONAL DE EDUCACIÓN</vt:lpstr>
      <vt:lpstr>EJECUCIÓN ACUMULADA DE GASTOS A MAYO DE 2021  PARTIDA 09. CAPÍTULO 17. PROGRAMA 01: DIRECCIÓN DE EDUCACIÓN PÚBLICA</vt:lpstr>
      <vt:lpstr>EJECUCIÓN ACUMULADA DE GASTOS A MAYO DE 2021  PARTIDA 09. CAPÍTULO 17. PROGRAMA 01: DIRECCIÓN DE EDUCACIÓN PÚBLICA FET – Covid -19</vt:lpstr>
      <vt:lpstr>EJECUCIÓN ACUMULADA DE GASTOS A MAYO DE 2021  PARTIDA 09. CAPÍTULO 17. PROGRAMA 02: FORTALECIMIENTO DE LA EDUCACIÓN ESCOLAR PÚBLICA</vt:lpstr>
      <vt:lpstr>EJECUCIÓN ACUMULADA DE GASTOS A MAYO DE 2021  PARTIDA 09. CAPÍTULO 17. PROGRAMA 03: APOYO A LA IMPLEMENTACIÓN DE LOS SERVICIOS LOCALES DE EDUCACIÓN</vt:lpstr>
      <vt:lpstr>EJECUCIÓN ACUMULADA DE GASTOS A MAYO DE 2021  PARTIDA 09. CAPÍTULO 18. PROGRAMA 01: SERVICIO LOCAL DE EDUCACIÓN BARRANCAS, GASTOS ADMINISTRATIVOS</vt:lpstr>
      <vt:lpstr>EJECUCIÓN ACUMULADA DE GASTOS A MAYO DE 2021  PARTIDA 09. CAPÍTULO 18. PROGRAMA 02: SERVICIO LOCAL DE EDUCACIÓN BARRANCAS, SERVICIO EDUCATIVO</vt:lpstr>
      <vt:lpstr>EJECUCIÓN ACUMULADA DE GASTOS A MAYO DE 2021  PARTIDA 09. CAPÍTULO 18. PROGRAMA 02: SERVICIO LOCAL DE EDUCACIÓN BARRANCAS, FET – Covid - 19</vt:lpstr>
      <vt:lpstr>EJECUCIÓN ACUMULADA DE GASTOS A MAYO DE 2021  PARTIDA 09. CAPÍTULO 19. PROGRAMA 01: SERVICIO LOCAL DE EDUCACIÓN PUERTO CORDILLERA, GASTOS ADMINISTRATIVOS</vt:lpstr>
      <vt:lpstr>EJECUCIÓN ACUMULADA DE GASTOS A MAYO DE 2021  PARTIDA 09. CAPÍTULO 19. PROGRAMA 02: SERVICIO LOCAL DE EDUCACIÓN PUERTO CORDILLERA, SERVICIO EDUCATIVO</vt:lpstr>
      <vt:lpstr>EJECUCIÓN ACUMULADA DE GASTOS A MAYO DE 2021  PARTIDA 09. CAPÍTULO 19. PROGRAMA 02: SERVICIO LOCAL DE EDUCACIÓN PUERTO CORDILLERA, FET – Covid - 19</vt:lpstr>
      <vt:lpstr>EJECUCIÓN ACUMULADA DE GASTOS A MAYO DE 2021  PARTIDA 09. CAPÍTULO 21. PROGRAMA 01: SERVICIO LOCAL DE EDUCACIÓN HUASCO, GASTOS ADMINISTRATIVOS</vt:lpstr>
      <vt:lpstr>EJECUCIÓN ACUMULADA DE GASTOS A MAYO DE 2021  PARTIDA 09. CAPÍTULO 21. PROGRAMA 02: SERVICIO LOCAL DE EDUCACIÓN HUASCO, SERVICIO EDUCATIVO</vt:lpstr>
      <vt:lpstr>EJECUCIÓN ACUMULADA DE GASTOS A MAYO DE 2021  PARTIDA 09. CAPÍTULO 21. PROGRAMA 02: SERVICIO LOCAL DE EDUCACIÓN HUASCO, FET – Covid - 19</vt:lpstr>
      <vt:lpstr>EJECUCIÓN ACUMULADA DE GASTOS A MAYO DE 2021  PARTIDA 09. CAPÍTULO 22. PROGRAMA 01: SERVICIO LOCAL DE EDUCACIÓN COSTA ARAUCANÍA, GASTOS ADMINISTRATIVOS</vt:lpstr>
      <vt:lpstr>EJECUCIÓN ACUMULADA DE GASTOS A MAYO DE 2021  PARTIDA 09. CAPÍTULO 22. PROGRAMA 02: SERVICIO LOCAL DE EDUCACIÓN COSTA ARAUCANÍA, SERVICIO EDUCATIVO</vt:lpstr>
      <vt:lpstr>EJECUCIÓN ACUMULADA DE GASTOS A MAYO DE 2021  PARTIDA 09. CAPÍTULO 22. PROGRAMA 02: SERVICIO LOCAL DE EDUCACIÓN COSTA ARAUCANÍA, FET – Covid - 19</vt:lpstr>
      <vt:lpstr>EJECUCIÓN ACUMULADA DE GASTOS A MAYO DE 2021  PARTIDA 09. CAPÍTULO 23. PROGRAMA 01: SERVICIO LOCAL DE EDUCACIÓN CHINCHORRO, GASTOS ADMINISTRATIVOS</vt:lpstr>
      <vt:lpstr>EJECUCIÓN ACUMULADA DE GASTOS A MAYO DE 2021  PARTIDA 09. CAPÍTULO 23. PROGRAMA 02: SERVICIO LOCAL DE EDUCACIÓN CHINCHORRO, SERVICIO EDUCATIVO</vt:lpstr>
      <vt:lpstr>EJECUCIÓN ACUMULADA DE GASTOS A MAYO DE 2021  PARTIDA 09. CAPÍTULO 23. PROGRAMA 02: SERVICIO LOCAL DE EDUCACIÓN CHINCHORRO, FET – Covid - 19</vt:lpstr>
      <vt:lpstr>EJECUCIÓN ACUMULADA DE GASTOS A MAYODE 2021  PARTIDA 09. CAPÍTULO 24. PROGRAMA 01: GABRIELA MISTRAL, GASTOS ADMINISTRATIVOS</vt:lpstr>
      <vt:lpstr>EJECUCIÓN ACUMULADA DE GASTOS A MAYODE 2021  PARTIDA 09. CAPÍTULO 24. PROGRAMA 02: GABRIELA MISTRAL, SERVICIO EDUCATIVO</vt:lpstr>
      <vt:lpstr>EJECUCIÓN ACUMULADA DE GASTOS A MAYODE 2021  PARTIDA 09. CAPÍTULO 24. PROGRAMA 02: GABRIELA MISTRAL,  FET – Covid - 19</vt:lpstr>
      <vt:lpstr>EJECUCIÓN ACUMULADA DE GASTOS A MAYODE 2021  PARTIDA 09. CAPÍTULO 25. PROGRAMA 01: SERVICIO LOCAL DE EDUCACIÓN ANDALÍEN SUR, GASTOS ADMINISTRATIVOS</vt:lpstr>
      <vt:lpstr>EJECUCIÓN ACUMULADA DE GASTOS A MAYODE 2021  PARTIDA 09. CAPÍTULO 25. PROGRAMA 02: SERVICIO LOCAL DE EDUCACIÓN ANDALÍEN SUR, SERVICIO EDUCATIVO</vt:lpstr>
      <vt:lpstr>EJECUCIÓN ACUMULADA DE GASTOS A MAYODE 2021  PARTIDA 09. CAPÍTULO 25. PROGRAMA 02: SERVICIO LOCAL DE EDUCACIÓN ANDALÍEN SUR, FET – Covid - 19</vt:lpstr>
      <vt:lpstr>EJECUCIÓN ACUMULADA DE GASTOS A MAYODE 2021  PARTIDA 09. CAPÍTULO 26. PROGRAMA 01: SERVICIO LOCAL DE EDUCACIÓN ATACAMA, GASTOS ADMINISTRATIVOS</vt:lpstr>
      <vt:lpstr>EJECUCIÓN ACUMULADA DE GASTOS A MAYODE 2021  PARTIDA 09. CAPÍTULO 26. PROGRAMA 01: SERVICIO LOCAL DE EDUCACIÓN ATACAMA, SERVICIO EDUCATIVO</vt:lpstr>
      <vt:lpstr>EJECUCIÓN ACUMULADA DE GASTOS A MAYODE 2021  PARTIDA 09. CAPÍTULO 26. PROGRAMA 01: SERVICIO LOCAL DE EDUCACIÓN ATACAMA,  FET – Covid - 19</vt:lpstr>
      <vt:lpstr>EJECUCIÓN ACUMULADA DE GASTOS A MAYODE 2021  PARTIDA 09. CAPÍTULO 26. PROGRAMA 01: SERVICIO LOCAL DE EDUCACIÓN VALPARAÍSO, GASTOS ADMINISTRATIVOS</vt:lpstr>
      <vt:lpstr>EJECUCIÓN ACUMULADA DE GASTOS A MAYODE 2021  PARTIDA 09. CAPÍTULO 26. PROGRAMA 01: SERVICIO LOCAL DE EDUCACIÓN VALPARAÍSO, SERVICIO EDUCATIVO</vt:lpstr>
      <vt:lpstr>EJECUCIÓN ACUMULADA DE GASTOS A MAYODE 2021  PARTIDA 09. CAPÍTULO 26. PROGRAMA 01: SERVICIO LOCAL DE EDUCACIÓN VALPARAÍSO, FET – Covid - 19</vt:lpstr>
      <vt:lpstr>EJECUCIÓN ACUMULADA DE GASTOS A MAYODE 2021  PARTIDA 09. CAPÍTULO 26. PROGRAMA 01: SERVICIO LOCAL DE EDUCACIÓN COLCHAGUA, GASTOS ADMINISTRATIVOS</vt:lpstr>
      <vt:lpstr>EJECUCIÓN ACUMULADA DE GASTOS A MAYODE 2021  PARTIDA 09. CAPÍTULO 26. PROGRAMA 01: SERVICIO LOCAL DE EDUCACIÓN COLCHAGUA, SERVICIO EDUCATIVO</vt:lpstr>
      <vt:lpstr>EJECUCIÓN ACUMULADA DE GASTOS A MAYODE 2021  PARTIDA 09. CAPÍTULO 26. PROGRAMA 01: SERVICIO LOCAL DE EDUCACIÓN COLCHAGUA,  FET – Covid - 19</vt:lpstr>
      <vt:lpstr>EJECUCIÓN ACUMULADA DE GASTOS A MAYODE 2021  PARTIDA 09. CAPÍTULO 26. PROGRAMA 01: SERVICIO LOCAL DE EDUCACIÓN LLANQUIHUE, GASTOS ADMINISTRATIVOS</vt:lpstr>
      <vt:lpstr>EJECUCIÓN ACUMULADA DE GASTOS A MAYODE 2021  PARTIDA 09. CAPÍTULO 26. PROGRAMA 01: SERVICIO LOCAL DE EDUCACIÓN LLANQUIHUE, SERVICIO EDUCATIVO</vt:lpstr>
      <vt:lpstr>EJECUCIÓN ACUMULADA DE GASTOS A MAYODE 2021  PARTIDA 09. CAPÍTULO 26. PROGRAMA 01: SERVICIO LOCAL DE EDUCACIÓN LLANQUIHUE, SERVICIO EDUCATIVO</vt:lpstr>
      <vt:lpstr>EJECUCIÓN ACUMULADA DE GASTOS A MAYODE 2021  PARTIDA 09. CAPÍTULO 90. PROGRAMA 01: SUBSECRETARÍA DE EDUCACIÓN SUPERIOR</vt:lpstr>
      <vt:lpstr>EJECUCIÓN ACUMULADA DE GASTOS A MAYODE 2021  PARTIDA 09. CAPÍTULO 90. PROGRAMA 02: FORTALECIMIENTO DE LA EDUCACIÓN SUPERIOR PÚBLICA</vt:lpstr>
      <vt:lpstr>EJECUCIÓN ACUMULADA DE GASTOS A MAYODE 2021  PARTIDA 09. CAPÍTULO 90. PROGRAMA 03: EDUCACIÓN SUPERIOR</vt:lpstr>
      <vt:lpstr>EJECUCIÓN ACUMULADA DE GASTOS A MAYODE 2021  PARTIDA 09. CAPÍTULO 90. PROGRAMA 03: EDUCACIÓN SUPERIOR</vt:lpstr>
      <vt:lpstr>EJECUCIÓN ACUMULADA DE GASTOS A MAYODE 2021  PARTIDA 09. CAPÍTULO 91. PROGRAMA 01: SUPERINTENDENCIA DE EDUCACIÓN SUPERIOR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523</cp:revision>
  <cp:lastPrinted>2018-08-03T21:42:16Z</cp:lastPrinted>
  <dcterms:created xsi:type="dcterms:W3CDTF">2016-06-23T13:38:47Z</dcterms:created>
  <dcterms:modified xsi:type="dcterms:W3CDTF">2021-07-08T13:47:42Z</dcterms:modified>
</cp:coreProperties>
</file>