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6"/>
  </p:notesMasterIdLst>
  <p:handoutMasterIdLst>
    <p:handoutMasterId r:id="rId37"/>
  </p:handoutMasterIdLst>
  <p:sldIdLst>
    <p:sldId id="256" r:id="rId3"/>
    <p:sldId id="306" r:id="rId4"/>
    <p:sldId id="301" r:id="rId5"/>
    <p:sldId id="305" r:id="rId6"/>
    <p:sldId id="264" r:id="rId7"/>
    <p:sldId id="263" r:id="rId8"/>
    <p:sldId id="311" r:id="rId9"/>
    <p:sldId id="265" r:id="rId10"/>
    <p:sldId id="269" r:id="rId11"/>
    <p:sldId id="271" r:id="rId12"/>
    <p:sldId id="314" r:id="rId13"/>
    <p:sldId id="273" r:id="rId14"/>
    <p:sldId id="274" r:id="rId15"/>
    <p:sldId id="275" r:id="rId16"/>
    <p:sldId id="276" r:id="rId17"/>
    <p:sldId id="278" r:id="rId18"/>
    <p:sldId id="313" r:id="rId19"/>
    <p:sldId id="272" r:id="rId20"/>
    <p:sldId id="280" r:id="rId21"/>
    <p:sldId id="281" r:id="rId22"/>
    <p:sldId id="282" r:id="rId23"/>
    <p:sldId id="284" r:id="rId24"/>
    <p:sldId id="286" r:id="rId25"/>
    <p:sldId id="287" r:id="rId26"/>
    <p:sldId id="288" r:id="rId27"/>
    <p:sldId id="289" r:id="rId28"/>
    <p:sldId id="292" r:id="rId29"/>
    <p:sldId id="293" r:id="rId30"/>
    <p:sldId id="297" r:id="rId31"/>
    <p:sldId id="303" r:id="rId32"/>
    <p:sldId id="307" r:id="rId33"/>
    <p:sldId id="295" r:id="rId34"/>
    <p:sldId id="296" r:id="rId35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1" autoAdjust="0"/>
    <p:restoredTop sz="94660"/>
  </p:normalViewPr>
  <p:slideViewPr>
    <p:cSldViewPr>
      <p:cViewPr varScale="1">
        <p:scale>
          <a:sx n="73" d="100"/>
          <a:sy n="73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Subtítulos de Gasto</a:t>
            </a:r>
            <a:endParaRPr lang="es-CL" sz="800" b="1" dirty="0">
              <a:effectLst/>
            </a:endParaRPr>
          </a:p>
        </c:rich>
      </c:tx>
      <c:layout>
        <c:manualLayout>
          <c:xMode val="edge"/>
          <c:yMode val="edge"/>
          <c:x val="0.16619196607046632"/>
          <c:y val="1.445347786811201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488258274646362E-2"/>
          <c:y val="0.25148937683602562"/>
          <c:w val="0.97178815519347206"/>
          <c:h val="0.47384532218025599"/>
        </c:manualLayout>
      </c:layout>
      <c:pie3DChart>
        <c:varyColors val="1"/>
        <c:ser>
          <c:idx val="0"/>
          <c:order val="0"/>
          <c:tx>
            <c:strRef>
              <c:f>'Partida 05'!$D$61</c:f>
              <c:strCache>
                <c:ptCount val="1"/>
                <c:pt idx="0">
                  <c:v>Presupuesto Inicial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F49-44D0-9E79-C24178341E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F49-44D0-9E79-C24178341E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F49-44D0-9E79-C24178341E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F49-44D0-9E79-C24178341E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F49-44D0-9E79-C24178341E9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F49-44D0-9E79-C24178341E9E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'Partida 05'!$C$62:$C$68</c:f>
              <c:strCache>
                <c:ptCount val="7"/>
                <c:pt idx="0">
                  <c:v>Gastos en Personal</c:v>
                </c:pt>
                <c:pt idx="1">
                  <c:v>Bienes y Servicios de Consumo</c:v>
                </c:pt>
                <c:pt idx="2">
                  <c:v>Transferencias Corrientes</c:v>
                </c:pt>
                <c:pt idx="3">
                  <c:v>Iniciativas de Inversión</c:v>
                </c:pt>
                <c:pt idx="4">
                  <c:v>Transferencias de Capital</c:v>
                </c:pt>
                <c:pt idx="5">
                  <c:v>Adquisición de Activos Financieros</c:v>
                </c:pt>
                <c:pt idx="6">
                  <c:v>Otros</c:v>
                </c:pt>
              </c:strCache>
            </c:strRef>
          </c:cat>
          <c:val>
            <c:numRef>
              <c:f>'Partida 05'!$D$62:$D$68</c:f>
              <c:numCache>
                <c:formatCode>#,##0</c:formatCode>
                <c:ptCount val="7"/>
                <c:pt idx="0">
                  <c:v>1439199493</c:v>
                </c:pt>
                <c:pt idx="1">
                  <c:v>263335813</c:v>
                </c:pt>
                <c:pt idx="2">
                  <c:v>326641252</c:v>
                </c:pt>
                <c:pt idx="3">
                  <c:v>873572616</c:v>
                </c:pt>
                <c:pt idx="4">
                  <c:v>637496452</c:v>
                </c:pt>
                <c:pt idx="5">
                  <c:v>138107040</c:v>
                </c:pt>
                <c:pt idx="6">
                  <c:v>68972901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F49-44D0-9E79-C24178341E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404304355285277E-2"/>
          <c:y val="0.81670689770305749"/>
          <c:w val="0.97600337209504462"/>
          <c:h val="0.166631170630302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CL" sz="1050"/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Gores!$C$85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Gores!$D$85:$O$85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6.7076448439614411E-2</c:v>
                </c:pt>
                <c:pt idx="2">
                  <c:v>7.6444015922472769E-2</c:v>
                </c:pt>
                <c:pt idx="3">
                  <c:v>7.7243355575847189E-2</c:v>
                </c:pt>
                <c:pt idx="4">
                  <c:v>9.5434391578386402E-2</c:v>
                </c:pt>
                <c:pt idx="5">
                  <c:v>0.11035649017386326</c:v>
                </c:pt>
                <c:pt idx="6">
                  <c:v>5.9623182596562317E-2</c:v>
                </c:pt>
                <c:pt idx="7">
                  <c:v>8.0715679271625734E-2</c:v>
                </c:pt>
                <c:pt idx="8">
                  <c:v>0.11071268843205188</c:v>
                </c:pt>
                <c:pt idx="9">
                  <c:v>7.7663538504823534E-2</c:v>
                </c:pt>
                <c:pt idx="10">
                  <c:v>9.5228212534220313E-2</c:v>
                </c:pt>
                <c:pt idx="11">
                  <c:v>0.13543867142762447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48-42D5-90BE-4C746C4B7520}"/>
            </c:ext>
          </c:extLst>
        </c:ser>
        <c:ser>
          <c:idx val="1"/>
          <c:order val="1"/>
          <c:tx>
            <c:strRef>
              <c:f>Gores!$C$84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Gores!$D$84:$O$84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5.2436877715962935E-2</c:v>
                </c:pt>
                <c:pt idx="2">
                  <c:v>6.9974066705345561E-2</c:v>
                </c:pt>
                <c:pt idx="3">
                  <c:v>6.1812470318986422E-2</c:v>
                </c:pt>
                <c:pt idx="4">
                  <c:v>6.7649914743628817E-2</c:v>
                </c:pt>
                <c:pt idx="5">
                  <c:v>8.2059082722096124E-2</c:v>
                </c:pt>
                <c:pt idx="6">
                  <c:v>5.1663672794692549E-2</c:v>
                </c:pt>
                <c:pt idx="7">
                  <c:v>7.3498327818526693E-2</c:v>
                </c:pt>
                <c:pt idx="8">
                  <c:v>6.477384428812695E-2</c:v>
                </c:pt>
                <c:pt idx="9">
                  <c:v>8.0760633358653869E-2</c:v>
                </c:pt>
                <c:pt idx="10">
                  <c:v>9.4789292356524127E-2</c:v>
                </c:pt>
                <c:pt idx="11">
                  <c:v>0.1709448922315159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48-42D5-90BE-4C746C4B7520}"/>
            </c:ext>
          </c:extLst>
        </c:ser>
        <c:ser>
          <c:idx val="0"/>
          <c:order val="2"/>
          <c:tx>
            <c:strRef>
              <c:f>Gores!$C$83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8.3265438854756967E-3"/>
                  <c:y val="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48-42D5-90BE-4C746C4B7520}"/>
                </c:ext>
              </c:extLst>
            </c:dLbl>
            <c:dLbl>
              <c:idx val="1"/>
              <c:layout>
                <c:manualLayout>
                  <c:x val="8.32654388547571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48-42D5-90BE-4C746C4B7520}"/>
                </c:ext>
              </c:extLst>
            </c:dLbl>
            <c:dLbl>
              <c:idx val="2"/>
              <c:layout>
                <c:manualLayout>
                  <c:x val="1.1102058513967589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48-42D5-90BE-4C746C4B7520}"/>
                </c:ext>
              </c:extLst>
            </c:dLbl>
            <c:dLbl>
              <c:idx val="3"/>
              <c:layout>
                <c:manualLayout>
                  <c:x val="8.32654388547565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48-42D5-90BE-4C746C4B7520}"/>
                </c:ext>
              </c:extLst>
            </c:dLbl>
            <c:dLbl>
              <c:idx val="4"/>
              <c:layout>
                <c:manualLayout>
                  <c:x val="1.11020585139676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48-42D5-90BE-4C746C4B7520}"/>
                </c:ext>
              </c:extLst>
            </c:dLbl>
            <c:dLbl>
              <c:idx val="5"/>
              <c:layout>
                <c:manualLayout>
                  <c:x val="1.11020585139675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48-42D5-90BE-4C746C4B7520}"/>
                </c:ext>
              </c:extLst>
            </c:dLbl>
            <c:dLbl>
              <c:idx val="6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448-42D5-90BE-4C746C4B7520}"/>
                </c:ext>
              </c:extLst>
            </c:dLbl>
            <c:dLbl>
              <c:idx val="7"/>
              <c:layout>
                <c:manualLayout>
                  <c:x val="1.94286023994432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448-42D5-90BE-4C746C4B7520}"/>
                </c:ext>
              </c:extLst>
            </c:dLbl>
            <c:dLbl>
              <c:idx val="8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448-42D5-90BE-4C746C4B7520}"/>
                </c:ext>
              </c:extLst>
            </c:dLbl>
            <c:dLbl>
              <c:idx val="9"/>
              <c:layout>
                <c:manualLayout>
                  <c:x val="5.55102925698380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448-42D5-90BE-4C746C4B7520}"/>
                </c:ext>
              </c:extLst>
            </c:dLbl>
            <c:dLbl>
              <c:idx val="10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448-42D5-90BE-4C746C4B75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Gores!$D$83:$H$83</c:f>
              <c:numCache>
                <c:formatCode>0.0%</c:formatCode>
                <c:ptCount val="5"/>
                <c:pt idx="0">
                  <c:v>2.7416861986434199E-2</c:v>
                </c:pt>
                <c:pt idx="1">
                  <c:v>8.5350085724585509E-2</c:v>
                </c:pt>
                <c:pt idx="2">
                  <c:v>6.245531930906819E-2</c:v>
                </c:pt>
                <c:pt idx="3">
                  <c:v>7.9715065801218399E-2</c:v>
                </c:pt>
                <c:pt idx="4">
                  <c:v>5.8003188754812827E-2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448-42D5-90BE-4C746C4B7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9987456"/>
        <c:axId val="209988992"/>
      </c:barChart>
      <c:catAx>
        <c:axId val="20998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09988992"/>
        <c:crosses val="autoZero"/>
        <c:auto val="0"/>
        <c:lblAlgn val="ctr"/>
        <c:lblOffset val="100"/>
        <c:noMultiLvlLbl val="0"/>
      </c:catAx>
      <c:valAx>
        <c:axId val="20998899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09987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Capítulo</a:t>
            </a:r>
          </a:p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(en millones de $)</a:t>
            </a:r>
            <a:endParaRPr lang="es-CL" sz="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'Partida 05'!$J$61</c:f>
              <c:strCache>
                <c:ptCount val="1"/>
                <c:pt idx="0">
                  <c:v>Presupuesto Inicial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'Partida 05'!$I$62:$I$72</c:f>
              <c:strCache>
                <c:ptCount val="11"/>
                <c:pt idx="0">
                  <c:v>Serv. Gob. Interior</c:v>
                </c:pt>
                <c:pt idx="1">
                  <c:v>ONEMI</c:v>
                </c:pt>
                <c:pt idx="2">
                  <c:v>SUBDERE</c:v>
                </c:pt>
                <c:pt idx="3">
                  <c:v>ANI</c:v>
                </c:pt>
                <c:pt idx="4">
                  <c:v>Subs. Prevención del Delito</c:v>
                </c:pt>
                <c:pt idx="5">
                  <c:v>SENDA</c:v>
                </c:pt>
                <c:pt idx="6">
                  <c:v>Subs. del Interior</c:v>
                </c:pt>
                <c:pt idx="7">
                  <c:v>Carabineros</c:v>
                </c:pt>
                <c:pt idx="8">
                  <c:v>HOSCAR</c:v>
                </c:pt>
                <c:pt idx="9">
                  <c:v>PDI</c:v>
                </c:pt>
                <c:pt idx="10">
                  <c:v>GORES</c:v>
                </c:pt>
              </c:strCache>
            </c:strRef>
          </c:cat>
          <c:val>
            <c:numRef>
              <c:f>'Partida 05'!$J$62:$J$72</c:f>
              <c:numCache>
                <c:formatCode>#,##0</c:formatCode>
                <c:ptCount val="11"/>
                <c:pt idx="0">
                  <c:v>73367156000</c:v>
                </c:pt>
                <c:pt idx="1">
                  <c:v>15642940000</c:v>
                </c:pt>
                <c:pt idx="2">
                  <c:v>699733127000</c:v>
                </c:pt>
                <c:pt idx="3">
                  <c:v>7890877000</c:v>
                </c:pt>
                <c:pt idx="4">
                  <c:v>45795013000</c:v>
                </c:pt>
                <c:pt idx="5">
                  <c:v>73793298000</c:v>
                </c:pt>
                <c:pt idx="6">
                  <c:v>100491154000</c:v>
                </c:pt>
                <c:pt idx="7">
                  <c:v>1221214788000</c:v>
                </c:pt>
                <c:pt idx="8">
                  <c:v>30690271000</c:v>
                </c:pt>
                <c:pt idx="9">
                  <c:v>369591607000</c:v>
                </c:pt>
                <c:pt idx="10">
                  <c:v>1278446244000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63-4DA0-BE67-F755B8832EE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009280"/>
        <c:axId val="207020416"/>
      </c:barChart>
      <c:catAx>
        <c:axId val="20700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20416"/>
        <c:crosses val="autoZero"/>
        <c:auto val="1"/>
        <c:lblAlgn val="ctr"/>
        <c:lblOffset val="100"/>
        <c:noMultiLvlLbl val="0"/>
      </c:catAx>
      <c:valAx>
        <c:axId val="2070204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070092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Mensual 2019- 2020 - 2021</a:t>
            </a:r>
            <a:endParaRPr lang="es-CL" sz="1200">
              <a:effectLst/>
            </a:endParaRPr>
          </a:p>
        </c:rich>
      </c:tx>
      <c:layout>
        <c:manualLayout>
          <c:xMode val="edge"/>
          <c:yMode val="edge"/>
          <c:x val="0.32193750000000004"/>
          <c:y val="3.95264488528537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'Partida 05'!$C$29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05'!$D$29:$O$29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6.8866152974273218E-2</c:v>
                </c:pt>
                <c:pt idx="2">
                  <c:v>9.7816879143194937E-2</c:v>
                </c:pt>
                <c:pt idx="3">
                  <c:v>7.3170836477018136E-2</c:v>
                </c:pt>
                <c:pt idx="4">
                  <c:v>8.1083012811088512E-2</c:v>
                </c:pt>
                <c:pt idx="5">
                  <c:v>8.6307891488960273E-2</c:v>
                </c:pt>
                <c:pt idx="6">
                  <c:v>7.2784979893448856E-2</c:v>
                </c:pt>
                <c:pt idx="7">
                  <c:v>7.7695749987199303E-2</c:v>
                </c:pt>
                <c:pt idx="8">
                  <c:v>8.7027859660061352E-2</c:v>
                </c:pt>
                <c:pt idx="9">
                  <c:v>8.8437702463749671E-2</c:v>
                </c:pt>
                <c:pt idx="10">
                  <c:v>8.4301818275213686E-2</c:v>
                </c:pt>
                <c:pt idx="11">
                  <c:v>0.13440596550012487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CC-4B5A-9664-C245019831EB}"/>
            </c:ext>
          </c:extLst>
        </c:ser>
        <c:ser>
          <c:idx val="0"/>
          <c:order val="1"/>
          <c:tx>
            <c:strRef>
              <c:f>'Partida 05'!$C$30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05'!$D$30:$O$30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5.9244172298822263E-2</c:v>
                </c:pt>
                <c:pt idx="2">
                  <c:v>8.7452600179805273E-2</c:v>
                </c:pt>
                <c:pt idx="3">
                  <c:v>8.5128923209441223E-2</c:v>
                </c:pt>
                <c:pt idx="4">
                  <c:v>9.6878825438348443E-2</c:v>
                </c:pt>
                <c:pt idx="5">
                  <c:v>8.518769970793795E-2</c:v>
                </c:pt>
                <c:pt idx="6">
                  <c:v>9.1813213369185173E-2</c:v>
                </c:pt>
                <c:pt idx="7">
                  <c:v>7.9025796040021051E-2</c:v>
                </c:pt>
                <c:pt idx="8">
                  <c:v>7.6403167185014817E-2</c:v>
                </c:pt>
                <c:pt idx="9">
                  <c:v>8.2932522547559909E-2</c:v>
                </c:pt>
                <c:pt idx="10">
                  <c:v>7.4454125717906106E-2</c:v>
                </c:pt>
                <c:pt idx="11">
                  <c:v>0.12242572588492372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CC-4B5A-9664-C245019831EB}"/>
            </c:ext>
          </c:extLst>
        </c:ser>
        <c:ser>
          <c:idx val="1"/>
          <c:order val="2"/>
          <c:tx>
            <c:strRef>
              <c:f>'Partida 05'!$C$31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CC-4B5A-9664-C245019831EB}"/>
                </c:ext>
              </c:extLst>
            </c:dLbl>
            <c:dLbl>
              <c:idx val="1"/>
              <c:layout>
                <c:manualLayout>
                  <c:x val="6.462035541195477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CC-4B5A-9664-C245019831EB}"/>
                </c:ext>
              </c:extLst>
            </c:dLbl>
            <c:dLbl>
              <c:idx val="2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4CC-4B5A-9664-C245019831EB}"/>
                </c:ext>
              </c:extLst>
            </c:dLbl>
            <c:dLbl>
              <c:idx val="3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4CC-4B5A-9664-C245019831EB}"/>
                </c:ext>
              </c:extLst>
            </c:dLbl>
            <c:dLbl>
              <c:idx val="4"/>
              <c:layout>
                <c:manualLayout>
                  <c:x val="8.616047388260635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4CC-4B5A-9664-C245019831EB}"/>
                </c:ext>
              </c:extLst>
            </c:dLbl>
            <c:dLbl>
              <c:idx val="5"/>
              <c:layout>
                <c:manualLayout>
                  <c:x val="4.17318727177882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4CC-4B5A-9664-C245019831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05'!$D$31:$H$31</c:f>
              <c:numCache>
                <c:formatCode>0.0%</c:formatCode>
                <c:ptCount val="5"/>
                <c:pt idx="0">
                  <c:v>6.3622785033558837E-2</c:v>
                </c:pt>
                <c:pt idx="1">
                  <c:v>7.4777301704173821E-2</c:v>
                </c:pt>
                <c:pt idx="2">
                  <c:v>7.6169460920655269E-2</c:v>
                </c:pt>
                <c:pt idx="3">
                  <c:v>7.6520455049231093E-2</c:v>
                </c:pt>
                <c:pt idx="4">
                  <c:v>6.7302361916824829E-2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CC-4B5A-9664-C245019831E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5134464"/>
        <c:axId val="205169024"/>
      </c:barChart>
      <c:catAx>
        <c:axId val="2051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69024"/>
        <c:crosses val="autoZero"/>
        <c:auto val="1"/>
        <c:lblAlgn val="ctr"/>
        <c:lblOffset val="100"/>
        <c:noMultiLvlLbl val="0"/>
      </c:catAx>
      <c:valAx>
        <c:axId val="205169024"/>
        <c:scaling>
          <c:orientation val="minMax"/>
          <c:max val="0.1600000000000000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34464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Acumulada  2019 - 2020 - 2021</a:t>
            </a:r>
            <a:endParaRPr lang="es-CL" sz="120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'Partida 05'!$C$23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05'!$D$23:$O$23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0.13013362025538205</c:v>
                </c:pt>
                <c:pt idx="2">
                  <c:v>0.22737184355080195</c:v>
                </c:pt>
                <c:pt idx="3">
                  <c:v>0.30053049199243098</c:v>
                </c:pt>
                <c:pt idx="4">
                  <c:v>0.3809045456943288</c:v>
                </c:pt>
                <c:pt idx="5">
                  <c:v>0.46512786602560585</c:v>
                </c:pt>
                <c:pt idx="6">
                  <c:v>0.531881957844905</c:v>
                </c:pt>
                <c:pt idx="7">
                  <c:v>0.60825957606018488</c:v>
                </c:pt>
                <c:pt idx="8">
                  <c:v>0.69020346235683694</c:v>
                </c:pt>
                <c:pt idx="9">
                  <c:v>0.77864116482058665</c:v>
                </c:pt>
                <c:pt idx="10">
                  <c:v>0.85708333424642025</c:v>
                </c:pt>
                <c:pt idx="11">
                  <c:v>0.97363506386670362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73-4333-8863-85186F111DDE}"/>
            </c:ext>
          </c:extLst>
        </c:ser>
        <c:ser>
          <c:idx val="0"/>
          <c:order val="1"/>
          <c:tx>
            <c:strRef>
              <c:f>'Partida 05'!$C$24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05'!$D$24:$O$24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0.12040572949883624</c:v>
                </c:pt>
                <c:pt idx="2">
                  <c:v>0.20864983495778736</c:v>
                </c:pt>
                <c:pt idx="3">
                  <c:v>0.29461842451990083</c:v>
                </c:pt>
                <c:pt idx="4">
                  <c:v>0.39640037658604882</c:v>
                </c:pt>
                <c:pt idx="5">
                  <c:v>0.47319999113965738</c:v>
                </c:pt>
                <c:pt idx="6">
                  <c:v>0.55412135433073872</c:v>
                </c:pt>
                <c:pt idx="7">
                  <c:v>0.62636977229492707</c:v>
                </c:pt>
                <c:pt idx="8">
                  <c:v>0.71281777494419774</c:v>
                </c:pt>
                <c:pt idx="9">
                  <c:v>0.77786916724727373</c:v>
                </c:pt>
                <c:pt idx="10">
                  <c:v>0.85130526776625637</c:v>
                </c:pt>
                <c:pt idx="11">
                  <c:v>0.96213021713773828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73-4333-8863-85186F111DDE}"/>
            </c:ext>
          </c:extLst>
        </c:ser>
        <c:ser>
          <c:idx val="1"/>
          <c:order val="2"/>
          <c:tx>
            <c:strRef>
              <c:f>'Partida 05'!$C$25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443460463651748E-2"/>
                  <c:y val="3.26199178502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73-4333-8863-85186F111DDE}"/>
                </c:ext>
              </c:extLst>
            </c:dLbl>
            <c:dLbl>
              <c:idx val="1"/>
              <c:layout>
                <c:manualLayout>
                  <c:x val="0"/>
                  <c:y val="2.1768704373566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73-4333-8863-85186F111DDE}"/>
                </c:ext>
              </c:extLst>
            </c:dLbl>
            <c:dLbl>
              <c:idx val="2"/>
              <c:layout>
                <c:manualLayout>
                  <c:x val="-1.3212217868432319E-2"/>
                  <c:y val="3.9909291351539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673-4333-8863-85186F111DDE}"/>
                </c:ext>
              </c:extLst>
            </c:dLbl>
            <c:dLbl>
              <c:idx val="3"/>
              <c:layout>
                <c:manualLayout>
                  <c:x val="-1.7616290491243091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73-4333-8863-85186F111DDE}"/>
                </c:ext>
              </c:extLst>
            </c:dLbl>
            <c:dLbl>
              <c:idx val="4"/>
              <c:layout>
                <c:manualLayout>
                  <c:x val="-1.9818326802648476E-2"/>
                  <c:y val="4.3537408747133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73-4333-8863-85186F111DDE}"/>
                </c:ext>
              </c:extLst>
            </c:dLbl>
            <c:dLbl>
              <c:idx val="5"/>
              <c:layout>
                <c:manualLayout>
                  <c:x val="-2.2020363114053865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73-4333-8863-85186F111DDE}"/>
                </c:ext>
              </c:extLst>
            </c:dLbl>
            <c:dLbl>
              <c:idx val="6"/>
              <c:layout>
                <c:manualLayout>
                  <c:x val="-3.7434617293891567E-2"/>
                  <c:y val="3.9909291351539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673-4333-8863-85186F111DDE}"/>
                </c:ext>
              </c:extLst>
            </c:dLbl>
            <c:dLbl>
              <c:idx val="7"/>
              <c:layout>
                <c:manualLayout>
                  <c:x val="-7.707127089918861E-2"/>
                  <c:y val="-1.0884352186783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673-4333-8863-85186F111DDE}"/>
                </c:ext>
              </c:extLst>
            </c:dLbl>
            <c:dLbl>
              <c:idx val="8"/>
              <c:layout>
                <c:manualLayout>
                  <c:x val="-6.3859053030756202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673-4333-8863-85186F111DDE}"/>
                </c:ext>
              </c:extLst>
            </c:dLbl>
            <c:dLbl>
              <c:idx val="9"/>
              <c:layout>
                <c:manualLayout>
                  <c:x val="-5.5050907785134662E-2"/>
                  <c:y val="-1.814058697797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673-4333-8863-85186F111DDE}"/>
                </c:ext>
              </c:extLst>
            </c:dLbl>
            <c:dLbl>
              <c:idx val="10"/>
              <c:layout>
                <c:manualLayout>
                  <c:x val="-6.1657016719350984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673-4333-8863-85186F111D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05'!$D$25:$H$25</c:f>
              <c:numCache>
                <c:formatCode>0.0%</c:formatCode>
                <c:ptCount val="5"/>
                <c:pt idx="0">
                  <c:v>6.3622785033558837E-2</c:v>
                </c:pt>
                <c:pt idx="1">
                  <c:v>0.13896817705921116</c:v>
                </c:pt>
                <c:pt idx="2">
                  <c:v>0.21452978980909504</c:v>
                </c:pt>
                <c:pt idx="3">
                  <c:v>0.29013708826368817</c:v>
                </c:pt>
                <c:pt idx="4">
                  <c:v>0.35609204786163218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C673-4333-8863-85186F111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064448"/>
        <c:axId val="207066240"/>
      </c:lineChart>
      <c:catAx>
        <c:axId val="20706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6240"/>
        <c:crosses val="autoZero"/>
        <c:auto val="1"/>
        <c:lblAlgn val="ctr"/>
        <c:lblOffset val="100"/>
        <c:noMultiLvlLbl val="0"/>
      </c:catAx>
      <c:valAx>
        <c:axId val="2070662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44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819097341968788E-2"/>
          <c:y val="0.86122365258290534"/>
          <c:w val="0.94575552299316035"/>
          <c:h val="0.11700764304352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+mn-lt"/>
                <a:ea typeface="Calibri"/>
                <a:cs typeface="Calibri"/>
              </a:defRPr>
            </a:pPr>
            <a:r>
              <a:rPr lang="es-CL" sz="1050" b="1">
                <a:latin typeface="+mn-lt"/>
              </a:rPr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Gores!$C$136</c:f>
              <c:strCache>
                <c:ptCount val="1"/>
                <c:pt idx="0">
                  <c:v>GASTO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Gores!$D$136:$O$136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6.6936288070986644E-2</c:v>
                </c:pt>
                <c:pt idx="2">
                  <c:v>7.777861854617886E-2</c:v>
                </c:pt>
                <c:pt idx="3">
                  <c:v>7.6746270168324471E-2</c:v>
                </c:pt>
                <c:pt idx="4">
                  <c:v>9.3845357057652373E-2</c:v>
                </c:pt>
                <c:pt idx="5">
                  <c:v>0.10980529621002257</c:v>
                </c:pt>
                <c:pt idx="6">
                  <c:v>6.0222968833573476E-2</c:v>
                </c:pt>
                <c:pt idx="7">
                  <c:v>7.9566061981051067E-2</c:v>
                </c:pt>
                <c:pt idx="8">
                  <c:v>0.1097925578332254</c:v>
                </c:pt>
                <c:pt idx="9">
                  <c:v>7.7939726040021223E-2</c:v>
                </c:pt>
                <c:pt idx="10">
                  <c:v>9.3904210931420748E-2</c:v>
                </c:pt>
                <c:pt idx="11">
                  <c:v>0.13553961167405226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93-42F8-924C-EAEC2657903A}"/>
            </c:ext>
          </c:extLst>
        </c:ser>
        <c:ser>
          <c:idx val="1"/>
          <c:order val="1"/>
          <c:tx>
            <c:strRef>
              <c:f>Gores!$C$135</c:f>
              <c:strCache>
                <c:ptCount val="1"/>
                <c:pt idx="0">
                  <c:v>GASTO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Gores!$D$135:$O$135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5.3161973127713147E-2</c:v>
                </c:pt>
                <c:pt idx="2">
                  <c:v>7.1835602236083901E-2</c:v>
                </c:pt>
                <c:pt idx="3">
                  <c:v>6.2261506799505574E-2</c:v>
                </c:pt>
                <c:pt idx="4">
                  <c:v>6.7474466678398154E-2</c:v>
                </c:pt>
                <c:pt idx="5">
                  <c:v>8.29165950297652E-2</c:v>
                </c:pt>
                <c:pt idx="6">
                  <c:v>5.2519793137565308E-2</c:v>
                </c:pt>
                <c:pt idx="7">
                  <c:v>7.310027062726375E-2</c:v>
                </c:pt>
                <c:pt idx="8">
                  <c:v>6.6858959472708798E-2</c:v>
                </c:pt>
                <c:pt idx="9">
                  <c:v>7.9737804917091176E-2</c:v>
                </c:pt>
                <c:pt idx="10">
                  <c:v>9.3351017868910147E-2</c:v>
                </c:pt>
                <c:pt idx="11">
                  <c:v>0.16769369383540089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93-42F8-924C-EAEC2657903A}"/>
            </c:ext>
          </c:extLst>
        </c:ser>
        <c:ser>
          <c:idx val="0"/>
          <c:order val="2"/>
          <c:tx>
            <c:strRef>
              <c:f>Gores!$C$134</c:f>
              <c:strCache>
                <c:ptCount val="1"/>
                <c:pt idx="0">
                  <c:v>GASTO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5.5511314125724293E-3"/>
                  <c:y val="-8.4361660701343169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93-42F8-924C-EAEC2657903A}"/>
                </c:ext>
              </c:extLst>
            </c:dLbl>
            <c:dLbl>
              <c:idx val="1"/>
              <c:layout>
                <c:manualLayout>
                  <c:x val="1.1102058513967639E-2"/>
                  <c:y val="9.2600700933273463E-4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93-42F8-924C-EAEC2657903A}"/>
                </c:ext>
              </c:extLst>
            </c:dLbl>
            <c:dLbl>
              <c:idx val="2"/>
              <c:layout>
                <c:manualLayout>
                  <c:x val="1.3988342257451433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93-42F8-924C-EAEC2657903A}"/>
                </c:ext>
              </c:extLst>
            </c:dLbl>
            <c:dLbl>
              <c:idx val="3"/>
              <c:layout>
                <c:manualLayout>
                  <c:x val="8.4003369967824877E-3"/>
                  <c:y val="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93-42F8-924C-EAEC2657903A}"/>
                </c:ext>
              </c:extLst>
            </c:dLbl>
            <c:dLbl>
              <c:idx val="4"/>
              <c:layout>
                <c:manualLayout>
                  <c:x val="1.1102047188606284E-2"/>
                  <c:y val="5.3499728905391768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93-42F8-924C-EAEC2657903A}"/>
                </c:ext>
              </c:extLst>
            </c:dLbl>
            <c:dLbl>
              <c:idx val="5"/>
              <c:layout>
                <c:manualLayout>
                  <c:x val="1.1102047188606284E-2"/>
                  <c:y val="-8.5390143335451162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93-42F8-924C-EAEC2657903A}"/>
                </c:ext>
              </c:extLst>
            </c:dLbl>
            <c:dLbl>
              <c:idx val="6"/>
              <c:layout>
                <c:manualLayout>
                  <c:x val="8.2157521197610828E-3"/>
                  <c:y val="-1.7901187413012255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C93-42F8-924C-EAEC2657903A}"/>
                </c:ext>
              </c:extLst>
            </c:dLbl>
            <c:dLbl>
              <c:idx val="7"/>
              <c:layout>
                <c:manualLayout>
                  <c:x val="8.3265438854757106E-3"/>
                  <c:y val="-4.2181202989307137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C93-42F8-924C-EAEC2657903A}"/>
                </c:ext>
              </c:extLst>
            </c:dLbl>
            <c:dLbl>
              <c:idx val="8"/>
              <c:layout>
                <c:manualLayout>
                  <c:x val="1.1249758217531021E-2"/>
                  <c:y val="-2.2736546347861892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C93-42F8-924C-EAEC2657903A}"/>
                </c:ext>
              </c:extLst>
            </c:dLbl>
            <c:dLbl>
              <c:idx val="9"/>
              <c:layout>
                <c:manualLayout>
                  <c:x val="5.5511314125724293E-3"/>
                  <c:y val="-4.73251067143901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C93-42F8-924C-EAEC2657903A}"/>
                </c:ext>
              </c:extLst>
            </c:dLbl>
            <c:dLbl>
              <c:idx val="10"/>
              <c:layout>
                <c:manualLayout>
                  <c:x val="5.5511314125724293E-3"/>
                  <c:y val="1.1008117932675421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C93-42F8-924C-EAEC2657903A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600" b="1" i="0" u="none" strike="noStrike" baseline="0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Gores!$D$134:$H$134</c:f>
              <c:numCache>
                <c:formatCode>0.0%</c:formatCode>
                <c:ptCount val="5"/>
                <c:pt idx="0">
                  <c:v>2.9499665008240503E-2</c:v>
                </c:pt>
                <c:pt idx="1">
                  <c:v>8.5550270595772526E-2</c:v>
                </c:pt>
                <c:pt idx="2">
                  <c:v>6.4941764603004631E-2</c:v>
                </c:pt>
                <c:pt idx="3">
                  <c:v>7.9182498450008451E-2</c:v>
                </c:pt>
                <c:pt idx="4">
                  <c:v>5.8598337951168693E-2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C93-42F8-924C-EAEC265790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10598528"/>
        <c:axId val="210616704"/>
      </c:barChart>
      <c:catAx>
        <c:axId val="21059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10616704"/>
        <c:crosses val="autoZero"/>
        <c:auto val="0"/>
        <c:lblAlgn val="ctr"/>
        <c:lblOffset val="100"/>
        <c:noMultiLvlLbl val="0"/>
      </c:catAx>
      <c:valAx>
        <c:axId val="21061670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105985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043716371504573E-2"/>
          <c:y val="0.16005351090806447"/>
          <c:w val="0.87715770627754874"/>
          <c:h val="0.58293315049197614"/>
        </c:manualLayout>
      </c:layout>
      <c:lineChart>
        <c:grouping val="standard"/>
        <c:varyColors val="0"/>
        <c:ser>
          <c:idx val="2"/>
          <c:order val="0"/>
          <c:tx>
            <c:strRef>
              <c:f>Gores!$C$132</c:f>
              <c:strCache>
                <c:ptCount val="1"/>
                <c:pt idx="0">
                  <c:v>GASTO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Gores!$D$132:$O$132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0.11492254785857535</c:v>
                </c:pt>
                <c:pt idx="2">
                  <c:v>0.19142710310663055</c:v>
                </c:pt>
                <c:pt idx="3">
                  <c:v>0.26865307341799122</c:v>
                </c:pt>
                <c:pt idx="4">
                  <c:v>0.35547028092279531</c:v>
                </c:pt>
                <c:pt idx="5">
                  <c:v>0.45364994983898299</c:v>
                </c:pt>
                <c:pt idx="6">
                  <c:v>0.51376134909678761</c:v>
                </c:pt>
                <c:pt idx="7">
                  <c:v>0.57458564322357975</c:v>
                </c:pt>
                <c:pt idx="8">
                  <c:v>0.68544180948346001</c:v>
                </c:pt>
                <c:pt idx="9">
                  <c:v>0.76336132403040946</c:v>
                </c:pt>
                <c:pt idx="10">
                  <c:v>0.84824526758098884</c:v>
                </c:pt>
                <c:pt idx="11">
                  <c:v>0.98743718284025228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7E-43B7-9968-9BB547CCA9B8}"/>
            </c:ext>
          </c:extLst>
        </c:ser>
        <c:ser>
          <c:idx val="1"/>
          <c:order val="1"/>
          <c:tx>
            <c:strRef>
              <c:f>Gores!$C$131</c:f>
              <c:strCache>
                <c:ptCount val="1"/>
                <c:pt idx="0">
                  <c:v>GASTO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Gores!$D$131:$O$131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8.9800406455615364E-2</c:v>
                </c:pt>
                <c:pt idx="2">
                  <c:v>0.16230411962148097</c:v>
                </c:pt>
                <c:pt idx="3">
                  <c:v>0.22728968141666009</c:v>
                </c:pt>
                <c:pt idx="4">
                  <c:v>0.3032809298445282</c:v>
                </c:pt>
                <c:pt idx="5">
                  <c:v>0.38515381288069817</c:v>
                </c:pt>
                <c:pt idx="6">
                  <c:v>0.43722841744897983</c:v>
                </c:pt>
                <c:pt idx="7">
                  <c:v>0.51335465035083916</c:v>
                </c:pt>
                <c:pt idx="8">
                  <c:v>0.60060148271701708</c:v>
                </c:pt>
                <c:pt idx="9">
                  <c:v>0.67768851345815162</c:v>
                </c:pt>
                <c:pt idx="10">
                  <c:v>0.77100217387042935</c:v>
                </c:pt>
                <c:pt idx="11">
                  <c:v>0.93321592842771783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27E-43B7-9968-9BB547CCA9B8}"/>
            </c:ext>
          </c:extLst>
        </c:ser>
        <c:ser>
          <c:idx val="0"/>
          <c:order val="2"/>
          <c:tx>
            <c:strRef>
              <c:f>Gores!$C$130</c:f>
              <c:strCache>
                <c:ptCount val="1"/>
                <c:pt idx="0">
                  <c:v>GASTO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0635842603845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7E-43B7-9968-9BB547CCA9B8}"/>
                </c:ext>
              </c:extLst>
            </c:dLbl>
            <c:dLbl>
              <c:idx val="1"/>
              <c:layout>
                <c:manualLayout>
                  <c:x val="-3.5531792130192301E-2"/>
                  <c:y val="2.3662553357194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7E-43B7-9968-9BB547CCA9B8}"/>
                </c:ext>
              </c:extLst>
            </c:dLbl>
            <c:dLbl>
              <c:idx val="2"/>
              <c:layout>
                <c:manualLayout>
                  <c:x val="-3.0065362571701153E-2"/>
                  <c:y val="1.893004268575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7E-43B7-9968-9BB547CCA9B8}"/>
                </c:ext>
              </c:extLst>
            </c:dLbl>
            <c:dLbl>
              <c:idx val="3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7E-43B7-9968-9BB547CCA9B8}"/>
                </c:ext>
              </c:extLst>
            </c:dLbl>
            <c:dLbl>
              <c:idx val="4"/>
              <c:layout>
                <c:manualLayout>
                  <c:x val="-1.9132503454718917E-2"/>
                  <c:y val="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7E-43B7-9968-9BB547CCA9B8}"/>
                </c:ext>
              </c:extLst>
            </c:dLbl>
            <c:dLbl>
              <c:idx val="5"/>
              <c:layout>
                <c:manualLayout>
                  <c:x val="-2.4598933013210037E-2"/>
                  <c:y val="3.31275747000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7E-43B7-9968-9BB547CCA9B8}"/>
                </c:ext>
              </c:extLst>
            </c:dLbl>
            <c:dLbl>
              <c:idx val="6"/>
              <c:layout>
                <c:manualLayout>
                  <c:x val="-3.8265006909437835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27E-43B7-9968-9BB547CCA9B8}"/>
                </c:ext>
              </c:extLst>
            </c:dLbl>
            <c:dLbl>
              <c:idx val="7"/>
              <c:layout>
                <c:manualLayout>
                  <c:x val="-3.0065362571701153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7E-43B7-9968-9BB547CCA9B8}"/>
                </c:ext>
              </c:extLst>
            </c:dLbl>
            <c:dLbl>
              <c:idx val="8"/>
              <c:layout>
                <c:manualLayout>
                  <c:x val="-3.2798577350946712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27E-43B7-9968-9BB547CCA9B8}"/>
                </c:ext>
              </c:extLst>
            </c:dLbl>
            <c:dLbl>
              <c:idx val="9"/>
              <c:layout>
                <c:manualLayout>
                  <c:x val="-4.3731436467929055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27E-43B7-9968-9BB547CCA9B8}"/>
                </c:ext>
              </c:extLst>
            </c:dLbl>
            <c:dLbl>
              <c:idx val="10"/>
              <c:layout>
                <c:manualLayout>
                  <c:x val="-2.4598933013210138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27E-43B7-9968-9BB547CCA9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Gores!$D$130:$H$130</c:f>
              <c:numCache>
                <c:formatCode>0.0%</c:formatCode>
                <c:ptCount val="5"/>
                <c:pt idx="0">
                  <c:v>2.9499665008240503E-2</c:v>
                </c:pt>
                <c:pt idx="1">
                  <c:v>0.1151421994867096</c:v>
                </c:pt>
                <c:pt idx="2">
                  <c:v>0.17847830721562527</c:v>
                </c:pt>
                <c:pt idx="3">
                  <c:v>0.2516255040206703</c:v>
                </c:pt>
                <c:pt idx="4">
                  <c:v>0.30501696187963201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D27E-43B7-9968-9BB547CCA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502784"/>
        <c:axId val="210504320"/>
      </c:lineChart>
      <c:catAx>
        <c:axId val="21050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4320"/>
        <c:crosses val="autoZero"/>
        <c:auto val="1"/>
        <c:lblAlgn val="ctr"/>
        <c:lblOffset val="100"/>
        <c:tickLblSkip val="1"/>
        <c:noMultiLvlLbl val="0"/>
      </c:catAx>
      <c:valAx>
        <c:axId val="21050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4223042808385"/>
          <c:y val="0.8984429294613695"/>
          <c:w val="0.58555446490003427"/>
          <c:h val="6.8429495838558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Gores!$C$28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Gores!$D$28:$O$28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0.12635620371391218</c:v>
                </c:pt>
                <c:pt idx="2">
                  <c:v>0.22137796204477622</c:v>
                </c:pt>
                <c:pt idx="3">
                  <c:v>0.29014260935169678</c:v>
                </c:pt>
                <c:pt idx="4">
                  <c:v>0.35943605578744536</c:v>
                </c:pt>
                <c:pt idx="5">
                  <c:v>0.45964686590890302</c:v>
                </c:pt>
                <c:pt idx="6">
                  <c:v>0.52590905029120671</c:v>
                </c:pt>
                <c:pt idx="7">
                  <c:v>0.56865317179789465</c:v>
                </c:pt>
                <c:pt idx="8">
                  <c:v>0.66342435778080411</c:v>
                </c:pt>
                <c:pt idx="9">
                  <c:v>0.74522937270098299</c:v>
                </c:pt>
                <c:pt idx="10">
                  <c:v>0.81774144157200312</c:v>
                </c:pt>
                <c:pt idx="11">
                  <c:v>0.95335577766541491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05-4F26-B7EB-0122910E6A9B}"/>
            </c:ext>
          </c:extLst>
        </c:ser>
        <c:ser>
          <c:idx val="0"/>
          <c:order val="1"/>
          <c:tx>
            <c:strRef>
              <c:f>Gores!$C$27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Gores!$D$27:$O$27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0.1259861050015047</c:v>
                </c:pt>
                <c:pt idx="2">
                  <c:v>0.22801455627122277</c:v>
                </c:pt>
                <c:pt idx="3">
                  <c:v>0.29606790789520798</c:v>
                </c:pt>
                <c:pt idx="4">
                  <c:v>0.3669273238514692</c:v>
                </c:pt>
                <c:pt idx="5">
                  <c:v>0.46333263618936871</c:v>
                </c:pt>
                <c:pt idx="6">
                  <c:v>0.52933582559778458</c:v>
                </c:pt>
                <c:pt idx="7">
                  <c:v>0.59621275280107355</c:v>
                </c:pt>
                <c:pt idx="8">
                  <c:v>0.69286487920366135</c:v>
                </c:pt>
                <c:pt idx="9">
                  <c:v>0.73062751045427721</c:v>
                </c:pt>
                <c:pt idx="10">
                  <c:v>0.80266282241418629</c:v>
                </c:pt>
                <c:pt idx="11">
                  <c:v>0.87288969344605727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6B05-4F26-B7EB-0122910E6A9B}"/>
            </c:ext>
          </c:extLst>
        </c:ser>
        <c:ser>
          <c:idx val="1"/>
          <c:order val="2"/>
          <c:tx>
            <c:strRef>
              <c:f>Gores!$C$26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05-4F26-B7EB-0122910E6A9B}"/>
                </c:ext>
              </c:extLst>
            </c:dLbl>
            <c:dLbl>
              <c:idx val="1"/>
              <c:layout>
                <c:manualLayout>
                  <c:x val="-1.6399288675473408E-2"/>
                  <c:y val="1.4197532014316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05-4F26-B7EB-0122910E6A9B}"/>
                </c:ext>
              </c:extLst>
            </c:dLbl>
            <c:dLbl>
              <c:idx val="2"/>
              <c:layout>
                <c:manualLayout>
                  <c:x val="-5.4664295584911239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05-4F26-B7EB-0122910E6A9B}"/>
                </c:ext>
              </c:extLst>
            </c:dLbl>
            <c:dLbl>
              <c:idx val="3"/>
              <c:layout>
                <c:manualLayout>
                  <c:x val="-6.5597154701893423E-2"/>
                  <c:y val="-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05-4F26-B7EB-0122910E6A9B}"/>
                </c:ext>
              </c:extLst>
            </c:dLbl>
            <c:dLbl>
              <c:idx val="4"/>
              <c:layout>
                <c:manualLayout>
                  <c:x val="-6.2863939922647924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05-4F26-B7EB-0122910E6A9B}"/>
                </c:ext>
              </c:extLst>
            </c:dLbl>
            <c:dLbl>
              <c:idx val="5"/>
              <c:layout>
                <c:manualLayout>
                  <c:x val="-6.0130725143402362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05-4F26-B7EB-0122910E6A9B}"/>
                </c:ext>
              </c:extLst>
            </c:dLbl>
            <c:dLbl>
              <c:idx val="6"/>
              <c:layout>
                <c:manualLayout>
                  <c:x val="-7.1063584260384546E-2"/>
                  <c:y val="-1.4197532014316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B05-4F26-B7EB-0122910E6A9B}"/>
                </c:ext>
              </c:extLst>
            </c:dLbl>
            <c:dLbl>
              <c:idx val="7"/>
              <c:layout>
                <c:manualLayout>
                  <c:x val="-3.0065362571701153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B05-4F26-B7EB-0122910E6A9B}"/>
                </c:ext>
              </c:extLst>
            </c:dLbl>
            <c:dLbl>
              <c:idx val="8"/>
              <c:layout>
                <c:manualLayout>
                  <c:x val="-4.0998221688683396E-2"/>
                  <c:y val="3.7860085371511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B05-4F26-B7EB-0122910E6A9B}"/>
                </c:ext>
              </c:extLst>
            </c:dLbl>
            <c:dLbl>
              <c:idx val="9"/>
              <c:layout>
                <c:manualLayout>
                  <c:x val="-4.9197866026420171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B05-4F26-B7EB-0122910E6A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accent1"/>
                      </a:solidFill>
                    </a:ln>
                  </c:spPr>
                </c15:leaderLines>
              </c:ext>
            </c:extLst>
          </c:dLbls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Gores!$D$26:$H$26</c:f>
              <c:numCache>
                <c:formatCode>0.0%</c:formatCode>
                <c:ptCount val="5"/>
                <c:pt idx="0">
                  <c:v>6.2524090935010768E-2</c:v>
                </c:pt>
                <c:pt idx="1">
                  <c:v>0.14984125269356491</c:v>
                </c:pt>
                <c:pt idx="2">
                  <c:v>0.25235092436762063</c:v>
                </c:pt>
                <c:pt idx="3">
                  <c:v>0.32171910699723094</c:v>
                </c:pt>
                <c:pt idx="4">
                  <c:v>0.38756186614743171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B05-4F26-B7EB-0122910E6A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67424"/>
        <c:axId val="209769216"/>
      </c:lineChart>
      <c:catAx>
        <c:axId val="20976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9216"/>
        <c:crosses val="autoZero"/>
        <c:auto val="1"/>
        <c:lblAlgn val="ctr"/>
        <c:lblOffset val="100"/>
        <c:noMultiLvlLbl val="0"/>
      </c:catAx>
      <c:valAx>
        <c:axId val="20976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Mensual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Gores!$C$33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Gores!$D$33:$O$33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6.4880715268959818E-2</c:v>
                </c:pt>
                <c:pt idx="2">
                  <c:v>9.7218537231517396E-2</c:v>
                </c:pt>
                <c:pt idx="3">
                  <c:v>6.9552497866343682E-2</c:v>
                </c:pt>
                <c:pt idx="4">
                  <c:v>7.0273861157483852E-2</c:v>
                </c:pt>
                <c:pt idx="5">
                  <c:v>0.10136280283585267</c:v>
                </c:pt>
                <c:pt idx="6">
                  <c:v>6.9346459889228038E-2</c:v>
                </c:pt>
                <c:pt idx="7">
                  <c:v>6.661667581919567E-2</c:v>
                </c:pt>
                <c:pt idx="8">
                  <c:v>0.1030507626609268</c:v>
                </c:pt>
                <c:pt idx="9">
                  <c:v>8.832584555461151E-2</c:v>
                </c:pt>
                <c:pt idx="10">
                  <c:v>7.93224274535827E-2</c:v>
                </c:pt>
                <c:pt idx="11">
                  <c:v>0.14791949518617784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BE-46CF-AE37-F6CCD4CD26C6}"/>
            </c:ext>
          </c:extLst>
        </c:ser>
        <c:ser>
          <c:idx val="1"/>
          <c:order val="1"/>
          <c:tx>
            <c:strRef>
              <c:f>Gores!$C$32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Gores!$D$32:$O$32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6.5121185608258858E-2</c:v>
                </c:pt>
                <c:pt idx="2">
                  <c:v>0.10224293812635098</c:v>
                </c:pt>
                <c:pt idx="3">
                  <c:v>6.9421881558648202E-2</c:v>
                </c:pt>
                <c:pt idx="4">
                  <c:v>6.4724760046528051E-2</c:v>
                </c:pt>
                <c:pt idx="5">
                  <c:v>9.6405312337899521E-2</c:v>
                </c:pt>
                <c:pt idx="6">
                  <c:v>6.6003189408415833E-2</c:v>
                </c:pt>
                <c:pt idx="7">
                  <c:v>6.7389218978963814E-2</c:v>
                </c:pt>
                <c:pt idx="8">
                  <c:v>9.9039044005363841E-2</c:v>
                </c:pt>
                <c:pt idx="9">
                  <c:v>6.8347446620379212E-2</c:v>
                </c:pt>
                <c:pt idx="10">
                  <c:v>7.6452930372718081E-2</c:v>
                </c:pt>
                <c:pt idx="11">
                  <c:v>0.13975078863323062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BE-46CF-AE37-F6CCD4CD26C6}"/>
            </c:ext>
          </c:extLst>
        </c:ser>
        <c:ser>
          <c:idx val="0"/>
          <c:order val="2"/>
          <c:tx>
            <c:strRef>
              <c:f>Gores!$C$31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877573142459517E-2"/>
                  <c:y val="2.36625533571946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BE-46CF-AE37-F6CCD4CD26C6}"/>
                </c:ext>
              </c:extLst>
            </c:dLbl>
            <c:dLbl>
              <c:idx val="1"/>
              <c:layout>
                <c:manualLayout>
                  <c:x val="1.3668509583562463E-2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BE-46CF-AE37-F6CCD4CD26C6}"/>
                </c:ext>
              </c:extLst>
            </c:dLbl>
            <c:dLbl>
              <c:idx val="2"/>
              <c:layout>
                <c:manualLayout>
                  <c:x val="1.9135913416987484E-2"/>
                  <c:y val="4.74716487725957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BE-46CF-AE37-F6CCD4CD26C6}"/>
                </c:ext>
              </c:extLst>
            </c:dLbl>
            <c:dLbl>
              <c:idx val="3"/>
              <c:layout>
                <c:manualLayout>
                  <c:x val="1.093480766684999E-2"/>
                  <c:y val="-3.7977319018076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BE-46CF-AE37-F6CCD4CD26C6}"/>
                </c:ext>
              </c:extLst>
            </c:dLbl>
            <c:dLbl>
              <c:idx val="4"/>
              <c:layout>
                <c:manualLayout>
                  <c:x val="1.3668509583562487E-2"/>
                  <c:y val="-8.703035070105519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BE-46CF-AE37-F6CCD4CD26C6}"/>
                </c:ext>
              </c:extLst>
            </c:dLbl>
            <c:dLbl>
              <c:idx val="5"/>
              <c:layout>
                <c:manualLayout>
                  <c:x val="8.2011057501373916E-3"/>
                  <c:y val="1.42414946317789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BE-46CF-AE37-F6CCD4CD26C6}"/>
                </c:ext>
              </c:extLst>
            </c:dLbl>
            <c:dLbl>
              <c:idx val="6"/>
              <c:layout>
                <c:manualLayout>
                  <c:x val="8.2011057501374923E-3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2BE-46CF-AE37-F6CCD4CD26C6}"/>
                </c:ext>
              </c:extLst>
            </c:dLbl>
            <c:dLbl>
              <c:idx val="7"/>
              <c:layout>
                <c:manualLayout>
                  <c:x val="0"/>
                  <c:y val="-6.64603082816347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BE-46CF-AE37-F6CCD4CD26C6}"/>
                </c:ext>
              </c:extLst>
            </c:dLbl>
            <c:dLbl>
              <c:idx val="8"/>
              <c:layout>
                <c:manualLayout>
                  <c:x val="1.3668509583562487E-2"/>
                  <c:y val="-4.74716487725962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2BE-46CF-AE37-F6CCD4CD26C6}"/>
                </c:ext>
              </c:extLst>
            </c:dLbl>
            <c:dLbl>
              <c:idx val="9"/>
              <c:layout>
                <c:manualLayout>
                  <c:x val="2.7337019167124974E-3"/>
                  <c:y val="-2.84829892635577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2BE-46CF-AE37-F6CCD4CD26C6}"/>
                </c:ext>
              </c:extLst>
            </c:dLbl>
            <c:dLbl>
              <c:idx val="10"/>
              <c:layout>
                <c:manualLayout>
                  <c:x val="0"/>
                  <c:y val="-5.69659785271155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2BE-46CF-AE37-F6CCD4CD26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Gores!$D$31:$H$31</c:f>
              <c:numCache>
                <c:formatCode>0.0%</c:formatCode>
                <c:ptCount val="5"/>
                <c:pt idx="0">
                  <c:v>6.2524090935010768E-2</c:v>
                </c:pt>
                <c:pt idx="1">
                  <c:v>8.8642529664950037E-2</c:v>
                </c:pt>
                <c:pt idx="2">
                  <c:v>0.10362074474252347</c:v>
                </c:pt>
                <c:pt idx="3">
                  <c:v>7.0635142711644061E-2</c:v>
                </c:pt>
                <c:pt idx="4">
                  <c:v>6.8285816171019351E-2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2BE-46CF-AE37-F6CCD4CD26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126720"/>
        <c:axId val="210128256"/>
      </c:barChart>
      <c:catAx>
        <c:axId val="2101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8256"/>
        <c:crosses val="autoZero"/>
        <c:auto val="0"/>
        <c:lblAlgn val="ctr"/>
        <c:lblOffset val="100"/>
        <c:noMultiLvlLbl val="0"/>
      </c:catAx>
      <c:valAx>
        <c:axId val="21012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Gores!$C$80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Gores!$D$80:$O$80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0.11414293770909933</c:v>
                </c:pt>
                <c:pt idx="2">
                  <c:v>0.18937089620740893</c:v>
                </c:pt>
                <c:pt idx="3">
                  <c:v>0.2671681592062724</c:v>
                </c:pt>
                <c:pt idx="4">
                  <c:v>0.35520293458261909</c:v>
                </c:pt>
                <c:pt idx="5">
                  <c:v>0.45325842285839779</c:v>
                </c:pt>
                <c:pt idx="6">
                  <c:v>0.51296274865499503</c:v>
                </c:pt>
                <c:pt idx="7">
                  <c:v>0.57497577677248135</c:v>
                </c:pt>
                <c:pt idx="8">
                  <c:v>0.68689554489010096</c:v>
                </c:pt>
                <c:pt idx="9">
                  <c:v>0.76455908339492451</c:v>
                </c:pt>
                <c:pt idx="10">
                  <c:v>0.85023813224617151</c:v>
                </c:pt>
                <c:pt idx="11">
                  <c:v>0.98967825769218343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4B-458E-B7B2-8F4664DD07EA}"/>
            </c:ext>
          </c:extLst>
        </c:ser>
        <c:ser>
          <c:idx val="1"/>
          <c:order val="1"/>
          <c:tx>
            <c:strRef>
              <c:f>Gores!$C$79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Gores!$D$79:$O$79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8.7606442260290407E-2</c:v>
                </c:pt>
                <c:pt idx="2">
                  <c:v>0.15828133008788756</c:v>
                </c:pt>
                <c:pt idx="3">
                  <c:v>0.22297650874160663</c:v>
                </c:pt>
                <c:pt idx="4">
                  <c:v>0.29921990145771737</c:v>
                </c:pt>
                <c:pt idx="5">
                  <c:v>0.38018378484505655</c:v>
                </c:pt>
                <c:pt idx="6">
                  <c:v>0.43138011155768513</c:v>
                </c:pt>
                <c:pt idx="7">
                  <c:v>0.50805488440707725</c:v>
                </c:pt>
                <c:pt idx="8">
                  <c:v>0.59443466123328881</c:v>
                </c:pt>
                <c:pt idx="9">
                  <c:v>0.67401260364887439</c:v>
                </c:pt>
                <c:pt idx="10">
                  <c:v>0.7688018960053985</c:v>
                </c:pt>
                <c:pt idx="11">
                  <c:v>0.93769693551668554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4B-458E-B7B2-8F4664DD07EA}"/>
            </c:ext>
          </c:extLst>
        </c:ser>
        <c:ser>
          <c:idx val="0"/>
          <c:order val="2"/>
          <c:tx>
            <c:strRef>
              <c:f>Gores!$C$78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5163406429252899E-2"/>
                  <c:y val="-2.330854665342557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4B-458E-B7B2-8F4664DD07EA}"/>
                </c:ext>
              </c:extLst>
            </c:dLbl>
            <c:dLbl>
              <c:idx val="4"/>
              <c:layout>
                <c:manualLayout>
                  <c:x val="-1.6453952971058269E-2"/>
                  <c:y val="6.329639863390676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4B-458E-B7B2-8F4664DD07EA}"/>
                </c:ext>
              </c:extLst>
            </c:dLbl>
            <c:dLbl>
              <c:idx val="7"/>
              <c:layout>
                <c:manualLayout>
                  <c:x val="-5.542959572310005E-2"/>
                  <c:y val="-5.3347319703454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04B-458E-B7B2-8F4664DD07EA}"/>
                </c:ext>
              </c:extLst>
            </c:dLbl>
            <c:dLbl>
              <c:idx val="8"/>
              <c:layout>
                <c:manualLayout>
                  <c:x val="-6.6362454840082186E-2"/>
                  <c:y val="-2.0219745003381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4B-458E-B7B2-8F4664DD07EA}"/>
                </c:ext>
              </c:extLst>
            </c:dLbl>
            <c:dLbl>
              <c:idx val="9"/>
              <c:layout>
                <c:manualLayout>
                  <c:x val="-5.542959572310005E-2"/>
                  <c:y val="-5.8079830374893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04B-458E-B7B2-8F4664DD07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Gores!$D$78:$H$78</c:f>
              <c:numCache>
                <c:formatCode>0.0%</c:formatCode>
                <c:ptCount val="5"/>
                <c:pt idx="0">
                  <c:v>2.7416861986434199E-2</c:v>
                </c:pt>
                <c:pt idx="1">
                  <c:v>0.11289587233845635</c:v>
                </c:pt>
                <c:pt idx="2">
                  <c:v>0.17372946894207736</c:v>
                </c:pt>
                <c:pt idx="3">
                  <c:v>0.24725812238632031</c:v>
                </c:pt>
                <c:pt idx="4">
                  <c:v>0.29994582444599238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04B-458E-B7B2-8F4664DD07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856000"/>
        <c:axId val="209857536"/>
      </c:lineChart>
      <c:catAx>
        <c:axId val="20985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7536"/>
        <c:crosses val="autoZero"/>
        <c:auto val="1"/>
        <c:lblAlgn val="ctr"/>
        <c:lblOffset val="100"/>
        <c:noMultiLvlLbl val="0"/>
      </c:catAx>
      <c:valAx>
        <c:axId val="20985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08-07-2021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08-07-2021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046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08-07-2021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08-07-2021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08-07-2021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CB32A8-ACCF-408E-AE69-3B995A8F0BFF}" type="datetime1">
              <a:rPr lang="es-CL" smtClean="0"/>
              <a:t>08-07-2021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E02360-A21A-4CCD-BCB0-8531ABD610AB}" type="datetime1">
              <a:rPr lang="es-CL" smtClean="0"/>
              <a:t>08-07-2021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7CA73-43A2-4A16-A5CB-3D4B44330E0D}" type="datetime1">
              <a:rPr lang="es-CL" smtClean="0"/>
              <a:t>08-07-2021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BAF36A-EDE5-4FA8-84EC-3AA788C97240}" type="datetime1">
              <a:rPr lang="es-CL" smtClean="0"/>
              <a:t>08-07-2021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2D39C1-1D08-4F24-AE34-397A80400841}" type="datetime1">
              <a:rPr lang="es-CL" smtClean="0"/>
              <a:t>08-07-2021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5497-5A8F-46E9-977B-DA4B0E8E00C9}" type="datetime1">
              <a:rPr lang="es-CL" smtClean="0"/>
              <a:t>08-07-2021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9ED8E3-6EAB-4093-9165-930AB8B37E7F}" type="datetime1">
              <a:rPr lang="es-CL" smtClean="0"/>
              <a:t>08-07-2021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437570-0FE3-4267-B1AE-9E8F529BA4FA}" type="datetime1">
              <a:rPr lang="es-CL" smtClean="0"/>
              <a:t>08-07-2021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08-07-2021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9995C-6C5E-4774-930D-FE8EA32FE7EF}" type="datetime1">
              <a:rPr lang="es-CL" smtClean="0"/>
              <a:t>08-07-2021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A67D08-3D11-4B0F-A15F-9F52EB68D63D}" type="datetime1">
              <a:rPr lang="es-CL" smtClean="0"/>
              <a:t>08-07-2021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78813F-3287-4428-A15C-12A23CF4CFA4}" type="datetime1">
              <a:rPr lang="es-CL" smtClean="0"/>
              <a:t>08-07-2021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08-07-2021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08-07-2021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08-07-2021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08-07-2021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08-07-2021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08-07-2021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08-07-2021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08-07-2021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3D8D151-7409-43A4-8CFE-809D30D736B9}"/>
              </a:ext>
            </a:extLst>
          </p:cNvPr>
          <p:cNvSpPr/>
          <p:nvPr userDrawn="1"/>
        </p:nvSpPr>
        <p:spPr>
          <a:xfrm>
            <a:off x="457200" y="6356350"/>
            <a:ext cx="54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8C7A60-81BC-40FA-8F4A-BA8BB4E7CF49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1520" y="136800"/>
            <a:ext cx="1951200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/>
              <a:t>EJECUCIÓN ACUMULADA DE GASTOS PRESUPUESTARIOS </a:t>
            </a:r>
            <a:br>
              <a:rPr lang="es-CL" sz="2400" b="1" dirty="0"/>
            </a:br>
            <a:r>
              <a:rPr lang="es-CL" sz="2400" b="1" dirty="0"/>
              <a:t>AL MES DE MAYO DE 2021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/>
              <a:t>Valparaíso, junio 2021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292080" y="0"/>
            <a:ext cx="385192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2D4952BC-765B-43F4-BA3F-D34E579D3F21}"/>
              </a:ext>
            </a:extLst>
          </p:cNvPr>
          <p:cNvSpPr/>
          <p:nvPr/>
        </p:nvSpPr>
        <p:spPr>
          <a:xfrm>
            <a:off x="410078" y="6237312"/>
            <a:ext cx="589011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700805"/>
            <a:ext cx="7885788" cy="92290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74D4F614-558D-4833-A751-8470DE8911D6}"/>
              </a:ext>
            </a:extLst>
          </p:cNvPr>
          <p:cNvSpPr txBox="1">
            <a:spLocks/>
          </p:cNvSpPr>
          <p:nvPr/>
        </p:nvSpPr>
        <p:spPr>
          <a:xfrm>
            <a:off x="538639" y="1698581"/>
            <a:ext cx="764883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E3EED1B-22B1-4068-B6FB-00DF2FED9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000904"/>
              </p:ext>
            </p:extLst>
          </p:nvPr>
        </p:nvGraphicFramePr>
        <p:xfrm>
          <a:off x="539095" y="2049868"/>
          <a:ext cx="7886701" cy="426580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48607082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47785741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222088787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52585234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3845674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73662414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9337645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004665848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39255703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018353774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265985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45932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38.330.146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1.612.664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16.493.307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6260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14.493.839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14.656.697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162.858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5.814.038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01998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2.145.741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2.832.514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686.773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662.169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4744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8924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4619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1.010.738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733.441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197.077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742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2665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del  Desarrollo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69893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Fundación Chile Descentralizado Desarrollado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220723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Adolfo Ibañez - Índice de bienestar territorial para mejorar la toma de decisiones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827543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Pontificia Universidad Católica - Programa de fortalecimiento de capacidades regionales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3623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y Apoyo Técnico a los Gobiernos Regionales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82417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de Intervención en Zonas Rurales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97217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285.762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100.103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3418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Desarrollo Regional y Comunal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1082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Revitalización de Barrios e Infraestructura Patrimonial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221.883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222.752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100.103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7798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Donación Española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55.404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57193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76.474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681204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Comisión Económica Para América Latina y el Caribe de las Naciones Unidas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8691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Interamericano de Desarrollo (BID)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68.827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8319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Mundial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651261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las Naciones Unidas para la Alimentación y la Agricultura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8242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646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340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700805"/>
            <a:ext cx="7885788" cy="92290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786A869-0828-4EB3-9808-4C7B20410593}"/>
              </a:ext>
            </a:extLst>
          </p:cNvPr>
          <p:cNvSpPr txBox="1">
            <a:spLocks/>
          </p:cNvSpPr>
          <p:nvPr/>
        </p:nvSpPr>
        <p:spPr>
          <a:xfrm>
            <a:off x="515571" y="1772816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A130485-234B-4431-A728-21E232319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032858"/>
              </p:ext>
            </p:extLst>
          </p:nvPr>
        </p:nvGraphicFramePr>
        <p:xfrm>
          <a:off x="539552" y="2153210"/>
          <a:ext cx="7886701" cy="1014912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420805668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78906096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988386217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86516116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30119064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50746698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75423635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1312588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662712087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020467029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179955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246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19.638.304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19.638.304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9.770.308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3837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7.513.556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45628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1.488.452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4157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127.332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6353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640.968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404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36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747851"/>
            <a:ext cx="788670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1743814"/>
            <a:ext cx="78867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4E9B4B2-1C0D-4193-BE70-9023B028B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868976"/>
              </p:ext>
            </p:extLst>
          </p:nvPr>
        </p:nvGraphicFramePr>
        <p:xfrm>
          <a:off x="560341" y="2175255"/>
          <a:ext cx="7886701" cy="236284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06018679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6211848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66620858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46046795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3971555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0551849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17448997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671622707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587466390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842014951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52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73905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7.835.788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2.332.296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23878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6.641.853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1.126.269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0747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6.641.853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1.126.269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5306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Academia Capacitación Municipal y Regional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286.763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8822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Concursable  Becas - Ley N°20.742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2.610.980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2.611.536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598.159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843007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Apoyo al Mejoramiento de la Gestión y de Servicios Municipales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108.340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108.340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8410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(Prevención y Mitigación de Riesgos)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54278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234.900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6558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6921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5038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0735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7209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874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0822" y="778730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40822" y="1455538"/>
            <a:ext cx="8125068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CBE7EBE-F5F8-44F7-AB74-6A0012B15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186636"/>
              </p:ext>
            </p:extLst>
          </p:nvPr>
        </p:nvGraphicFramePr>
        <p:xfrm>
          <a:off x="540821" y="1847319"/>
          <a:ext cx="7886701" cy="3308966"/>
        </p:xfrm>
        <a:graphic>
          <a:graphicData uri="http://schemas.openxmlformats.org/drawingml/2006/table">
            <a:tbl>
              <a:tblPr/>
              <a:tblGrid>
                <a:gridCol w="261495">
                  <a:extLst>
                    <a:ext uri="{9D8B030D-6E8A-4147-A177-3AD203B41FA5}">
                      <a16:colId xmlns:a16="http://schemas.microsoft.com/office/drawing/2014/main" val="2927248388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1134142200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3189541285"/>
                    </a:ext>
                  </a:extLst>
                </a:gridCol>
                <a:gridCol w="3033346">
                  <a:extLst>
                    <a:ext uri="{9D8B030D-6E8A-4147-A177-3AD203B41FA5}">
                      <a16:colId xmlns:a16="http://schemas.microsoft.com/office/drawing/2014/main" val="1243773982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754685822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2183528233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2350289672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1263633575"/>
                    </a:ext>
                  </a:extLst>
                </a:gridCol>
                <a:gridCol w="638049">
                  <a:extLst>
                    <a:ext uri="{9D8B030D-6E8A-4147-A177-3AD203B41FA5}">
                      <a16:colId xmlns:a16="http://schemas.microsoft.com/office/drawing/2014/main" val="22095768"/>
                    </a:ext>
                  </a:extLst>
                </a:gridCol>
                <a:gridCol w="627589">
                  <a:extLst>
                    <a:ext uri="{9D8B030D-6E8A-4147-A177-3AD203B41FA5}">
                      <a16:colId xmlns:a16="http://schemas.microsoft.com/office/drawing/2014/main" val="4180893516"/>
                    </a:ext>
                  </a:extLst>
                </a:gridCol>
              </a:tblGrid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644430"/>
                  </a:ext>
                </a:extLst>
              </a:tr>
              <a:tr h="38439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38120"/>
                  </a:ext>
                </a:extLst>
              </a:tr>
              <a:tr h="16474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205.462.911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-78.548.929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93.353.087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22071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70.210.897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68.136.326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83879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70.210.897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68.136.326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23882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(Compensación por Predios Exentos)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67.468.828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67.468.828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67.468.822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6684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Tenencia Responsable de Animales de Compañía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2.740.727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2.742.069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667.504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08001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53277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45907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-84.056.108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8012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-84.056.108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58990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9250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Fomento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67304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10.957.773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10.957.773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85067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Reembolsable Especial a Municipalidades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94494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119.667.439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18.668.164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82579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119.667.439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18.668.164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592690"/>
                  </a:ext>
                </a:extLst>
              </a:tr>
              <a:tr h="2353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de Incentivo al Mejoramiento de la Gestión Municipal)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778459"/>
                  </a:ext>
                </a:extLst>
              </a:tr>
              <a:tr h="2337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Revitalización de Barrios e Infraestructura Patrimonial Emblemática)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9.379.074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9.379.074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462.611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9032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Municipal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93.346.758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94.225.803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18.205.553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53177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09431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933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3563" y="692697"/>
            <a:ext cx="7877647" cy="93245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4513" y="1650019"/>
            <a:ext cx="764883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146F7A9-B536-4F65-AFBE-2699AAC4B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036035"/>
              </p:ext>
            </p:extLst>
          </p:nvPr>
        </p:nvGraphicFramePr>
        <p:xfrm>
          <a:off x="514513" y="2086522"/>
          <a:ext cx="7886698" cy="4078781"/>
        </p:xfrm>
        <a:graphic>
          <a:graphicData uri="http://schemas.openxmlformats.org/drawingml/2006/table">
            <a:tbl>
              <a:tblPr/>
              <a:tblGrid>
                <a:gridCol w="260459">
                  <a:extLst>
                    <a:ext uri="{9D8B030D-6E8A-4147-A177-3AD203B41FA5}">
                      <a16:colId xmlns:a16="http://schemas.microsoft.com/office/drawing/2014/main" val="3771845084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2726206214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3738361543"/>
                    </a:ext>
                  </a:extLst>
                </a:gridCol>
                <a:gridCol w="2937978">
                  <a:extLst>
                    <a:ext uri="{9D8B030D-6E8A-4147-A177-3AD203B41FA5}">
                      <a16:colId xmlns:a16="http://schemas.microsoft.com/office/drawing/2014/main" val="4190874990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826833633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2033553101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3543038545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2991048506"/>
                    </a:ext>
                  </a:extLst>
                </a:gridCol>
                <a:gridCol w="645938">
                  <a:extLst>
                    <a:ext uri="{9D8B030D-6E8A-4147-A177-3AD203B41FA5}">
                      <a16:colId xmlns:a16="http://schemas.microsoft.com/office/drawing/2014/main" val="2513542963"/>
                    </a:ext>
                  </a:extLst>
                </a:gridCol>
                <a:gridCol w="729285">
                  <a:extLst>
                    <a:ext uri="{9D8B030D-6E8A-4147-A177-3AD203B41FA5}">
                      <a16:colId xmlns:a16="http://schemas.microsoft.com/office/drawing/2014/main" val="1635791301"/>
                    </a:ext>
                  </a:extLst>
                </a:gridCol>
              </a:tblGrid>
              <a:tr h="1562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538420"/>
                  </a:ext>
                </a:extLst>
              </a:tr>
              <a:tr h="3828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698056"/>
                  </a:ext>
                </a:extLst>
              </a:tr>
              <a:tr h="16408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128.391.784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-53.649.164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1.210.988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44434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741.413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32156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741.413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75491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Dirección de Arquitectura - MOP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75901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27502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Servicio Nacional del Patrimonio Cultural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97.230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8161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9430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350325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90.380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93318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93.740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93.740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372046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67.750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67.750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77628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32714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26.625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26.625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588515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41.330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41.330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222925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64.820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64.820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68482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Metropolitana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03161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91115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51112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782085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126.867.255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-55.173.693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469.575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86011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71.465.007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114.073.039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42.608.032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469.575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34744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2.597.061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3.621.046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1.023.985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07667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Antofagasta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3.911.023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6.177.790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2.266.767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469.575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01901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3.372.719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5.108.594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1.735.875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82752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3.579.141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6.807.200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3.228.059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35086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15.617.268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18.841.196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3.223.928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48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6366" y="1640557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6F1FAF6E-8EA0-4E03-8785-DFED477B560E}"/>
              </a:ext>
            </a:extLst>
          </p:cNvPr>
          <p:cNvSpPr txBox="1">
            <a:spLocks/>
          </p:cNvSpPr>
          <p:nvPr/>
        </p:nvSpPr>
        <p:spPr>
          <a:xfrm>
            <a:off x="536366" y="710910"/>
            <a:ext cx="7886698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CEA0FAF-8F08-48CC-BA08-3137A17B9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411079"/>
              </p:ext>
            </p:extLst>
          </p:nvPr>
        </p:nvGraphicFramePr>
        <p:xfrm>
          <a:off x="537181" y="2060848"/>
          <a:ext cx="7885883" cy="4197889"/>
        </p:xfrm>
        <a:graphic>
          <a:graphicData uri="http://schemas.openxmlformats.org/drawingml/2006/table">
            <a:tbl>
              <a:tblPr/>
              <a:tblGrid>
                <a:gridCol w="260432">
                  <a:extLst>
                    <a:ext uri="{9D8B030D-6E8A-4147-A177-3AD203B41FA5}">
                      <a16:colId xmlns:a16="http://schemas.microsoft.com/office/drawing/2014/main" val="2264751455"/>
                    </a:ext>
                  </a:extLst>
                </a:gridCol>
                <a:gridCol w="260432">
                  <a:extLst>
                    <a:ext uri="{9D8B030D-6E8A-4147-A177-3AD203B41FA5}">
                      <a16:colId xmlns:a16="http://schemas.microsoft.com/office/drawing/2014/main" val="2403968060"/>
                    </a:ext>
                  </a:extLst>
                </a:gridCol>
                <a:gridCol w="260432">
                  <a:extLst>
                    <a:ext uri="{9D8B030D-6E8A-4147-A177-3AD203B41FA5}">
                      <a16:colId xmlns:a16="http://schemas.microsoft.com/office/drawing/2014/main" val="33803825"/>
                    </a:ext>
                  </a:extLst>
                </a:gridCol>
                <a:gridCol w="3145314">
                  <a:extLst>
                    <a:ext uri="{9D8B030D-6E8A-4147-A177-3AD203B41FA5}">
                      <a16:colId xmlns:a16="http://schemas.microsoft.com/office/drawing/2014/main" val="3302702145"/>
                    </a:ext>
                  </a:extLst>
                </a:gridCol>
                <a:gridCol w="490318">
                  <a:extLst>
                    <a:ext uri="{9D8B030D-6E8A-4147-A177-3AD203B41FA5}">
                      <a16:colId xmlns:a16="http://schemas.microsoft.com/office/drawing/2014/main" val="3641267477"/>
                    </a:ext>
                  </a:extLst>
                </a:gridCol>
                <a:gridCol w="697958">
                  <a:extLst>
                    <a:ext uri="{9D8B030D-6E8A-4147-A177-3AD203B41FA5}">
                      <a16:colId xmlns:a16="http://schemas.microsoft.com/office/drawing/2014/main" val="1248713325"/>
                    </a:ext>
                  </a:extLst>
                </a:gridCol>
                <a:gridCol w="697958">
                  <a:extLst>
                    <a:ext uri="{9D8B030D-6E8A-4147-A177-3AD203B41FA5}">
                      <a16:colId xmlns:a16="http://schemas.microsoft.com/office/drawing/2014/main" val="2941662407"/>
                    </a:ext>
                  </a:extLst>
                </a:gridCol>
                <a:gridCol w="697958">
                  <a:extLst>
                    <a:ext uri="{9D8B030D-6E8A-4147-A177-3AD203B41FA5}">
                      <a16:colId xmlns:a16="http://schemas.microsoft.com/office/drawing/2014/main" val="2624609325"/>
                    </a:ext>
                  </a:extLst>
                </a:gridCol>
                <a:gridCol w="645872">
                  <a:extLst>
                    <a:ext uri="{9D8B030D-6E8A-4147-A177-3AD203B41FA5}">
                      <a16:colId xmlns:a16="http://schemas.microsoft.com/office/drawing/2014/main" val="487033129"/>
                    </a:ext>
                  </a:extLst>
                </a:gridCol>
                <a:gridCol w="729209">
                  <a:extLst>
                    <a:ext uri="{9D8B030D-6E8A-4147-A177-3AD203B41FA5}">
                      <a16:colId xmlns:a16="http://schemas.microsoft.com/office/drawing/2014/main" val="1022273316"/>
                    </a:ext>
                  </a:extLst>
                </a:gridCol>
              </a:tblGrid>
              <a:tr h="11327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030" marR="7030" marT="7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030" marR="7030" marT="7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756334"/>
                  </a:ext>
                </a:extLst>
              </a:tr>
              <a:tr h="22396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014066"/>
                  </a:ext>
                </a:extLst>
              </a:tr>
              <a:tr h="2239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7.058.493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7.476.694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418.201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281600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4.457.998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7.299.318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2.841.320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239071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6.264.378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5.241.878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380272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10.402.205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13.702.650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3.300.445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253833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2.706.516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9.038.610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6.332.094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827479"/>
                  </a:ext>
                </a:extLst>
              </a:tr>
              <a:tr h="2309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2.487.725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5.342.953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2.855.228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347815"/>
                  </a:ext>
                </a:extLst>
              </a:tr>
              <a:tr h="154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3.629.126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6.459.035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2.829.909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28757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2.419.661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5.024.290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2.604.629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301351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7.379.257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9.808.671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2.429.414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576685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824.314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1.347.065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522.751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659682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831.851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831.851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215705"/>
                  </a:ext>
                </a:extLst>
              </a:tr>
              <a:tr h="1574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- Programa 03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494735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del Patrimonio Cultural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648311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730323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755832"/>
                  </a:ext>
                </a:extLst>
              </a:tr>
              <a:tr h="15393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110.575.941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12.794.216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-97.781.725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378140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Fondo Nacional de Desarrollo Regional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41.820.053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444.032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-41.376.021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369274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Infraestructura Rural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3.451.364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-3.451.364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264585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Puesta en Valor del Patrimonio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3.973.793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-3.973.793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484302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de Apoyo a la Gestión Subnacional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2.233.329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277.422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-1.955.907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383896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Saneamiento Sanitario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5.403.128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-5.403.128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987100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Residuos Sólidos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4.388.489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50.441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-4.338.048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653601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Ley N°20.378 - Fondo de Apoyo Regional (FAR)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9.418.549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9.418.549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906686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Regularización Mayores Ingresos Propios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2.935.047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2.603.772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-331.275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907778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Energización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5.479.639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-5.479.639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85217"/>
                  </a:ext>
                </a:extLst>
              </a:tr>
              <a:tr h="139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Programas de Apoyo al Empleo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31.472.550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-31.472.550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990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082" y="819159"/>
            <a:ext cx="7872257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546082" y="1543143"/>
            <a:ext cx="764883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22C0B5B-A90C-4D97-93E5-B8BF23CEF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642908"/>
              </p:ext>
            </p:extLst>
          </p:nvPr>
        </p:nvGraphicFramePr>
        <p:xfrm>
          <a:off x="546082" y="1925085"/>
          <a:ext cx="7886700" cy="3938165"/>
        </p:xfrm>
        <a:graphic>
          <a:graphicData uri="http://schemas.openxmlformats.org/drawingml/2006/table">
            <a:tbl>
              <a:tblPr/>
              <a:tblGrid>
                <a:gridCol w="259346">
                  <a:extLst>
                    <a:ext uri="{9D8B030D-6E8A-4147-A177-3AD203B41FA5}">
                      <a16:colId xmlns:a16="http://schemas.microsoft.com/office/drawing/2014/main" val="2499672586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3223417810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3868564401"/>
                    </a:ext>
                  </a:extLst>
                </a:gridCol>
                <a:gridCol w="3073246">
                  <a:extLst>
                    <a:ext uri="{9D8B030D-6E8A-4147-A177-3AD203B41FA5}">
                      <a16:colId xmlns:a16="http://schemas.microsoft.com/office/drawing/2014/main" val="1434915955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1837058895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1782628914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32359638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379475143"/>
                    </a:ext>
                  </a:extLst>
                </a:gridCol>
                <a:gridCol w="632803">
                  <a:extLst>
                    <a:ext uri="{9D8B030D-6E8A-4147-A177-3AD203B41FA5}">
                      <a16:colId xmlns:a16="http://schemas.microsoft.com/office/drawing/2014/main" val="2415400885"/>
                    </a:ext>
                  </a:extLst>
                </a:gridCol>
                <a:gridCol w="622429">
                  <a:extLst>
                    <a:ext uri="{9D8B030D-6E8A-4147-A177-3AD203B41FA5}">
                      <a16:colId xmlns:a16="http://schemas.microsoft.com/office/drawing/2014/main" val="1320062439"/>
                    </a:ext>
                  </a:extLst>
                </a:gridCol>
              </a:tblGrid>
              <a:tr h="15565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852312"/>
                  </a:ext>
                </a:extLst>
              </a:tr>
              <a:tr h="381363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655420"/>
                  </a:ext>
                </a:extLst>
              </a:tr>
              <a:tr h="163441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188.137.625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-990.000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8.547.660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457135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280273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579056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097910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17016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604493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311948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452293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131511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023284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Aysén del General Carlos Ibáñez del Campo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564484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526766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606304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188.112.625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-1.015.000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8.547.660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917269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97.865.901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138.067.809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40.201.908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8.547.660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966738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4.577.488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6.477.488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1.900.000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484111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13.447.329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13.447.329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3.547.660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26,4%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26,4%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057059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796.282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796.282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332151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2.192.579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3.296.264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1.103.685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223615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285953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343.590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343.590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324415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285.585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285.585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062574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26.656.900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26.656.900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686753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5.118.995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15.253.396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10.134.401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949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082" y="819159"/>
            <a:ext cx="7872257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546082" y="1543143"/>
            <a:ext cx="764883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2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75D3207-B541-4502-BE43-268622F4E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900830"/>
              </p:ext>
            </p:extLst>
          </p:nvPr>
        </p:nvGraphicFramePr>
        <p:xfrm>
          <a:off x="531639" y="1945924"/>
          <a:ext cx="7886700" cy="2031347"/>
        </p:xfrm>
        <a:graphic>
          <a:graphicData uri="http://schemas.openxmlformats.org/drawingml/2006/table">
            <a:tbl>
              <a:tblPr/>
              <a:tblGrid>
                <a:gridCol w="259346">
                  <a:extLst>
                    <a:ext uri="{9D8B030D-6E8A-4147-A177-3AD203B41FA5}">
                      <a16:colId xmlns:a16="http://schemas.microsoft.com/office/drawing/2014/main" val="4228251906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1946331517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1563993727"/>
                    </a:ext>
                  </a:extLst>
                </a:gridCol>
                <a:gridCol w="3073246">
                  <a:extLst>
                    <a:ext uri="{9D8B030D-6E8A-4147-A177-3AD203B41FA5}">
                      <a16:colId xmlns:a16="http://schemas.microsoft.com/office/drawing/2014/main" val="3262375358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3935672366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1453464954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566127878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2142710037"/>
                    </a:ext>
                  </a:extLst>
                </a:gridCol>
                <a:gridCol w="632803">
                  <a:extLst>
                    <a:ext uri="{9D8B030D-6E8A-4147-A177-3AD203B41FA5}">
                      <a16:colId xmlns:a16="http://schemas.microsoft.com/office/drawing/2014/main" val="4119282483"/>
                    </a:ext>
                  </a:extLst>
                </a:gridCol>
                <a:gridCol w="622429">
                  <a:extLst>
                    <a:ext uri="{9D8B030D-6E8A-4147-A177-3AD203B41FA5}">
                      <a16:colId xmlns:a16="http://schemas.microsoft.com/office/drawing/2014/main" val="3262138304"/>
                    </a:ext>
                  </a:extLst>
                </a:gridCol>
              </a:tblGrid>
              <a:tr h="1245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890349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28346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14.616.869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16.886.400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2.269.531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731397"/>
                  </a:ext>
                </a:extLst>
              </a:tr>
              <a:tr h="21013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8.550.251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25.784.947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17.234.696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5.000.000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19,4%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11532"/>
                  </a:ext>
                </a:extLst>
              </a:tr>
              <a:tr h="1478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843343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1.156.063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1.156.063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88542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7.806.699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13.070.337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5.263.638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005881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1.189.129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1.189.129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066813"/>
                  </a:ext>
                </a:extLst>
              </a:tr>
              <a:tr h="13231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91.261.724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50.044.816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-41.216.908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364794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Regiones Extremas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68.341.040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33.550.520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-34.790.520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750183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Territorios Rezagados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7.920.684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1.794.296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-6.126.388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23641"/>
                  </a:ext>
                </a:extLst>
              </a:tr>
              <a:tr h="17122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Local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15.000.000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14.700.000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-300.000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343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102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7544" y="780057"/>
            <a:ext cx="7892530" cy="9437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7544" y="1781788"/>
            <a:ext cx="7886701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8126E1C-843C-4B10-874D-0FA1D8962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963351"/>
              </p:ext>
            </p:extLst>
          </p:nvPr>
        </p:nvGraphicFramePr>
        <p:xfrm>
          <a:off x="467543" y="2146913"/>
          <a:ext cx="7886701" cy="172852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46543824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90139128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486055565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43339260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85703660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1286365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9817122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534130957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755882924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83095623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532716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390491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3.779.667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62232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6.046.800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6.046.800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2.694.525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2822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960.776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960.776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624.543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6464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460.599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13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Edificios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144.506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2043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56.749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7530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471.373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301.432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4281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1335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84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6770" y="782966"/>
            <a:ext cx="788670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1712613"/>
            <a:ext cx="7704856" cy="32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9D8B451-6559-4DE1-AA30-5A366E753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000164"/>
              </p:ext>
            </p:extLst>
          </p:nvPr>
        </p:nvGraphicFramePr>
        <p:xfrm>
          <a:off x="576770" y="2135503"/>
          <a:ext cx="7886701" cy="347290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12358882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82579433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8730436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18475467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7336876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5719052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4964080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670609638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22939516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278411621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508700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75966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44.976.837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2.045.965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15.750.945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2350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11.226.126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12.023.336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797.210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4.661.189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76690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1.594.580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1.594.580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362.069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5731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912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29.618.175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30.522.137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903.962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10.513.227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672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67468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Encuesta Nacional Urbana de Seguridad Ciudadana - INE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3441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28.636.166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29.540.128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903.962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10.513.227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0137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Gestión en Seguridad Ciudadana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3.299.748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3.275.466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-24.282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98.742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0844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Nacional de Seguridad Pública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3.855.981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3.821.430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-34.551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742.779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920804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Innovación y Tecnología para la Prevención del Delito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1.864.188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1.864.188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50.425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2517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Calle Segura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6.630.533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7.891.069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1.260.536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2.881.231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3514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Seguridad en mi Barrio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5.753.987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5.593.995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-159.992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852.492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97728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Sistema Lazos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6.863.562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6.838.057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-25.505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5.771.589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201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Denuncia Seguro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368.167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255.923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-112.244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115.969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5978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21.264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9384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3189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15.489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8260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2952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422.186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759.058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6068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178.752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8288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0936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898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000" y="908720"/>
            <a:ext cx="8206782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DISTRIBUCIÓN POR SUBTÍTULO DE GASTO Y CÁPITULO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1E9D6F4-CEEF-4CC8-AA10-8A8EDBF56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16331"/>
              </p:ext>
            </p:extLst>
          </p:nvPr>
        </p:nvGraphicFramePr>
        <p:xfrm>
          <a:off x="451218" y="2153876"/>
          <a:ext cx="4086001" cy="253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319B381-84D5-41D2-A903-8134DBCEB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641502"/>
              </p:ext>
            </p:extLst>
          </p:nvPr>
        </p:nvGraphicFramePr>
        <p:xfrm>
          <a:off x="4630756" y="2160890"/>
          <a:ext cx="4086000" cy="2516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126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62914" y="799066"/>
            <a:ext cx="787739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2914" y="1765772"/>
            <a:ext cx="8048839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83A8577-F635-45A1-AB31-6CEB98C106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521701"/>
              </p:ext>
            </p:extLst>
          </p:nvPr>
        </p:nvGraphicFramePr>
        <p:xfrm>
          <a:off x="553605" y="2128853"/>
          <a:ext cx="7886700" cy="2011798"/>
        </p:xfrm>
        <a:graphic>
          <a:graphicData uri="http://schemas.openxmlformats.org/drawingml/2006/table">
            <a:tbl>
              <a:tblPr/>
              <a:tblGrid>
                <a:gridCol w="286477">
                  <a:extLst>
                    <a:ext uri="{9D8B030D-6E8A-4147-A177-3AD203B41FA5}">
                      <a16:colId xmlns:a16="http://schemas.microsoft.com/office/drawing/2014/main" val="3198263846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917163292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1611607804"/>
                    </a:ext>
                  </a:extLst>
                </a:gridCol>
                <a:gridCol w="2569695">
                  <a:extLst>
                    <a:ext uri="{9D8B030D-6E8A-4147-A177-3AD203B41FA5}">
                      <a16:colId xmlns:a16="http://schemas.microsoft.com/office/drawing/2014/main" val="532835195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3228857910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1738660049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2865259233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4062693222"/>
                    </a:ext>
                  </a:extLst>
                </a:gridCol>
                <a:gridCol w="699003">
                  <a:extLst>
                    <a:ext uri="{9D8B030D-6E8A-4147-A177-3AD203B41FA5}">
                      <a16:colId xmlns:a16="http://schemas.microsoft.com/office/drawing/2014/main" val="3175638384"/>
                    </a:ext>
                  </a:extLst>
                </a:gridCol>
                <a:gridCol w="687543">
                  <a:extLst>
                    <a:ext uri="{9D8B030D-6E8A-4147-A177-3AD203B41FA5}">
                      <a16:colId xmlns:a16="http://schemas.microsoft.com/office/drawing/2014/main" val="1912966912"/>
                    </a:ext>
                  </a:extLst>
                </a:gridCol>
              </a:tblGrid>
              <a:tr h="17194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136196"/>
                  </a:ext>
                </a:extLst>
              </a:tr>
              <a:tr h="421273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68711"/>
                  </a:ext>
                </a:extLst>
              </a:tr>
              <a:tr h="18054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2.606.739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-257.402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864.847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30,2%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33,2%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321281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1.571.558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1.309.653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-261.905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554.092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913581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1.253.616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1.253.616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309.232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206118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1.523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458831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1.523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231697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89324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739224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9754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953157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871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5471" y="781772"/>
            <a:ext cx="7886702" cy="12066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SERV. NACIONAL PARA PREVENCIÓN Y REHABIL.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0063" y="2010037"/>
            <a:ext cx="8015287" cy="194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6118080-48BF-46AD-9536-924AD3073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287276"/>
              </p:ext>
            </p:extLst>
          </p:nvPr>
        </p:nvGraphicFramePr>
        <p:xfrm>
          <a:off x="536651" y="2420888"/>
          <a:ext cx="7886701" cy="287029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57132624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69515341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34318957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16297219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00868828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6127130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443199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13384231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99998574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094760925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33288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104847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73.835.479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39.566.436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4676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9.119.843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9.159.954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4.024.408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97294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2.663.413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2.663.413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653.903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3352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61.977.227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27.536.003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8335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61.977.227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27.536.003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2342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Tratamiento y Rehabilitación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46.837.970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46.837.981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15.875.076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5917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Programas de Prevención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3.449.869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3.449.981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3.374.241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3383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Capacitación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1.288.542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1.288.542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17.729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4385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- Programa PREVIENE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6.356.151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6.356.151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6.178.248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8939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Tolerancia Cero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1.167.227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1.167.793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287.058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9928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Parentalidad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1.814.602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1.815.613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1.504.858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5247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Elige Vivir sin Drogas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1.060.796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1.061.166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298.793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7435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294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3447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4606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55388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6279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67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3" y="710698"/>
            <a:ext cx="792087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7026" y="1427232"/>
            <a:ext cx="7920878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51DBA94-DE3A-46D6-9BAD-00E8175DD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611283"/>
              </p:ext>
            </p:extLst>
          </p:nvPr>
        </p:nvGraphicFramePr>
        <p:xfrm>
          <a:off x="539553" y="1827178"/>
          <a:ext cx="7935187" cy="4354128"/>
        </p:xfrm>
        <a:graphic>
          <a:graphicData uri="http://schemas.openxmlformats.org/drawingml/2006/table">
            <a:tbl>
              <a:tblPr/>
              <a:tblGrid>
                <a:gridCol w="261370">
                  <a:extLst>
                    <a:ext uri="{9D8B030D-6E8A-4147-A177-3AD203B41FA5}">
                      <a16:colId xmlns:a16="http://schemas.microsoft.com/office/drawing/2014/main" val="1768118447"/>
                    </a:ext>
                  </a:extLst>
                </a:gridCol>
                <a:gridCol w="261370">
                  <a:extLst>
                    <a:ext uri="{9D8B030D-6E8A-4147-A177-3AD203B41FA5}">
                      <a16:colId xmlns:a16="http://schemas.microsoft.com/office/drawing/2014/main" val="2275764543"/>
                    </a:ext>
                  </a:extLst>
                </a:gridCol>
                <a:gridCol w="261370">
                  <a:extLst>
                    <a:ext uri="{9D8B030D-6E8A-4147-A177-3AD203B41FA5}">
                      <a16:colId xmlns:a16="http://schemas.microsoft.com/office/drawing/2014/main" val="510608729"/>
                    </a:ext>
                  </a:extLst>
                </a:gridCol>
                <a:gridCol w="2948251">
                  <a:extLst>
                    <a:ext uri="{9D8B030D-6E8A-4147-A177-3AD203B41FA5}">
                      <a16:colId xmlns:a16="http://schemas.microsoft.com/office/drawing/2014/main" val="2259665922"/>
                    </a:ext>
                  </a:extLst>
                </a:gridCol>
                <a:gridCol w="700471">
                  <a:extLst>
                    <a:ext uri="{9D8B030D-6E8A-4147-A177-3AD203B41FA5}">
                      <a16:colId xmlns:a16="http://schemas.microsoft.com/office/drawing/2014/main" val="1252581208"/>
                    </a:ext>
                  </a:extLst>
                </a:gridCol>
                <a:gridCol w="700471">
                  <a:extLst>
                    <a:ext uri="{9D8B030D-6E8A-4147-A177-3AD203B41FA5}">
                      <a16:colId xmlns:a16="http://schemas.microsoft.com/office/drawing/2014/main" val="1714197414"/>
                    </a:ext>
                  </a:extLst>
                </a:gridCol>
                <a:gridCol w="700471">
                  <a:extLst>
                    <a:ext uri="{9D8B030D-6E8A-4147-A177-3AD203B41FA5}">
                      <a16:colId xmlns:a16="http://schemas.microsoft.com/office/drawing/2014/main" val="2485321078"/>
                    </a:ext>
                  </a:extLst>
                </a:gridCol>
                <a:gridCol w="700471">
                  <a:extLst>
                    <a:ext uri="{9D8B030D-6E8A-4147-A177-3AD203B41FA5}">
                      <a16:colId xmlns:a16="http://schemas.microsoft.com/office/drawing/2014/main" val="539216609"/>
                    </a:ext>
                  </a:extLst>
                </a:gridCol>
                <a:gridCol w="773654">
                  <a:extLst>
                    <a:ext uri="{9D8B030D-6E8A-4147-A177-3AD203B41FA5}">
                      <a16:colId xmlns:a16="http://schemas.microsoft.com/office/drawing/2014/main" val="4183289510"/>
                    </a:ext>
                  </a:extLst>
                </a:gridCol>
                <a:gridCol w="627288">
                  <a:extLst>
                    <a:ext uri="{9D8B030D-6E8A-4147-A177-3AD203B41FA5}">
                      <a16:colId xmlns:a16="http://schemas.microsoft.com/office/drawing/2014/main" val="1830528376"/>
                    </a:ext>
                  </a:extLst>
                </a:gridCol>
              </a:tblGrid>
              <a:tr h="15718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939720"/>
                  </a:ext>
                </a:extLst>
              </a:tr>
              <a:tr h="385112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808026"/>
                  </a:ext>
                </a:extLst>
              </a:tr>
              <a:tr h="165048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53.322.911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13.196.696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25.563.800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2134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15.136.852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15.162.194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25.342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5.993.460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324350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2.166.908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2.166.908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959.144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573801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19.565.757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31.406.350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11.840.593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15.681.456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195990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2.495.971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2.925.971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915.341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92063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Asistencia Social (ORASMI)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2.263.841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2.693.841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832.532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25227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Becas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232.130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232.130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82.809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451308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17.069.786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28.480.379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11.410.593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14.766.115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793100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11.525.515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11.525.505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11.492.853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114928530,0%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137785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Estadio Seguro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659.517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660.912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142.779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415246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Diario Oficial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967.644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970.706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342.941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542693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Migraciones y Extranjería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3.700.450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3.707.593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7.143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1.274.920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74756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Seguimiento de Causas Judiciales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544.873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546.689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164.003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209066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361.964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362.777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75.342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39463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Violencia Rural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3.734.956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3.605.136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-129.820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1.246.167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156607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BID Fortalecimiento Seguridad Publica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505169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CiberSeguridad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204.572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205.251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27.110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274922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237.109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899544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237.109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221901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413565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577536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3.960.522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2.404.400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09695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3.960.522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2.404.400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765722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1.330.769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66433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2.404.400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404764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341.650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341.650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276.402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783921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84.508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626929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2170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110032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665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6725" y="823897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5" y="1556792"/>
            <a:ext cx="7886701" cy="272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80A5644-B32C-4BA0-A29D-945FACEA6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232669"/>
              </p:ext>
            </p:extLst>
          </p:nvPr>
        </p:nvGraphicFramePr>
        <p:xfrm>
          <a:off x="466724" y="1958142"/>
          <a:ext cx="7886701" cy="160165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408931777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1044859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20816270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87374723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7424240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630118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37081451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10776810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760124409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4081400400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80182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448128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5.682.236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2.881.617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75080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1.374.781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1.380.831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510.199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1389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3.739.030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1.443.348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7976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562.375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562.375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6793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501.025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501.025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4773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8883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559196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251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28078" y="746702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44128" y="1506218"/>
            <a:ext cx="787065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3993221-726D-47A9-8E72-86EBD63E4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350584"/>
              </p:ext>
            </p:extLst>
          </p:nvPr>
        </p:nvGraphicFramePr>
        <p:xfrm>
          <a:off x="428077" y="1866666"/>
          <a:ext cx="7886701" cy="14430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44517499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56749809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702759136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73539853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75435140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3903231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1341883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620625854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196113043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4272721246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075883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836753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835.623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1766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02742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0803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6666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826.164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7055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826.164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9030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826.164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585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4102" y="806265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0021" y="1509623"/>
            <a:ext cx="7886701" cy="33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B94620E-4806-4833-BAAA-3081249FC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48938"/>
              </p:ext>
            </p:extLst>
          </p:nvPr>
        </p:nvGraphicFramePr>
        <p:xfrm>
          <a:off x="560021" y="1893258"/>
          <a:ext cx="7886701" cy="245798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0800822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50263982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01918944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24999377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9633413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8521105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4648742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96477984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213003069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845071646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36779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987941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28.053.166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6568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13.972.270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5567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13.972.270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04040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Operación de Cuerpo de Bomberos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10.540.370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774966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Ayuda Extraordinaria, Reparaciones y Mantenciones de Cuerpos de Bomberos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101.442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4475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Funcionamiento de la Junta Nacional y Organismos Dependientes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1.939.240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2760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de Bomberos de Chile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1.391.218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3794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14.080.896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266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14.080.896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59718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Inversiones de Cuerpos de Bomberos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2.187.315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826668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Importaciones y Compromisos en Moneda Extranjera para Cuerpos de Bomberos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9.320.773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401685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Adquisiciones y Compromisos en Moneda Nacional para Cuerpos de Bomberos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2.572.808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196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3" y="806346"/>
            <a:ext cx="788670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45AAEE31-7C89-411D-A519-355A78D3E71D}"/>
              </a:ext>
            </a:extLst>
          </p:cNvPr>
          <p:cNvSpPr txBox="1">
            <a:spLocks/>
          </p:cNvSpPr>
          <p:nvPr/>
        </p:nvSpPr>
        <p:spPr>
          <a:xfrm>
            <a:off x="522464" y="1477700"/>
            <a:ext cx="7920878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21F950E-B944-4993-A722-12E0FD892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221833"/>
              </p:ext>
            </p:extLst>
          </p:nvPr>
        </p:nvGraphicFramePr>
        <p:xfrm>
          <a:off x="537488" y="1844824"/>
          <a:ext cx="7888765" cy="4321835"/>
        </p:xfrm>
        <a:graphic>
          <a:graphicData uri="http://schemas.openxmlformats.org/drawingml/2006/table">
            <a:tbl>
              <a:tblPr/>
              <a:tblGrid>
                <a:gridCol w="264368">
                  <a:extLst>
                    <a:ext uri="{9D8B030D-6E8A-4147-A177-3AD203B41FA5}">
                      <a16:colId xmlns:a16="http://schemas.microsoft.com/office/drawing/2014/main" val="2060475978"/>
                    </a:ext>
                  </a:extLst>
                </a:gridCol>
                <a:gridCol w="264368">
                  <a:extLst>
                    <a:ext uri="{9D8B030D-6E8A-4147-A177-3AD203B41FA5}">
                      <a16:colId xmlns:a16="http://schemas.microsoft.com/office/drawing/2014/main" val="3450774858"/>
                    </a:ext>
                  </a:extLst>
                </a:gridCol>
                <a:gridCol w="264368">
                  <a:extLst>
                    <a:ext uri="{9D8B030D-6E8A-4147-A177-3AD203B41FA5}">
                      <a16:colId xmlns:a16="http://schemas.microsoft.com/office/drawing/2014/main" val="2188402850"/>
                    </a:ext>
                  </a:extLst>
                </a:gridCol>
                <a:gridCol w="2982080">
                  <a:extLst>
                    <a:ext uri="{9D8B030D-6E8A-4147-A177-3AD203B41FA5}">
                      <a16:colId xmlns:a16="http://schemas.microsoft.com/office/drawing/2014/main" val="3163354441"/>
                    </a:ext>
                  </a:extLst>
                </a:gridCol>
                <a:gridCol w="708509">
                  <a:extLst>
                    <a:ext uri="{9D8B030D-6E8A-4147-A177-3AD203B41FA5}">
                      <a16:colId xmlns:a16="http://schemas.microsoft.com/office/drawing/2014/main" val="1841848184"/>
                    </a:ext>
                  </a:extLst>
                </a:gridCol>
                <a:gridCol w="708509">
                  <a:extLst>
                    <a:ext uri="{9D8B030D-6E8A-4147-A177-3AD203B41FA5}">
                      <a16:colId xmlns:a16="http://schemas.microsoft.com/office/drawing/2014/main" val="1789955085"/>
                    </a:ext>
                  </a:extLst>
                </a:gridCol>
                <a:gridCol w="708509">
                  <a:extLst>
                    <a:ext uri="{9D8B030D-6E8A-4147-A177-3AD203B41FA5}">
                      <a16:colId xmlns:a16="http://schemas.microsoft.com/office/drawing/2014/main" val="592498550"/>
                    </a:ext>
                  </a:extLst>
                </a:gridCol>
                <a:gridCol w="708509">
                  <a:extLst>
                    <a:ext uri="{9D8B030D-6E8A-4147-A177-3AD203B41FA5}">
                      <a16:colId xmlns:a16="http://schemas.microsoft.com/office/drawing/2014/main" val="3434907722"/>
                    </a:ext>
                  </a:extLst>
                </a:gridCol>
                <a:gridCol w="645060">
                  <a:extLst>
                    <a:ext uri="{9D8B030D-6E8A-4147-A177-3AD203B41FA5}">
                      <a16:colId xmlns:a16="http://schemas.microsoft.com/office/drawing/2014/main" val="2913082253"/>
                    </a:ext>
                  </a:extLst>
                </a:gridCol>
                <a:gridCol w="634485">
                  <a:extLst>
                    <a:ext uri="{9D8B030D-6E8A-4147-A177-3AD203B41FA5}">
                      <a16:colId xmlns:a16="http://schemas.microsoft.com/office/drawing/2014/main" val="3335313997"/>
                    </a:ext>
                  </a:extLst>
                </a:gridCol>
              </a:tblGrid>
              <a:tr h="12572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12" marR="7912" marT="7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12" marR="7912" marT="7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52652"/>
                  </a:ext>
                </a:extLst>
              </a:tr>
              <a:tr h="38503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280361"/>
                  </a:ext>
                </a:extLst>
              </a:tr>
              <a:tr h="165016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1.202.275.978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-18.938.810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469.821.870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38,5%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441553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953.037.666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953.037.666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393.512.243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41,3%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41,3%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691925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178.509.598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178.509.598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51.053.800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155252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8.203.013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8.203.013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2.882.819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35,1%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35,1%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12322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8.201.990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8.201.990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2.882.663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35,1%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35,1%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02119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Asistencia Social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072283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1.016.593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1.016.593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82.534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731896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5.874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979234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Premios y Otros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5.874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718129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881.209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881.209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76.660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92603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Histórico y Centro Cultural de Carabineros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44.319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446512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Modelo de Integración Carabineros-Comunidad MICC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745.759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745.759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32.341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1635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Rotativo de Abastecimiento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626331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3.058.146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775951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3.058.146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530801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27.249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21835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27.249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371066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13.810.131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13.810.131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834237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11.365.289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11.365.289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32598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870307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1.000.410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750.410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-250.000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795497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Activos no Financieros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507542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65271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730482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12.583.796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35,5%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35,5%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435301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12.583.796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35,5%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35,5%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607002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660.726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11448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660.726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770760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5.960.547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03319"/>
                  </a:ext>
                </a:extLst>
              </a:tr>
              <a:tr h="1257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5.960.547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453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9294" y="798035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99294" y="1520611"/>
            <a:ext cx="8187506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01CD6E8-5F59-40DF-9478-F8AAC7C4C0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780368"/>
              </p:ext>
            </p:extLst>
          </p:nvPr>
        </p:nvGraphicFramePr>
        <p:xfrm>
          <a:off x="499294" y="1944354"/>
          <a:ext cx="7886701" cy="14430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5640918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07691867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065381702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32850892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6954131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75791414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45595502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23065109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146015260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004871176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587943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474213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13.139.871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529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23.397.730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23.397.730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8.896.082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4160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7.128.096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7.128.096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3.660.834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4473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65.346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721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65.346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3305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517.609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5176090,0%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5176090,0%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989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517.609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5176090,0%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5176090,0%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158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3634" y="720340"/>
            <a:ext cx="7888958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1376" y="1730291"/>
            <a:ext cx="7886701" cy="322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CDF4B1C-BA59-450E-91B6-4819A6D71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30056"/>
              </p:ext>
            </p:extLst>
          </p:nvPr>
        </p:nvGraphicFramePr>
        <p:xfrm>
          <a:off x="501375" y="2132855"/>
          <a:ext cx="7886701" cy="3219173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22021879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56367215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92204306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90149182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57383153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623568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37671555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206558147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776427083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890364686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63716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64141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373.893.094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4.301.487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168.027.024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8765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300.159.283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300.159.283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132.243.303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60614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35.954.264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35.954.264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15.991.452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5989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152.869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5834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152.869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457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42.551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57998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42.551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0792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Microtráfico Cero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42.551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1531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3115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5936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5.666.695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5.666.695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468.520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2327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2.319.030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2.319.030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6172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456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424.294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1116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1.137.020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1.137.020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666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96116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7650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8.983.199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0314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8.983.199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56492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10.145.130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101451300,0%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1014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10.145.130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101451300,0%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190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5447" y="920335"/>
            <a:ext cx="7579017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2757" y="1641499"/>
            <a:ext cx="757463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BED5F31-BBB2-4DD8-A701-44EEC2A36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645523"/>
              </p:ext>
            </p:extLst>
          </p:nvPr>
        </p:nvGraphicFramePr>
        <p:xfrm>
          <a:off x="525447" y="2093013"/>
          <a:ext cx="7543798" cy="3219450"/>
        </p:xfrm>
        <a:graphic>
          <a:graphicData uri="http://schemas.openxmlformats.org/drawingml/2006/table">
            <a:tbl>
              <a:tblPr/>
              <a:tblGrid>
                <a:gridCol w="794708">
                  <a:extLst>
                    <a:ext uri="{9D8B030D-6E8A-4147-A177-3AD203B41FA5}">
                      <a16:colId xmlns:a16="http://schemas.microsoft.com/office/drawing/2014/main" val="73087084"/>
                    </a:ext>
                  </a:extLst>
                </a:gridCol>
                <a:gridCol w="2123176">
                  <a:extLst>
                    <a:ext uri="{9D8B030D-6E8A-4147-A177-3AD203B41FA5}">
                      <a16:colId xmlns:a16="http://schemas.microsoft.com/office/drawing/2014/main" val="329013280"/>
                    </a:ext>
                  </a:extLst>
                </a:gridCol>
                <a:gridCol w="794708">
                  <a:extLst>
                    <a:ext uri="{9D8B030D-6E8A-4147-A177-3AD203B41FA5}">
                      <a16:colId xmlns:a16="http://schemas.microsoft.com/office/drawing/2014/main" val="4026028223"/>
                    </a:ext>
                  </a:extLst>
                </a:gridCol>
                <a:gridCol w="794708">
                  <a:extLst>
                    <a:ext uri="{9D8B030D-6E8A-4147-A177-3AD203B41FA5}">
                      <a16:colId xmlns:a16="http://schemas.microsoft.com/office/drawing/2014/main" val="826319758"/>
                    </a:ext>
                  </a:extLst>
                </a:gridCol>
                <a:gridCol w="794708">
                  <a:extLst>
                    <a:ext uri="{9D8B030D-6E8A-4147-A177-3AD203B41FA5}">
                      <a16:colId xmlns:a16="http://schemas.microsoft.com/office/drawing/2014/main" val="305250851"/>
                    </a:ext>
                  </a:extLst>
                </a:gridCol>
                <a:gridCol w="794708">
                  <a:extLst>
                    <a:ext uri="{9D8B030D-6E8A-4147-A177-3AD203B41FA5}">
                      <a16:colId xmlns:a16="http://schemas.microsoft.com/office/drawing/2014/main" val="2036597694"/>
                    </a:ext>
                  </a:extLst>
                </a:gridCol>
                <a:gridCol w="723541">
                  <a:extLst>
                    <a:ext uri="{9D8B030D-6E8A-4147-A177-3AD203B41FA5}">
                      <a16:colId xmlns:a16="http://schemas.microsoft.com/office/drawing/2014/main" val="113679221"/>
                    </a:ext>
                  </a:extLst>
                </a:gridCol>
                <a:gridCol w="723541">
                  <a:extLst>
                    <a:ext uri="{9D8B030D-6E8A-4147-A177-3AD203B41FA5}">
                      <a16:colId xmlns:a16="http://schemas.microsoft.com/office/drawing/2014/main" val="3330657477"/>
                    </a:ext>
                  </a:extLst>
                </a:gridCol>
              </a:tblGrid>
              <a:tr h="1524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912295"/>
                  </a:ext>
                </a:extLst>
              </a:tr>
              <a:tr h="466725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5516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1.371.344.185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92.897.941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418.283.237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64777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y Parinacota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40.371.816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45.561.173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5.189.357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13.613.318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51199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51.208.757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58.256.254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7.047.497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19.206.909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60009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88.203.642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90.981.988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2.778.346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21.185.030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58741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73.345.576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82.064.138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8.718.562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31.658.183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6524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73.811.876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71.952.909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-1.858.967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26.531.287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80354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Valparaíso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87.460.581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93.245.647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5.785.066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27.236.603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58825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 de Santiago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136.632.805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139.833.119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3.200.314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59.715.165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5454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76.522.153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78.802.084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2.279.931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25.552.263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26335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89.481.987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96.354.075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6.872.088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29.280.476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33475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55.161.435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54.927.431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-234.004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8.732.210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85747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Biobío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91.574.111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97.258.211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5.684.100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21.660.117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34285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138.691.896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139.440.701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748.805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34.084.998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5784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57.019.398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62.636.667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5.617.269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18.068.163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11098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88.025.852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101.899.844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13.873.992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31.583.280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2619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Aysén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63.983.171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71.205.711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7.222.540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23.279.777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6917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66.951.188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86.924.233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19.973.045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26.895.458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12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0362" y="817540"/>
            <a:ext cx="801357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MENSUAL DE GASTOS A MAYO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FF44A13-D57F-4580-8606-3996C82EC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8171542"/>
              </p:ext>
            </p:extLst>
          </p:nvPr>
        </p:nvGraphicFramePr>
        <p:xfrm>
          <a:off x="600482" y="2204864"/>
          <a:ext cx="8043456" cy="3672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560" y="810920"/>
            <a:ext cx="72008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MENSUAL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27BA1CC5-AEA6-4CF3-896B-C3C518A6D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497325"/>
              </p:ext>
            </p:extLst>
          </p:nvPr>
        </p:nvGraphicFramePr>
        <p:xfrm>
          <a:off x="607560" y="2420888"/>
          <a:ext cx="7200801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232" y="916622"/>
            <a:ext cx="763284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71F61CC1-F897-47A8-9365-700BEC332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6377816"/>
              </p:ext>
            </p:extLst>
          </p:nvPr>
        </p:nvGraphicFramePr>
        <p:xfrm>
          <a:off x="611232" y="2492896"/>
          <a:ext cx="7632848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3469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7585" y="836712"/>
            <a:ext cx="810755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01: GASTOS DE FUNCIONAMIENTO GOBIERNOS REGIONALES</a:t>
            </a:r>
          </a:p>
        </p:txBody>
      </p:sp>
      <p:graphicFrame>
        <p:nvGraphicFramePr>
          <p:cNvPr id="9" name="1 Gráfico">
            <a:extLst>
              <a:ext uri="{FF2B5EF4-FFF2-40B4-BE49-F238E27FC236}">
                <a16:creationId xmlns:a16="http://schemas.microsoft.com/office/drawing/2014/main" id="{D7EFA333-2F48-40B4-A3CA-51D3B6312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1020074"/>
              </p:ext>
            </p:extLst>
          </p:nvPr>
        </p:nvGraphicFramePr>
        <p:xfrm>
          <a:off x="542737" y="2166346"/>
          <a:ext cx="3976209" cy="2675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2 Gráfico">
            <a:extLst>
              <a:ext uri="{FF2B5EF4-FFF2-40B4-BE49-F238E27FC236}">
                <a16:creationId xmlns:a16="http://schemas.microsoft.com/office/drawing/2014/main" id="{22449F74-9072-4AA8-92AE-595D946DD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019511"/>
              </p:ext>
            </p:extLst>
          </p:nvPr>
        </p:nvGraphicFramePr>
        <p:xfrm>
          <a:off x="4588074" y="2166346"/>
          <a:ext cx="4033390" cy="2675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76001" y="959239"/>
            <a:ext cx="8182075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02 Y 03: INVERSIÓN REGIONAL</a:t>
            </a:r>
          </a:p>
        </p:txBody>
      </p:sp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7B6C79D9-3180-47BB-BC8C-72C1ACC72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7502"/>
              </p:ext>
            </p:extLst>
          </p:nvPr>
        </p:nvGraphicFramePr>
        <p:xfrm>
          <a:off x="505604" y="2137757"/>
          <a:ext cx="4061434" cy="2683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87B083C4-584E-4ADD-A603-A05DE3214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867717"/>
              </p:ext>
            </p:extLst>
          </p:nvPr>
        </p:nvGraphicFramePr>
        <p:xfrm>
          <a:off x="4600365" y="2137757"/>
          <a:ext cx="4055940" cy="269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836712"/>
            <a:ext cx="770485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ACUMULADA DE GASTOS A MAYO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21830C7-7DBA-4D54-B39D-355C835FA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493622"/>
              </p:ext>
            </p:extLst>
          </p:nvPr>
        </p:nvGraphicFramePr>
        <p:xfrm>
          <a:off x="611559" y="2204864"/>
          <a:ext cx="7704855" cy="350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517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4469" y="866703"/>
            <a:ext cx="786024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8178" y="1563585"/>
            <a:ext cx="7886699" cy="302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F133351-40E8-4F66-B23B-5E56B5374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514032"/>
              </p:ext>
            </p:extLst>
          </p:nvPr>
        </p:nvGraphicFramePr>
        <p:xfrm>
          <a:off x="528178" y="1977824"/>
          <a:ext cx="7886699" cy="2902351"/>
        </p:xfrm>
        <a:graphic>
          <a:graphicData uri="http://schemas.openxmlformats.org/drawingml/2006/table">
            <a:tbl>
              <a:tblPr/>
              <a:tblGrid>
                <a:gridCol w="715032">
                  <a:extLst>
                    <a:ext uri="{9D8B030D-6E8A-4147-A177-3AD203B41FA5}">
                      <a16:colId xmlns:a16="http://schemas.microsoft.com/office/drawing/2014/main" val="4148406721"/>
                    </a:ext>
                  </a:extLst>
                </a:gridCol>
                <a:gridCol w="3009539">
                  <a:extLst>
                    <a:ext uri="{9D8B030D-6E8A-4147-A177-3AD203B41FA5}">
                      <a16:colId xmlns:a16="http://schemas.microsoft.com/office/drawing/2014/main" val="49589252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1619531353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4196439350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1442973442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1165438412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3558226762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1374354973"/>
                    </a:ext>
                  </a:extLst>
                </a:gridCol>
              </a:tblGrid>
              <a:tr h="16972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219701"/>
                  </a:ext>
                </a:extLst>
              </a:tr>
              <a:tr h="415834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722060"/>
                  </a:ext>
                </a:extLst>
              </a:tr>
              <a:tr h="17821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3.747.325.567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3.763.905.319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16.579.752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1.340.296.753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290983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1.439.199.493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1.440.225.419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1.025.926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599.398.805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06210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263.335.813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267.594.005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4.258.192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83.383.501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68153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8.731.921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8.939.898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207.977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3.286.552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66270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326.641.252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359.497.837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32.856.585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168.415.682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908064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5.617.089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10.245.223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4.628.134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7.922.046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467737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136.821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433.368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296.547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252.844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608697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22.356.401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92.051.862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69.695.461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17.466.081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240199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138.107.040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-138.107.040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52466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873.572.616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785.845.294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-87.727.322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225.536.176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220568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11.728.479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14.742.395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3.013.916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2.579.909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25450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637.496.452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704.561.443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67.064.991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141.054.342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408084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20.402.190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79.768.573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59.366.383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91.000.815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620715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469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9557" y="801086"/>
            <a:ext cx="7886697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POR CAPÍTULOS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9557" y="1566168"/>
            <a:ext cx="7987175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B9ACA5A-286A-44D4-A713-E18FD4F8B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733011"/>
              </p:ext>
            </p:extLst>
          </p:nvPr>
        </p:nvGraphicFramePr>
        <p:xfrm>
          <a:off x="509556" y="1994532"/>
          <a:ext cx="7886698" cy="3884259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3236307552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2573895276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3519333168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054118083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77509387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133269540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131987205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1753700883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3406141105"/>
                    </a:ext>
                  </a:extLst>
                </a:gridCol>
              </a:tblGrid>
              <a:tr h="1625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685900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657653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Gobierno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74.964.319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1.597.163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34.159.856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61767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Nacional de Emergencia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15.678.887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35.947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6.774.238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007548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699.733.127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-699.733.127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04984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38.330.146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1.612.664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16.493.307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93501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Gestión Subnacional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7.835.788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2.332.296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32447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Desarrollo Local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205.462.911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-78.548.929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93.353.087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14951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a 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128.391.784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-53.649.164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1.210.988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415469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Convergencia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188.137.625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-990.000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8.547.660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89989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Agencia Nacional de Inteligencia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3.779.667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964909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45.795.013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47.583.576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1.788.563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16.615.792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5766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44.976.837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2.045.965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15.750.945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491969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Centros Regionales de Atención y Orientación a Víctimas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2.606.739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-257.402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864.847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935320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para Prevención y Rehabilitación Consumo de Drogas y Alcohol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73.835.479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42.181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39.566.436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918135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100.491.154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113.693.900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13.202.746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57.334.206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12435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53.322.911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13.196.696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25.563.800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53836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Conectividad del Estado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5.682.236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2.881.617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319091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835.623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459381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Bomberos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28.053.166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87989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1.202.275.978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-18.938.810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469.821.870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20051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de Carabineros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13.139.871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220392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373.893.094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4.301.487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168.027.024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55628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al 76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1.371.344.185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92.897.941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418.283.237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412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9557" y="801086"/>
            <a:ext cx="7886697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FET – Covid - 19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9557" y="1566168"/>
            <a:ext cx="7987175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6061513-DDC7-4FF6-A9BF-BDDBC765DF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39451"/>
              </p:ext>
            </p:extLst>
          </p:nvPr>
        </p:nvGraphicFramePr>
        <p:xfrm>
          <a:off x="509556" y="2042994"/>
          <a:ext cx="7886698" cy="1511435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1535854250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1506069209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1468600624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384633207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657297854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492206614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246226490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2073320146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2466117816"/>
                    </a:ext>
                  </a:extLst>
                </a:gridCol>
              </a:tblGrid>
              <a:tr h="1300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624633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885405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915.647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917777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FET - Covid - 19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915.647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10101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27.035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606863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 FET - Covid - 19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27.035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85275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40084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 FET - Covid - 19      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536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001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92057" y="818389"/>
            <a:ext cx="805939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73572" y="1556791"/>
            <a:ext cx="8077876" cy="202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                                                                                                       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6D95D55-C53E-42AC-8390-F87AFFDB8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113839"/>
              </p:ext>
            </p:extLst>
          </p:nvPr>
        </p:nvGraphicFramePr>
        <p:xfrm>
          <a:off x="474165" y="1988777"/>
          <a:ext cx="8059392" cy="2880445"/>
        </p:xfrm>
        <a:graphic>
          <a:graphicData uri="http://schemas.openxmlformats.org/drawingml/2006/table">
            <a:tbl>
              <a:tblPr/>
              <a:tblGrid>
                <a:gridCol w="270087">
                  <a:extLst>
                    <a:ext uri="{9D8B030D-6E8A-4147-A177-3AD203B41FA5}">
                      <a16:colId xmlns:a16="http://schemas.microsoft.com/office/drawing/2014/main" val="3690285801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1832260014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829097454"/>
                    </a:ext>
                  </a:extLst>
                </a:gridCol>
                <a:gridCol w="3046579">
                  <a:extLst>
                    <a:ext uri="{9D8B030D-6E8A-4147-A177-3AD203B41FA5}">
                      <a16:colId xmlns:a16="http://schemas.microsoft.com/office/drawing/2014/main" val="843329952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2211276200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3094152492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3275019916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81015232"/>
                    </a:ext>
                  </a:extLst>
                </a:gridCol>
                <a:gridCol w="659012">
                  <a:extLst>
                    <a:ext uri="{9D8B030D-6E8A-4147-A177-3AD203B41FA5}">
                      <a16:colId xmlns:a16="http://schemas.microsoft.com/office/drawing/2014/main" val="623849212"/>
                    </a:ext>
                  </a:extLst>
                </a:gridCol>
                <a:gridCol w="648208">
                  <a:extLst>
                    <a:ext uri="{9D8B030D-6E8A-4147-A177-3AD203B41FA5}">
                      <a16:colId xmlns:a16="http://schemas.microsoft.com/office/drawing/2014/main" val="3721518292"/>
                    </a:ext>
                  </a:extLst>
                </a:gridCol>
              </a:tblGrid>
              <a:tr h="39425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840946"/>
                  </a:ext>
                </a:extLst>
              </a:tr>
              <a:tr h="16896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74.964.319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1.597.163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34.159.856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94343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36.473.457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36.612.938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139.481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14.042.434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088759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5.461.130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6.907.130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1.936.738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578969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10.682.755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3.700.450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476061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10.682.755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3.700.450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295047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 de Complejos Fronterizos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8.044.285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8.046.363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2.684.632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700706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Coordinación, Orden Público y Gestión Territorial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2.019.627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2.027.243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747.986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504769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Barrios Transitorios de Emergencias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292.435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160.636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274666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Regional y Descentralizacion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314.726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315.949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107.196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053092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30.794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478264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30.794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465596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142.931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286536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142.931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667847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12.936.504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856139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12.936.504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618409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 a Concesiones de Complejos Fronterizos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15.155.073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15.155.073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12.935.071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320143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Reintegro Crédito IVA  Concesiones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687.288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687.288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122883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1.370.005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757691"/>
                  </a:ext>
                </a:extLst>
              </a:tr>
              <a:tr h="1287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1.370.005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101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729" y="706180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MAYO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71729" y="1358828"/>
            <a:ext cx="8044094" cy="341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354209A-53EA-4808-9571-F32921AF97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209068"/>
              </p:ext>
            </p:extLst>
          </p:nvPr>
        </p:nvGraphicFramePr>
        <p:xfrm>
          <a:off x="571728" y="1772816"/>
          <a:ext cx="7886701" cy="261656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71892558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33869907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97563167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40351276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09465574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5679602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67954193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558298724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557231901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72808019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13097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312191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15.678.887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6.774.238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8523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8.239.422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8.275.369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3.654.189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6280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3.643.099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3.643.099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1.119.513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72973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3.394.558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3.394.558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1.780.474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6436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6447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7851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5811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Respaldo de Telecomunicaciones - Ejército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7883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2.784.635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2.784.635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1.501.907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5810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Protección Civil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158.540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158.540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3540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 Chile - Red Sismológica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1.500.000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1430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365.861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216.968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9919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183.559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183.559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85.310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7939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182.302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182.302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131.658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7821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4966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905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4858</TotalTime>
  <Words>7976</Words>
  <Application>Microsoft Office PowerPoint</Application>
  <PresentationFormat>Presentación en pantalla (4:3)</PresentationFormat>
  <Paragraphs>4591</Paragraphs>
  <Slides>33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Andalus</vt:lpstr>
      <vt:lpstr>Arial</vt:lpstr>
      <vt:lpstr>Calibri</vt:lpstr>
      <vt:lpstr>Times New Roman</vt:lpstr>
      <vt:lpstr>1_Tema de Office</vt:lpstr>
      <vt:lpstr>Tema de Office</vt:lpstr>
      <vt:lpstr>Imagen de mapa de bits</vt:lpstr>
      <vt:lpstr>EJECUCIÓN ACUMULADA DE GASTOS PRESUPUESTARIOS  AL MES DE MAYO DE 2021 PARTIDA 05: MINISTERIO DEL INTERIOR Y SEGURIDAD PÚBLICA</vt:lpstr>
      <vt:lpstr>DISTRIBUCIÓN POR SUBTÍTULO DE GASTO Y CÁPITULO MINISTERIO DEL INTERIOR Y SEGURIDAD PÚBLICA</vt:lpstr>
      <vt:lpstr>COMPORTAMIENTO DE LA EJECUCIÓN MENSUAL DE GASTOS A MAYO PARTIDA 05 MINISTERIO DEL INTERIOR Y SEGURIDAD PÚBLICA</vt:lpstr>
      <vt:lpstr>COMPORTAMIENTO DE LA EJECUCIÓN ACUMULADA DE GASTOS A MAYO MINISTERIO DEL INTERIOR Y SEGURIDAD PÚBLICA</vt:lpstr>
      <vt:lpstr>EJECUCIÓN ACUMULADA DE GASTOS A MAYO DE 2021 MINISTERIO DEL INTERIOR Y SEGURIDAD PÚBLICA</vt:lpstr>
      <vt:lpstr>EJECUCIÓN ACUMULADA DE GASTOS A MAYO DE 2021 PARTIDA 05 RESUMEN POR CAPÍTULOS</vt:lpstr>
      <vt:lpstr>EJECUCIÓN ACUMULADA DE GASTOS A MAYO DE 2021 PARTIDA 05 RESUMEN FET – Covid - 19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Presupuesto</cp:lastModifiedBy>
  <cp:revision>340</cp:revision>
  <cp:lastPrinted>2017-06-20T21:34:02Z</cp:lastPrinted>
  <dcterms:created xsi:type="dcterms:W3CDTF">2016-06-23T13:38:47Z</dcterms:created>
  <dcterms:modified xsi:type="dcterms:W3CDTF">2021-07-08T13:45:35Z</dcterms:modified>
</cp:coreProperties>
</file>