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4" r:id="rId4"/>
    <p:sldId id="302" r:id="rId5"/>
    <p:sldId id="303" r:id="rId6"/>
    <p:sldId id="264" r:id="rId7"/>
    <p:sldId id="305" r:id="rId8"/>
    <p:sldId id="306" r:id="rId9"/>
    <p:sldId id="309" r:id="rId10"/>
    <p:sldId id="308" r:id="rId11"/>
    <p:sldId id="307" r:id="rId1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87" d="100"/>
          <a:sy n="87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</a:t>
            </a:r>
            <a:r>
              <a:rPr lang="es-CL" sz="1100" b="1" baseline="0"/>
              <a:t> de Presupuesto Inicial por Subtítulos de Gastos</a:t>
            </a:r>
            <a:endParaRPr lang="es-CL" sz="11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014609824257404E-2"/>
          <c:y val="0.29345556589288008"/>
          <c:w val="0.50555598025974913"/>
          <c:h val="0.625115765428456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4CB-4DA0-AB7C-56D1FB1F53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4CB-4DA0-AB7C-56D1FB1F53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4CB-4DA0-AB7C-56D1FB1F53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4CB-4DA0-AB7C-56D1FB1F53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04CB-4DA0-AB7C-56D1FB1F53E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04CB-4DA0-AB7C-56D1FB1F53E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04CB-4DA0-AB7C-56D1FB1F53E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04CB-4DA0-AB7C-56D1FB1F53E1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03'!$B$50:$C$54</c:f>
              <c:multiLvlStrCache>
                <c:ptCount val="5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ADQUISICIÓN DE ACTIVOS NO FINANCIEROS</c:v>
                  </c:pt>
                  <c:pt idx="4">
                    <c:v>INICIATIVAS DE INVERSIÓN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29</c:v>
                  </c:pt>
                  <c:pt idx="4">
                    <c:v>31</c:v>
                  </c:pt>
                </c:lvl>
              </c:multiLvlStrCache>
            </c:multiLvlStrRef>
          </c:cat>
          <c:val>
            <c:numRef>
              <c:f>'Partida 03'!$D$50:$D$54</c:f>
              <c:numCache>
                <c:formatCode>0.0%</c:formatCode>
                <c:ptCount val="5"/>
                <c:pt idx="0">
                  <c:v>0.76374866326007207</c:v>
                </c:pt>
                <c:pt idx="1">
                  <c:v>0.13434901025577126</c:v>
                </c:pt>
                <c:pt idx="2">
                  <c:v>1.4758210119153587E-2</c:v>
                </c:pt>
                <c:pt idx="3">
                  <c:v>7.1829608970746528E-2</c:v>
                </c:pt>
                <c:pt idx="4">
                  <c:v>4.4820992403369828E-4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04CB-4DA0-AB7C-56D1FB1F53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tr"/>
      <c:layout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Calibri Light" panose="020F0302020204030204" pitchFamily="34" charset="0"/>
              </a:defRPr>
            </a:pPr>
            <a:r>
              <a:rPr lang="es-CL" sz="1100" b="1">
                <a:latin typeface="+mn-lt"/>
                <a:cs typeface="Calibri Light" panose="020F0302020204030204" pitchFamily="34" charset="0"/>
              </a:rPr>
              <a:t>% Ejecución Acumulada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Calibri Light" panose="020F0302020204030204" pitchFamily="34" charset="0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'[03.xlsx]Partida 03'!$C$19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03'!$D$19:$O$19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0.15004105275012086</c:v>
                </c:pt>
                <c:pt idx="2">
                  <c:v>0.23133099877771038</c:v>
                </c:pt>
                <c:pt idx="3">
                  <c:v>0.30350892925033768</c:v>
                </c:pt>
                <c:pt idx="4">
                  <c:v>0.37792567435457142</c:v>
                </c:pt>
                <c:pt idx="5">
                  <c:v>0.46131124435108906</c:v>
                </c:pt>
                <c:pt idx="6">
                  <c:v>0.53320309905497776</c:v>
                </c:pt>
                <c:pt idx="7">
                  <c:v>0.58632149028562663</c:v>
                </c:pt>
                <c:pt idx="8">
                  <c:v>0.67723332299816841</c:v>
                </c:pt>
                <c:pt idx="9">
                  <c:v>0.74672579225614666</c:v>
                </c:pt>
                <c:pt idx="10">
                  <c:v>0.81996608369868074</c:v>
                </c:pt>
                <c:pt idx="11">
                  <c:v>0.97228243480396603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3E5-4D04-8E89-E5BD963C7D13}"/>
            </c:ext>
          </c:extLst>
        </c:ser>
        <c:ser>
          <c:idx val="1"/>
          <c:order val="1"/>
          <c:tx>
            <c:strRef>
              <c:f>'[03.xlsx]Partida 03'!$C$20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03'!$D$20:$O$20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0.13199186269030733</c:v>
                </c:pt>
                <c:pt idx="2">
                  <c:v>0.22779735799235701</c:v>
                </c:pt>
                <c:pt idx="3">
                  <c:v>0.30116123385235261</c:v>
                </c:pt>
                <c:pt idx="4">
                  <c:v>0.38875463573836228</c:v>
                </c:pt>
                <c:pt idx="5">
                  <c:v>0.47720163540389221</c:v>
                </c:pt>
                <c:pt idx="6">
                  <c:v>0.55209118133229473</c:v>
                </c:pt>
                <c:pt idx="7">
                  <c:v>0.62463723597846699</c:v>
                </c:pt>
                <c:pt idx="8">
                  <c:v>0.69509214281564202</c:v>
                </c:pt>
                <c:pt idx="9">
                  <c:v>0.76686829194734274</c:v>
                </c:pt>
                <c:pt idx="10">
                  <c:v>0.85879596777161282</c:v>
                </c:pt>
                <c:pt idx="11">
                  <c:v>0.99788942499024436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3E5-4D04-8E89-E5BD963C7D13}"/>
            </c:ext>
          </c:extLst>
        </c:ser>
        <c:ser>
          <c:idx val="2"/>
          <c:order val="2"/>
          <c:tx>
            <c:strRef>
              <c:f>'[03.xlsx]Partida 03'!$C$21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4.6402310713282539E-3"/>
                  <c:y val="1.824509920353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467436904427561E-3"/>
                  <c:y val="3.0408498672561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2.12859490707929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467436904426993E-3"/>
                  <c:y val="1.824509920353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0934873808854554E-3"/>
                  <c:y val="1.824509920353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3E5-4D04-8E89-E5BD963C7D1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03'!$D$18:$O$18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03'!$D$21:$H$21</c:f>
              <c:numCache>
                <c:formatCode>0.0%</c:formatCode>
                <c:ptCount val="5"/>
                <c:pt idx="0">
                  <c:v>7.4058890598359031E-2</c:v>
                </c:pt>
                <c:pt idx="1">
                  <c:v>0.15006238881118455</c:v>
                </c:pt>
                <c:pt idx="2">
                  <c:v>0.24630796484617012</c:v>
                </c:pt>
                <c:pt idx="3">
                  <c:v>0.32114781278853677</c:v>
                </c:pt>
                <c:pt idx="4">
                  <c:v>0.40146149727613079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3E5-4D04-8E89-E5BD963C7D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5266264"/>
        <c:axId val="485266656"/>
      </c:lineChart>
      <c:catAx>
        <c:axId val="485266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5266656"/>
        <c:crosses val="autoZero"/>
        <c:auto val="1"/>
        <c:lblAlgn val="ctr"/>
        <c:lblOffset val="100"/>
        <c:noMultiLvlLbl val="0"/>
      </c:catAx>
      <c:valAx>
        <c:axId val="48526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5266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>
                <a:latin typeface="+mn-lt"/>
              </a:rPr>
              <a:t>% Ejecución Mensual 2019-2020-2021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'[03.xlsx]Partida 03'!$C$25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03'!$D$25:$O$25</c:f>
              <c:numCache>
                <c:formatCode>0.0%</c:formatCode>
                <c:ptCount val="12"/>
                <c:pt idx="0">
                  <c:v>6.4901867182884085E-2</c:v>
                </c:pt>
                <c:pt idx="1">
                  <c:v>8.5139185567236778E-2</c:v>
                </c:pt>
                <c:pt idx="2">
                  <c:v>8.2748293343990018E-2</c:v>
                </c:pt>
                <c:pt idx="3">
                  <c:v>7.2177930472627286E-2</c:v>
                </c:pt>
                <c:pt idx="4">
                  <c:v>7.4416745104233753E-2</c:v>
                </c:pt>
                <c:pt idx="5">
                  <c:v>8.3385569996517667E-2</c:v>
                </c:pt>
                <c:pt idx="6">
                  <c:v>7.615054045739969E-2</c:v>
                </c:pt>
                <c:pt idx="7">
                  <c:v>6.9300673043399458E-2</c:v>
                </c:pt>
                <c:pt idx="8">
                  <c:v>9.0911832712541732E-2</c:v>
                </c:pt>
                <c:pt idx="9">
                  <c:v>6.9492469257978279E-2</c:v>
                </c:pt>
                <c:pt idx="10">
                  <c:v>7.3240291442534133E-2</c:v>
                </c:pt>
                <c:pt idx="11">
                  <c:v>0.17693593112665268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0B-4E11-9FE5-CC39EDB184ED}"/>
            </c:ext>
          </c:extLst>
        </c:ser>
        <c:ser>
          <c:idx val="1"/>
          <c:order val="1"/>
          <c:tx>
            <c:strRef>
              <c:f>'[03.xlsx]Partida 03'!$C$26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03'!$D$26:$O$26</c:f>
              <c:numCache>
                <c:formatCode>0.0%</c:formatCode>
                <c:ptCount val="12"/>
                <c:pt idx="0">
                  <c:v>6.3273550601731426E-2</c:v>
                </c:pt>
                <c:pt idx="1">
                  <c:v>6.8956036951775948E-2</c:v>
                </c:pt>
                <c:pt idx="2">
                  <c:v>9.5805495302049695E-2</c:v>
                </c:pt>
                <c:pt idx="3">
                  <c:v>7.3363875859995584E-2</c:v>
                </c:pt>
                <c:pt idx="4">
                  <c:v>7.8136406185909169E-2</c:v>
                </c:pt>
                <c:pt idx="5">
                  <c:v>8.8446999665529963E-2</c:v>
                </c:pt>
                <c:pt idx="6">
                  <c:v>7.4889545928402454E-2</c:v>
                </c:pt>
                <c:pt idx="7">
                  <c:v>7.2546054646172267E-2</c:v>
                </c:pt>
                <c:pt idx="8">
                  <c:v>9.047525765646218E-2</c:v>
                </c:pt>
                <c:pt idx="9">
                  <c:v>7.1293949262612427E-2</c:v>
                </c:pt>
                <c:pt idx="10">
                  <c:v>8.0196624337514871E-2</c:v>
                </c:pt>
                <c:pt idx="11">
                  <c:v>0.12204241591071617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0B-4E11-9FE5-CC39EDB184ED}"/>
            </c:ext>
          </c:extLst>
        </c:ser>
        <c:ser>
          <c:idx val="2"/>
          <c:order val="2"/>
          <c:tx>
            <c:strRef>
              <c:f>'[03.xlsx]Partida 03'!$C$27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'[03.xlsx]Partida 03'!$D$24:$O$24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'[03.xlsx]Partida 03'!$D$27:$H$27</c:f>
              <c:numCache>
                <c:formatCode>0.0%</c:formatCode>
                <c:ptCount val="5"/>
                <c:pt idx="0">
                  <c:v>7.4058890598359031E-2</c:v>
                </c:pt>
                <c:pt idx="1">
                  <c:v>7.6003498212825524E-2</c:v>
                </c:pt>
                <c:pt idx="2">
                  <c:v>9.7105897449084683E-2</c:v>
                </c:pt>
                <c:pt idx="3">
                  <c:v>7.4839847942366658E-2</c:v>
                </c:pt>
                <c:pt idx="4">
                  <c:v>8.0380290748850128E-2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00B-4E11-9FE5-CC39EDB184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5690232"/>
        <c:axId val="485699640"/>
      </c:barChart>
      <c:catAx>
        <c:axId val="485690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5699640"/>
        <c:crosses val="autoZero"/>
        <c:auto val="1"/>
        <c:lblAlgn val="ctr"/>
        <c:lblOffset val="100"/>
        <c:noMultiLvlLbl val="0"/>
      </c:catAx>
      <c:valAx>
        <c:axId val="48569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5690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06-07-2021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MAYO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03: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PODER JUDICIAL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mayo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0" y="170080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3" y="5733256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8405" y="836712"/>
            <a:ext cx="80752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079141"/>
              </p:ext>
            </p:extLst>
          </p:nvPr>
        </p:nvGraphicFramePr>
        <p:xfrm>
          <a:off x="405020" y="2199780"/>
          <a:ext cx="8078627" cy="3322534"/>
        </p:xfrm>
        <a:graphic>
          <a:graphicData uri="http://schemas.openxmlformats.org/drawingml/2006/table">
            <a:tbl>
              <a:tblPr/>
              <a:tblGrid>
                <a:gridCol w="307635"/>
                <a:gridCol w="294817"/>
                <a:gridCol w="298021"/>
                <a:gridCol w="2563626"/>
                <a:gridCol w="769088"/>
                <a:gridCol w="769088"/>
                <a:gridCol w="769088"/>
                <a:gridCol w="769088"/>
                <a:gridCol w="769088"/>
                <a:gridCol w="769088"/>
              </a:tblGrid>
              <a:tr h="4079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89" marR="9389" marT="938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247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9% Ejecución Ley 2021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89" marR="9389" marT="93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735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3.606.247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932.665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1.099.173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471.877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458.550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181.970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160.074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1.929.780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160.074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841.633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53.145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Perfeccionamiento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754.858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19.928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Habilitación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89.370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899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 de Perfeccionamiento Extraordinario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243.919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86.729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0398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2234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118.744 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1187440,0%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89" marR="9389" marT="938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06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821" y="72797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xmlns="" id="{AB6191F5-74D7-40CE-9B21-B539E132296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375476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xmlns="" id="{02C2F061-81E3-41E6-BC7C-EF2CA704DC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986432"/>
              </p:ext>
            </p:extLst>
          </p:nvPr>
        </p:nvGraphicFramePr>
        <p:xfrm>
          <a:off x="421821" y="1776412"/>
          <a:ext cx="8194003" cy="4100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4313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1F808BE-77FE-40DF-9CC0-6C680C7FEC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674336"/>
              </p:ext>
            </p:extLst>
          </p:nvPr>
        </p:nvGraphicFramePr>
        <p:xfrm>
          <a:off x="386224" y="1700808"/>
          <a:ext cx="821079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2EB8C96B-BA8E-403A-A4CD-0734535B9A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326905"/>
              </p:ext>
            </p:extLst>
          </p:nvPr>
        </p:nvGraphicFramePr>
        <p:xfrm>
          <a:off x="466600" y="2057400"/>
          <a:ext cx="8210798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9422" y="1481433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8405" y="5589240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200204"/>
              </p:ext>
            </p:extLst>
          </p:nvPr>
        </p:nvGraphicFramePr>
        <p:xfrm>
          <a:off x="390026" y="1946942"/>
          <a:ext cx="8225798" cy="3498279"/>
        </p:xfrm>
        <a:graphic>
          <a:graphicData uri="http://schemas.openxmlformats.org/drawingml/2006/table">
            <a:tbl>
              <a:tblPr/>
              <a:tblGrid>
                <a:gridCol w="534325"/>
                <a:gridCol w="2545075"/>
                <a:gridCol w="857733"/>
                <a:gridCol w="857733"/>
                <a:gridCol w="857733"/>
                <a:gridCol w="857733"/>
                <a:gridCol w="857733"/>
                <a:gridCol w="857733"/>
              </a:tblGrid>
              <a:tr h="3151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8982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678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569.086.016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572.486.185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229.831.161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434.638.684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189.772.858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76.456.143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23.881.912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1.920.927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3.337.242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7.373.397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21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3.400.181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17000905,0%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PODER JUDICIAL 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617142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516089"/>
              </p:ext>
            </p:extLst>
          </p:nvPr>
        </p:nvGraphicFramePr>
        <p:xfrm>
          <a:off x="405026" y="2348881"/>
          <a:ext cx="8210799" cy="2592288"/>
        </p:xfrm>
        <a:graphic>
          <a:graphicData uri="http://schemas.openxmlformats.org/drawingml/2006/table">
            <a:tbl>
              <a:tblPr/>
              <a:tblGrid>
                <a:gridCol w="271859"/>
                <a:gridCol w="349534"/>
                <a:gridCol w="2589136"/>
                <a:gridCol w="883543"/>
                <a:gridCol w="880306"/>
                <a:gridCol w="802633"/>
                <a:gridCol w="880306"/>
                <a:gridCol w="776741"/>
                <a:gridCol w="776741"/>
              </a:tblGrid>
              <a:tr h="97210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416.159.443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182.028.232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395.087.691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172.558.757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APOYO A TRIBUNALES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21.071.752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9.469.475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ADMINISTRATIVA DEL PODER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152.720.495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46.870.264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JUDICIAL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3.487.513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3.606.247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118.734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932.665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29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31566" y="1715384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81223" y="764704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888547"/>
              </p:ext>
            </p:extLst>
          </p:nvPr>
        </p:nvGraphicFramePr>
        <p:xfrm>
          <a:off x="481221" y="2070037"/>
          <a:ext cx="8147250" cy="2362142"/>
        </p:xfrm>
        <a:graphic>
          <a:graphicData uri="http://schemas.openxmlformats.org/drawingml/2006/table">
            <a:tbl>
              <a:tblPr/>
              <a:tblGrid>
                <a:gridCol w="319892"/>
                <a:gridCol w="306564"/>
                <a:gridCol w="309895"/>
                <a:gridCol w="2412519"/>
                <a:gridCol w="799730"/>
                <a:gridCol w="799730"/>
                <a:gridCol w="799730"/>
                <a:gridCol w="799730"/>
                <a:gridCol w="799730"/>
                <a:gridCol w="799730"/>
              </a:tblGrid>
              <a:tr h="38565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118107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0975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172.558.757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565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395.087.691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172.558.757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694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0064" y="1955865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00064" y="4788587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0069" y="908720"/>
            <a:ext cx="81472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122152"/>
              </p:ext>
            </p:extLst>
          </p:nvPr>
        </p:nvGraphicFramePr>
        <p:xfrm>
          <a:off x="500064" y="2438422"/>
          <a:ext cx="8143873" cy="1922165"/>
        </p:xfrm>
        <a:graphic>
          <a:graphicData uri="http://schemas.openxmlformats.org/drawingml/2006/table">
            <a:tbl>
              <a:tblPr/>
              <a:tblGrid>
                <a:gridCol w="349805"/>
                <a:gridCol w="335228"/>
                <a:gridCol w="338873"/>
                <a:gridCol w="2044167"/>
                <a:gridCol w="874509"/>
                <a:gridCol w="889085"/>
                <a:gridCol w="907304"/>
                <a:gridCol w="889085"/>
                <a:gridCol w="641308"/>
                <a:gridCol w="874509"/>
              </a:tblGrid>
              <a:tr h="3768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92339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361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9.469.475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1516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21.071.752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9.469.475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361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28846" y="1535048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05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846" y="644922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8846" y="697734"/>
            <a:ext cx="82150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28445"/>
              </p:ext>
            </p:extLst>
          </p:nvPr>
        </p:nvGraphicFramePr>
        <p:xfrm>
          <a:off x="428846" y="1823081"/>
          <a:ext cx="8215090" cy="4626140"/>
        </p:xfrm>
        <a:graphic>
          <a:graphicData uri="http://schemas.openxmlformats.org/drawingml/2006/table">
            <a:tbl>
              <a:tblPr/>
              <a:tblGrid>
                <a:gridCol w="298618"/>
                <a:gridCol w="286174"/>
                <a:gridCol w="289286"/>
                <a:gridCol w="2625346"/>
                <a:gridCol w="746543"/>
                <a:gridCol w="846083"/>
                <a:gridCol w="796313"/>
                <a:gridCol w="808755"/>
                <a:gridCol w="771429"/>
                <a:gridCol w="746543"/>
              </a:tblGrid>
              <a:tr h="15426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62" marR="8962" marT="89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724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62" marR="8962" marT="896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3911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149.439.060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152.720.495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46.870.264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17.380.068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7.272.749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75.997.593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23.699.942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1.920.927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4.212.312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1.920.927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6.468.911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3.177.168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27.173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Postgrado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153.363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27.173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3.149.762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6.314.701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3.149.762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27,5%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I.A.S.A.J.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7325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Iberoamericana de Tribunales de Justicia Fiscal o Administrativa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4.247.870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141.886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196.377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15.600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482.010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9.964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1.935.924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16.041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1.633.559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100.281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7.373.397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Estudios Básicos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40.877.226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40.824.844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-52.382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7.321.015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255.070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2.758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4269"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3.281.445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3.281.435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3.281.437 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32814370,0%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62" marR="8962" marT="896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961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4607</TotalTime>
  <Words>1112</Words>
  <Application>Microsoft Office PowerPoint</Application>
  <PresentationFormat>Presentación en pantalla (4:3)</PresentationFormat>
  <Paragraphs>640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1_Tema de Office</vt:lpstr>
      <vt:lpstr>Tema de Office</vt:lpstr>
      <vt:lpstr>EJECUCIÓN ACUMULADA DE GASTOS PRESUPUESTARIOS AL MES DE MAYO DE 2021 PARTIDA 03: PODER JUDICIAL</vt:lpstr>
      <vt:lpstr>EJECUCIÓN PRESUPUESTARIA DE GASTOS ACUMULADA A MAYO DE 2021 PARTIDA 03 PODER JUDICIAL</vt:lpstr>
      <vt:lpstr>EJECUCIÓN DE GASTOS A MAYO DE 2021  PARTIDA 03 PODER JUDICIAL</vt:lpstr>
      <vt:lpstr>EJECUCIÓN DE GASTOS A MAYO DE 2021  PARTIDA 03 PODER JUDICIAL</vt:lpstr>
      <vt:lpstr>EJECUCIÓN ACUMULADA DE GASTOS A MAYO DE 2021  PARTIDA 03 PODER JUDICIAL</vt:lpstr>
      <vt:lpstr>EJECUCIÓN ACUMULADA DE GASTOS A MAYO DE 2021  PARTIDA 03 PODER JUDICIAL  RESUMEN POR CAPÍTULOS</vt:lpstr>
      <vt:lpstr>EJECUCIÓN ACUMULADA DE GASTOS A MAYO DE 2021  PARTIDA 03. CAPÍTULO 01. PROGRAMA 01: PODER JUDICIAL</vt:lpstr>
      <vt:lpstr>EJECUCIÓN ACUMULADA DE GASTOS A MAYO DE 2021  PARTIDA 03. CAPÍTULO 01. PROGRAMA 02: UNIDAD DE APOYO A TRIBUNALES</vt:lpstr>
      <vt:lpstr>EJECUCIÓN ACUMULADA DE GASTOS A MAYO DE 2021  PARTIDA 03. CAPÍTULO 03. PROGRAMA 01: CORPORACIÓN ADMINISTRATIVA DEL PODER JUDICIAL</vt:lpstr>
      <vt:lpstr>EJECUCIÓN ACUMULADA DE GASTOS A MAYO DE 2021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claudia mora</cp:lastModifiedBy>
  <cp:revision>279</cp:revision>
  <cp:lastPrinted>2020-09-07T04:49:41Z</cp:lastPrinted>
  <dcterms:created xsi:type="dcterms:W3CDTF">2016-06-23T13:38:47Z</dcterms:created>
  <dcterms:modified xsi:type="dcterms:W3CDTF">2021-07-06T22:26:11Z</dcterms:modified>
</cp:coreProperties>
</file>