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303" r:id="rId4"/>
    <p:sldId id="302" r:id="rId5"/>
    <p:sldId id="301" r:id="rId6"/>
    <p:sldId id="265" r:id="rId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6D-47B5-BB3D-D9D5ECAFB0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6D-47B5-BB3D-D9D5ECAFB01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6D-47B5-BB3D-D9D5ECAFB01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28'!$C$62:$C$64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28'!$D$62:$D$64</c:f>
              <c:numCache>
                <c:formatCode>#,##0</c:formatCode>
                <c:ptCount val="3"/>
                <c:pt idx="0">
                  <c:v>12230828</c:v>
                </c:pt>
                <c:pt idx="1">
                  <c:v>4917558</c:v>
                </c:pt>
                <c:pt idx="2">
                  <c:v>76691463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E6D-47B5-BB3D-D9D5ECAFB0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1858211378"/>
          <c:w val="0.87617164654661017"/>
          <c:h val="9.7115300052981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46954269148"/>
          <c:y val="3.257302060123645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D-4122-AA62-03AD85E45986}"/>
            </c:ext>
          </c:extLst>
        </c:ser>
        <c:ser>
          <c:idx val="0"/>
          <c:order val="1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28'!$D$30:$O$30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  <c:pt idx="5">
                  <c:v>3.506100737307194E-2</c:v>
                </c:pt>
                <c:pt idx="6">
                  <c:v>1.8630519879266783E-2</c:v>
                </c:pt>
                <c:pt idx="7">
                  <c:v>8.5422206004484733E-2</c:v>
                </c:pt>
                <c:pt idx="8">
                  <c:v>2.8141418565546594E-2</c:v>
                </c:pt>
                <c:pt idx="9">
                  <c:v>9.8220397590010555E-2</c:v>
                </c:pt>
                <c:pt idx="10">
                  <c:v>0.12927642830719516</c:v>
                </c:pt>
                <c:pt idx="11">
                  <c:v>0.30029172381097208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8D-4122-AA62-03AD85E45986}"/>
            </c:ext>
          </c:extLst>
        </c:ser>
        <c:ser>
          <c:idx val="1"/>
          <c:order val="2"/>
          <c:tx>
            <c:strRef>
              <c:f>'Partida 28'!$C$31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8D-4122-AA62-03AD85E45986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98D-4122-AA62-03AD85E45986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8D-4122-AA62-03AD85E45986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98D-4122-AA62-03AD85E45986}"/>
                </c:ext>
              </c:extLst>
            </c:dLbl>
            <c:dLbl>
              <c:idx val="4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98D-4122-AA62-03AD85E45986}"/>
                </c:ext>
              </c:extLst>
            </c:dLbl>
            <c:dLbl>
              <c:idx val="5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98D-4122-AA62-03AD85E45986}"/>
                </c:ext>
              </c:extLst>
            </c:dLbl>
            <c:dLbl>
              <c:idx val="6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98D-4122-AA62-03AD85E459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28'!$D$31:$F$31</c:f>
              <c:numCache>
                <c:formatCode>0.0%</c:formatCode>
                <c:ptCount val="3"/>
                <c:pt idx="0">
                  <c:v>0.10110691762186438</c:v>
                </c:pt>
                <c:pt idx="1">
                  <c:v>2.203128845147221E-2</c:v>
                </c:pt>
                <c:pt idx="2">
                  <c:v>2.746244914350833E-2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98D-4122-AA62-03AD85E4598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1750055131082253E-2"/>
          <c:y val="0.11255579231485371"/>
          <c:w val="0.8840873968183961"/>
          <c:h val="0.59629384094673632"/>
        </c:manualLayout>
      </c:layout>
      <c:lineChart>
        <c:grouping val="standard"/>
        <c:varyColors val="0"/>
        <c:ser>
          <c:idx val="2"/>
          <c:order val="0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CE-48B6-AF1D-D2DDBB9A2D5D}"/>
            </c:ext>
          </c:extLst>
        </c:ser>
        <c:ser>
          <c:idx val="0"/>
          <c:order val="1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28'!$D$24:$O$24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  <c:pt idx="5">
                  <c:v>0.21227746741332087</c:v>
                </c:pt>
                <c:pt idx="6">
                  <c:v>0.23090798729258766</c:v>
                </c:pt>
                <c:pt idx="7">
                  <c:v>0.30529944413514576</c:v>
                </c:pt>
                <c:pt idx="8">
                  <c:v>0.31915556608856688</c:v>
                </c:pt>
                <c:pt idx="9">
                  <c:v>0.41563016457944268</c:v>
                </c:pt>
                <c:pt idx="10">
                  <c:v>0.57800610186096502</c:v>
                </c:pt>
                <c:pt idx="11">
                  <c:v>0.87829613788711347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CE-48B6-AF1D-D2DDBB9A2D5D}"/>
            </c:ext>
          </c:extLst>
        </c:ser>
        <c:ser>
          <c:idx val="1"/>
          <c:order val="2"/>
          <c:tx>
            <c:strRef>
              <c:f>'Partida 28'!$C$25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CE-48B6-AF1D-D2DDBB9A2D5D}"/>
                </c:ext>
              </c:extLst>
            </c:dLbl>
            <c:dLbl>
              <c:idx val="1"/>
              <c:layout>
                <c:manualLayout>
                  <c:x val="-5.4914881933003867E-2"/>
                  <c:y val="-2.0969847176046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CE-48B6-AF1D-D2DDBB9A2D5D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CE-48B6-AF1D-D2DDBB9A2D5D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CE-48B6-AF1D-D2DDBB9A2D5D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DCE-48B6-AF1D-D2DDBB9A2D5D}"/>
                </c:ext>
              </c:extLst>
            </c:dLbl>
            <c:dLbl>
              <c:idx val="5"/>
              <c:layout>
                <c:manualLayout>
                  <c:x val="-3.9538714991762765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DCE-48B6-AF1D-D2DDBB9A2D5D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DCE-48B6-AF1D-D2DDBB9A2D5D}"/>
                </c:ext>
              </c:extLst>
            </c:dLbl>
            <c:dLbl>
              <c:idx val="7"/>
              <c:layout>
                <c:manualLayout>
                  <c:x val="-3.9538714991762688E-2"/>
                  <c:y val="-1.7474872646705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DCE-48B6-AF1D-D2DDBB9A2D5D}"/>
                </c:ext>
              </c:extLst>
            </c:dLbl>
            <c:dLbl>
              <c:idx val="8"/>
              <c:layout>
                <c:manualLayout>
                  <c:x val="-3.9538714991762848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DCE-48B6-AF1D-D2DDBB9A2D5D}"/>
                </c:ext>
              </c:extLst>
            </c:dLbl>
            <c:dLbl>
              <c:idx val="9"/>
              <c:layout>
                <c:manualLayout>
                  <c:x val="-2.416254805052169E-2"/>
                  <c:y val="3.49497452934113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DCE-48B6-AF1D-D2DDBB9A2D5D}"/>
                </c:ext>
              </c:extLst>
            </c:dLbl>
            <c:dLbl>
              <c:idx val="10"/>
              <c:layout>
                <c:manualLayout>
                  <c:x val="-1.9769357495881545E-2"/>
                  <c:y val="1.3979898117364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DCE-48B6-AF1D-D2DDBB9A2D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28'!$D$25:$F$25</c:f>
              <c:numCache>
                <c:formatCode>0.0%</c:formatCode>
                <c:ptCount val="3"/>
                <c:pt idx="0">
                  <c:v>0.10110691762186438</c:v>
                </c:pt>
                <c:pt idx="1">
                  <c:v>0.12310924307190214</c:v>
                </c:pt>
                <c:pt idx="2">
                  <c:v>0.1409248695295196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5DCE-48B6-AF1D-D2DDBB9A2D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692697"/>
            <a:ext cx="7992888" cy="6069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372292"/>
              </p:ext>
            </p:extLst>
          </p:nvPr>
        </p:nvGraphicFramePr>
        <p:xfrm>
          <a:off x="755576" y="1772816"/>
          <a:ext cx="7632848" cy="3729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9386698"/>
              </p:ext>
            </p:extLst>
          </p:nvPr>
        </p:nvGraphicFramePr>
        <p:xfrm>
          <a:off x="539552" y="2060848"/>
          <a:ext cx="7992888" cy="3669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5463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1724332"/>
              </p:ext>
            </p:extLst>
          </p:nvPr>
        </p:nvGraphicFramePr>
        <p:xfrm>
          <a:off x="611559" y="2276872"/>
          <a:ext cx="7840849" cy="3633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906BAB3-81F6-4A67-A3E6-31062BEF8E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747945"/>
              </p:ext>
            </p:extLst>
          </p:nvPr>
        </p:nvGraphicFramePr>
        <p:xfrm>
          <a:off x="557450" y="1733550"/>
          <a:ext cx="7974986" cy="1695450"/>
        </p:xfrm>
        <a:graphic>
          <a:graphicData uri="http://schemas.openxmlformats.org/drawingml/2006/table">
            <a:tbl>
              <a:tblPr/>
              <a:tblGrid>
                <a:gridCol w="840132">
                  <a:extLst>
                    <a:ext uri="{9D8B030D-6E8A-4147-A177-3AD203B41FA5}">
                      <a16:colId xmlns:a16="http://schemas.microsoft.com/office/drawing/2014/main" val="2573085490"/>
                    </a:ext>
                  </a:extLst>
                </a:gridCol>
                <a:gridCol w="2244532">
                  <a:extLst>
                    <a:ext uri="{9D8B030D-6E8A-4147-A177-3AD203B41FA5}">
                      <a16:colId xmlns:a16="http://schemas.microsoft.com/office/drawing/2014/main" val="955916871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2993955369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3145856951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4121371678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1281117992"/>
                    </a:ext>
                  </a:extLst>
                </a:gridCol>
                <a:gridCol w="764897">
                  <a:extLst>
                    <a:ext uri="{9D8B030D-6E8A-4147-A177-3AD203B41FA5}">
                      <a16:colId xmlns:a16="http://schemas.microsoft.com/office/drawing/2014/main" val="2159202430"/>
                    </a:ext>
                  </a:extLst>
                </a:gridCol>
                <a:gridCol w="764897">
                  <a:extLst>
                    <a:ext uri="{9D8B030D-6E8A-4147-A177-3AD203B41FA5}">
                      <a16:colId xmlns:a16="http://schemas.microsoft.com/office/drawing/2014/main" val="620595390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411276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95394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102.025.569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8.021.645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14.377.940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5028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12.108.281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3.004.142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539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0790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0770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2.545.681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8296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6154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79481740,0%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917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8F385A4-D9D6-4F0F-9150-24C9F450F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489569"/>
              </p:ext>
            </p:extLst>
          </p:nvPr>
        </p:nvGraphicFramePr>
        <p:xfrm>
          <a:off x="539492" y="1844824"/>
          <a:ext cx="8065016" cy="2576082"/>
        </p:xfrm>
        <a:graphic>
          <a:graphicData uri="http://schemas.openxmlformats.org/drawingml/2006/table">
            <a:tbl>
              <a:tblPr/>
              <a:tblGrid>
                <a:gridCol w="270276">
                  <a:extLst>
                    <a:ext uri="{9D8B030D-6E8A-4147-A177-3AD203B41FA5}">
                      <a16:colId xmlns:a16="http://schemas.microsoft.com/office/drawing/2014/main" val="1545746414"/>
                    </a:ext>
                  </a:extLst>
                </a:gridCol>
                <a:gridCol w="270276">
                  <a:extLst>
                    <a:ext uri="{9D8B030D-6E8A-4147-A177-3AD203B41FA5}">
                      <a16:colId xmlns:a16="http://schemas.microsoft.com/office/drawing/2014/main" val="1824302675"/>
                    </a:ext>
                  </a:extLst>
                </a:gridCol>
                <a:gridCol w="270276">
                  <a:extLst>
                    <a:ext uri="{9D8B030D-6E8A-4147-A177-3AD203B41FA5}">
                      <a16:colId xmlns:a16="http://schemas.microsoft.com/office/drawing/2014/main" val="689939545"/>
                    </a:ext>
                  </a:extLst>
                </a:gridCol>
                <a:gridCol w="3048704">
                  <a:extLst>
                    <a:ext uri="{9D8B030D-6E8A-4147-A177-3AD203B41FA5}">
                      <a16:colId xmlns:a16="http://schemas.microsoft.com/office/drawing/2014/main" val="920834314"/>
                    </a:ext>
                  </a:extLst>
                </a:gridCol>
                <a:gridCol w="724338">
                  <a:extLst>
                    <a:ext uri="{9D8B030D-6E8A-4147-A177-3AD203B41FA5}">
                      <a16:colId xmlns:a16="http://schemas.microsoft.com/office/drawing/2014/main" val="953385220"/>
                    </a:ext>
                  </a:extLst>
                </a:gridCol>
                <a:gridCol w="724338">
                  <a:extLst>
                    <a:ext uri="{9D8B030D-6E8A-4147-A177-3AD203B41FA5}">
                      <a16:colId xmlns:a16="http://schemas.microsoft.com/office/drawing/2014/main" val="1721819173"/>
                    </a:ext>
                  </a:extLst>
                </a:gridCol>
                <a:gridCol w="724338">
                  <a:extLst>
                    <a:ext uri="{9D8B030D-6E8A-4147-A177-3AD203B41FA5}">
                      <a16:colId xmlns:a16="http://schemas.microsoft.com/office/drawing/2014/main" val="1010379098"/>
                    </a:ext>
                  </a:extLst>
                </a:gridCol>
                <a:gridCol w="724338">
                  <a:extLst>
                    <a:ext uri="{9D8B030D-6E8A-4147-A177-3AD203B41FA5}">
                      <a16:colId xmlns:a16="http://schemas.microsoft.com/office/drawing/2014/main" val="3762224999"/>
                    </a:ext>
                  </a:extLst>
                </a:gridCol>
                <a:gridCol w="659472">
                  <a:extLst>
                    <a:ext uri="{9D8B030D-6E8A-4147-A177-3AD203B41FA5}">
                      <a16:colId xmlns:a16="http://schemas.microsoft.com/office/drawing/2014/main" val="3575636444"/>
                    </a:ext>
                  </a:extLst>
                </a:gridCol>
                <a:gridCol w="648660">
                  <a:extLst>
                    <a:ext uri="{9D8B030D-6E8A-4147-A177-3AD203B41FA5}">
                      <a16:colId xmlns:a16="http://schemas.microsoft.com/office/drawing/2014/main" val="1341048279"/>
                    </a:ext>
                  </a:extLst>
                </a:gridCol>
              </a:tblGrid>
              <a:tr h="125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613157"/>
                  </a:ext>
                </a:extLst>
              </a:tr>
              <a:tr h="3838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581594"/>
                  </a:ext>
                </a:extLst>
              </a:tr>
              <a:tr h="1644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102.025.569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8.021.645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14.377.940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059007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12.108.281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-122.547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3.004.142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544093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686.093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266633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032679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481849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166.079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72542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2.545.681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376202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2.545.681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858958"/>
                  </a:ext>
                </a:extLst>
              </a:tr>
              <a:tr h="147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Elecciones Municipales, de Gobernadores y Convencionales Constituyentes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31.107.487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57.793.686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26.686.199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2.545.630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186193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Elección Presidencial y Parlamentarias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45.583.976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18.897.777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-26.686.199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256034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255091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098445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616894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18692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7.948.174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79481740,0%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81671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7.948.174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79481740,0%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18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3428</TotalTime>
  <Words>505</Words>
  <Application>Microsoft Office PowerPoint</Application>
  <PresentationFormat>Presentación en pantalla (4:3)</PresentationFormat>
  <Paragraphs>264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1_Tema de Office</vt:lpstr>
      <vt:lpstr>EJECUCIÓN ACUMULADA DE GASTOS PRESUPUESTARIOS AL MES DE MARZO DE 2021 PARTIDA 28: SERVICIO ELECTORAL</vt:lpstr>
      <vt:lpstr>Presentación de PowerPoint</vt:lpstr>
      <vt:lpstr>Presentación de PowerPoint</vt:lpstr>
      <vt:lpstr>Presentación de PowerPoint</vt:lpstr>
      <vt:lpstr>EJECUCIÓN ACUMULADA DE GASTOS A MARZO DE 2021  PARTIDA 28 SERVICIO ELECTORAL</vt:lpstr>
      <vt:lpstr>EJECUCIÓN ACUMULADA DE GASTOS A MARZO DE 2021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228</cp:revision>
  <cp:lastPrinted>2019-10-09T11:55:36Z</cp:lastPrinted>
  <dcterms:created xsi:type="dcterms:W3CDTF">2016-06-23T13:38:47Z</dcterms:created>
  <dcterms:modified xsi:type="dcterms:W3CDTF">2021-05-10T20:10:42Z</dcterms:modified>
</cp:coreProperties>
</file>