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B-4419-8B23-CE3699BF98FE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1B-4419-8B23-CE3699BF98FE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1B-4419-8B23-CE3699BF98FE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1B-4419-8B23-CE3699BF98FE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1B-4419-8B23-CE3699BF98FE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1B-4419-8B23-CE3699BF98FE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1B-4419-8B23-CE3699BF98FE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1B-4419-8B23-CE3699BF98FE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1B-4419-8B23-CE3699BF98FE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1B-4419-8B23-CE3699BF9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27'!$D$31:$F$31</c:f>
              <c:numCache>
                <c:formatCode>0.0%</c:formatCode>
                <c:ptCount val="3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1B-4419-8B23-CE3699BF9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F8-4464-811D-5C64B9B0980D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F8-4464-811D-5C64B9B0980D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AF8-4464-811D-5C64B9B0980D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F8-4464-811D-5C64B9B0980D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F8-4464-811D-5C64B9B0980D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F8-4464-811D-5C64B9B0980D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F8-4464-811D-5C64B9B0980D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F8-4464-811D-5C64B9B0980D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F8-4464-811D-5C64B9B0980D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F8-4464-811D-5C64B9B0980D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F8-4464-811D-5C64B9B0980D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F8-4464-811D-5C64B9B0980D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F8-4464-811D-5C64B9B09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27'!$D$25:$F$25</c:f>
              <c:numCache>
                <c:formatCode>0.0%</c:formatCode>
                <c:ptCount val="3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AF8-4464-811D-5C64B9B09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2C9F83-FF86-4563-BF9B-5D7244583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88722"/>
              </p:ext>
            </p:extLst>
          </p:nvPr>
        </p:nvGraphicFramePr>
        <p:xfrm>
          <a:off x="534905" y="1907860"/>
          <a:ext cx="8069590" cy="1894565"/>
        </p:xfrm>
        <a:graphic>
          <a:graphicData uri="http://schemas.openxmlformats.org/drawingml/2006/table">
            <a:tbl>
              <a:tblPr/>
              <a:tblGrid>
                <a:gridCol w="259974">
                  <a:extLst>
                    <a:ext uri="{9D8B030D-6E8A-4147-A177-3AD203B41FA5}">
                      <a16:colId xmlns:a16="http://schemas.microsoft.com/office/drawing/2014/main" val="246283050"/>
                    </a:ext>
                  </a:extLst>
                </a:gridCol>
                <a:gridCol w="259974">
                  <a:extLst>
                    <a:ext uri="{9D8B030D-6E8A-4147-A177-3AD203B41FA5}">
                      <a16:colId xmlns:a16="http://schemas.microsoft.com/office/drawing/2014/main" val="781536816"/>
                    </a:ext>
                  </a:extLst>
                </a:gridCol>
                <a:gridCol w="259974">
                  <a:extLst>
                    <a:ext uri="{9D8B030D-6E8A-4147-A177-3AD203B41FA5}">
                      <a16:colId xmlns:a16="http://schemas.microsoft.com/office/drawing/2014/main" val="3007468552"/>
                    </a:ext>
                  </a:extLst>
                </a:gridCol>
                <a:gridCol w="3244474">
                  <a:extLst>
                    <a:ext uri="{9D8B030D-6E8A-4147-A177-3AD203B41FA5}">
                      <a16:colId xmlns:a16="http://schemas.microsoft.com/office/drawing/2014/main" val="2655712309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3096613863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2763555165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1893132574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516677735"/>
                    </a:ext>
                  </a:extLst>
                </a:gridCol>
                <a:gridCol w="634337">
                  <a:extLst>
                    <a:ext uri="{9D8B030D-6E8A-4147-A177-3AD203B41FA5}">
                      <a16:colId xmlns:a16="http://schemas.microsoft.com/office/drawing/2014/main" val="389856122"/>
                    </a:ext>
                  </a:extLst>
                </a:gridCol>
                <a:gridCol w="623937">
                  <a:extLst>
                    <a:ext uri="{9D8B030D-6E8A-4147-A177-3AD203B41FA5}">
                      <a16:colId xmlns:a16="http://schemas.microsoft.com/office/drawing/2014/main" val="4048712669"/>
                    </a:ext>
                  </a:extLst>
                </a:gridCol>
              </a:tblGrid>
              <a:tr h="121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967286"/>
                  </a:ext>
                </a:extLst>
              </a:tr>
              <a:tr h="372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6387"/>
                  </a:ext>
                </a:extLst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4.344.788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95080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68887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40910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4.307.627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72564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4.098.890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62577"/>
                  </a:ext>
                </a:extLst>
              </a:tr>
              <a:tr h="14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3.839.516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583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259.374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43497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208.737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99584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208.737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785703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942609"/>
                  </a:ext>
                </a:extLst>
              </a:tr>
              <a:tr h="121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7432,2%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25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960275"/>
              </p:ext>
            </p:extLst>
          </p:nvPr>
        </p:nvGraphicFramePr>
        <p:xfrm>
          <a:off x="611561" y="1953837"/>
          <a:ext cx="8032377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153707"/>
              </p:ext>
            </p:extLst>
          </p:nvPr>
        </p:nvGraphicFramePr>
        <p:xfrm>
          <a:off x="539552" y="2204864"/>
          <a:ext cx="792088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8F2FB3-AFBB-4F2D-9DAD-FB28F382A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81994"/>
              </p:ext>
            </p:extLst>
          </p:nvPr>
        </p:nvGraphicFramePr>
        <p:xfrm>
          <a:off x="548640" y="1772816"/>
          <a:ext cx="8044206" cy="1317395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2348881845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4052283244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639100891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567223958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728102476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656722122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1022436226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1399446796"/>
                    </a:ext>
                  </a:extLst>
                </a:gridCol>
              </a:tblGrid>
              <a:tr h="129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4947"/>
                  </a:ext>
                </a:extLst>
              </a:tr>
              <a:tr h="397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51141"/>
                  </a:ext>
                </a:extLst>
              </a:tr>
              <a:tr h="137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65.550.138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18.394.242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069667"/>
                  </a:ext>
                </a:extLst>
              </a:tr>
              <a:tr h="12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4.341.046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76351"/>
                  </a:ext>
                </a:extLst>
              </a:tr>
              <a:tr h="12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57536"/>
                  </a:ext>
                </a:extLst>
              </a:tr>
              <a:tr h="12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12.298.220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042157"/>
                  </a:ext>
                </a:extLst>
              </a:tr>
              <a:tr h="12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393282"/>
                  </a:ext>
                </a:extLst>
              </a:tr>
              <a:tr h="12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987.559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1.164.915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02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218F40-F83E-4F1F-8047-5BDA59B86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20713"/>
              </p:ext>
            </p:extLst>
          </p:nvPr>
        </p:nvGraphicFramePr>
        <p:xfrm>
          <a:off x="540093" y="1777901"/>
          <a:ext cx="8092383" cy="1219118"/>
        </p:xfrm>
        <a:graphic>
          <a:graphicData uri="http://schemas.openxmlformats.org/drawingml/2006/table">
            <a:tbl>
              <a:tblPr/>
              <a:tblGrid>
                <a:gridCol w="280597">
                  <a:extLst>
                    <a:ext uri="{9D8B030D-6E8A-4147-A177-3AD203B41FA5}">
                      <a16:colId xmlns:a16="http://schemas.microsoft.com/office/drawing/2014/main" val="2985597767"/>
                    </a:ext>
                  </a:extLst>
                </a:gridCol>
                <a:gridCol w="280597">
                  <a:extLst>
                    <a:ext uri="{9D8B030D-6E8A-4147-A177-3AD203B41FA5}">
                      <a16:colId xmlns:a16="http://schemas.microsoft.com/office/drawing/2014/main" val="427709262"/>
                    </a:ext>
                  </a:extLst>
                </a:gridCol>
                <a:gridCol w="3165122">
                  <a:extLst>
                    <a:ext uri="{9D8B030D-6E8A-4147-A177-3AD203B41FA5}">
                      <a16:colId xmlns:a16="http://schemas.microsoft.com/office/drawing/2014/main" val="2550827924"/>
                    </a:ext>
                  </a:extLst>
                </a:gridCol>
                <a:gridCol w="751996">
                  <a:extLst>
                    <a:ext uri="{9D8B030D-6E8A-4147-A177-3AD203B41FA5}">
                      <a16:colId xmlns:a16="http://schemas.microsoft.com/office/drawing/2014/main" val="1496622924"/>
                    </a:ext>
                  </a:extLst>
                </a:gridCol>
                <a:gridCol w="751996">
                  <a:extLst>
                    <a:ext uri="{9D8B030D-6E8A-4147-A177-3AD203B41FA5}">
                      <a16:colId xmlns:a16="http://schemas.microsoft.com/office/drawing/2014/main" val="403858538"/>
                    </a:ext>
                  </a:extLst>
                </a:gridCol>
                <a:gridCol w="751996">
                  <a:extLst>
                    <a:ext uri="{9D8B030D-6E8A-4147-A177-3AD203B41FA5}">
                      <a16:colId xmlns:a16="http://schemas.microsoft.com/office/drawing/2014/main" val="2138095472"/>
                    </a:ext>
                  </a:extLst>
                </a:gridCol>
                <a:gridCol w="751996">
                  <a:extLst>
                    <a:ext uri="{9D8B030D-6E8A-4147-A177-3AD203B41FA5}">
                      <a16:colId xmlns:a16="http://schemas.microsoft.com/office/drawing/2014/main" val="968075867"/>
                    </a:ext>
                  </a:extLst>
                </a:gridCol>
                <a:gridCol w="684654">
                  <a:extLst>
                    <a:ext uri="{9D8B030D-6E8A-4147-A177-3AD203B41FA5}">
                      <a16:colId xmlns:a16="http://schemas.microsoft.com/office/drawing/2014/main" val="4075644807"/>
                    </a:ext>
                  </a:extLst>
                </a:gridCol>
                <a:gridCol w="673429">
                  <a:extLst>
                    <a:ext uri="{9D8B030D-6E8A-4147-A177-3AD203B41FA5}">
                      <a16:colId xmlns:a16="http://schemas.microsoft.com/office/drawing/2014/main" val="3671570861"/>
                    </a:ext>
                  </a:extLst>
                </a:gridCol>
              </a:tblGrid>
              <a:tr h="129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068553"/>
                  </a:ext>
                </a:extLst>
              </a:tr>
              <a:tr h="3979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451244"/>
                  </a:ext>
                </a:extLst>
              </a:tr>
              <a:tr h="170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2.038.631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50701"/>
                  </a:ext>
                </a:extLst>
              </a:tr>
              <a:tr h="129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59.333.325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16.564.348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68752"/>
                  </a:ext>
                </a:extLst>
              </a:tr>
              <a:tr h="129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9.559.690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5480"/>
                  </a:ext>
                </a:extLst>
              </a:tr>
              <a:tr h="129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2.659.870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25092"/>
                  </a:ext>
                </a:extLst>
              </a:tr>
              <a:tr h="129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19.590.482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4.344.788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7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0889EE-D370-4A4A-8093-7FDA718CA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82087"/>
              </p:ext>
            </p:extLst>
          </p:nvPr>
        </p:nvGraphicFramePr>
        <p:xfrm>
          <a:off x="539552" y="1928757"/>
          <a:ext cx="8102329" cy="2087418"/>
        </p:xfrm>
        <a:graphic>
          <a:graphicData uri="http://schemas.openxmlformats.org/drawingml/2006/table">
            <a:tbl>
              <a:tblPr/>
              <a:tblGrid>
                <a:gridCol w="271526">
                  <a:extLst>
                    <a:ext uri="{9D8B030D-6E8A-4147-A177-3AD203B41FA5}">
                      <a16:colId xmlns:a16="http://schemas.microsoft.com/office/drawing/2014/main" val="1388191139"/>
                    </a:ext>
                  </a:extLst>
                </a:gridCol>
                <a:gridCol w="271526">
                  <a:extLst>
                    <a:ext uri="{9D8B030D-6E8A-4147-A177-3AD203B41FA5}">
                      <a16:colId xmlns:a16="http://schemas.microsoft.com/office/drawing/2014/main" val="2257808630"/>
                    </a:ext>
                  </a:extLst>
                </a:gridCol>
                <a:gridCol w="271526">
                  <a:extLst>
                    <a:ext uri="{9D8B030D-6E8A-4147-A177-3AD203B41FA5}">
                      <a16:colId xmlns:a16="http://schemas.microsoft.com/office/drawing/2014/main" val="2001089649"/>
                    </a:ext>
                  </a:extLst>
                </a:gridCol>
                <a:gridCol w="3062810">
                  <a:extLst>
                    <a:ext uri="{9D8B030D-6E8A-4147-A177-3AD203B41FA5}">
                      <a16:colId xmlns:a16="http://schemas.microsoft.com/office/drawing/2014/main" val="2401590540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2965813774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4193555288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3536103647"/>
                    </a:ext>
                  </a:extLst>
                </a:gridCol>
                <a:gridCol w="727689">
                  <a:extLst>
                    <a:ext uri="{9D8B030D-6E8A-4147-A177-3AD203B41FA5}">
                      <a16:colId xmlns:a16="http://schemas.microsoft.com/office/drawing/2014/main" val="1715008632"/>
                    </a:ext>
                  </a:extLst>
                </a:gridCol>
                <a:gridCol w="662523">
                  <a:extLst>
                    <a:ext uri="{9D8B030D-6E8A-4147-A177-3AD203B41FA5}">
                      <a16:colId xmlns:a16="http://schemas.microsoft.com/office/drawing/2014/main" val="3120593979"/>
                    </a:ext>
                  </a:extLst>
                </a:gridCol>
                <a:gridCol w="651662">
                  <a:extLst>
                    <a:ext uri="{9D8B030D-6E8A-4147-A177-3AD203B41FA5}">
                      <a16:colId xmlns:a16="http://schemas.microsoft.com/office/drawing/2014/main" val="4190095015"/>
                    </a:ext>
                  </a:extLst>
                </a:gridCol>
              </a:tblGrid>
              <a:tr h="127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07723"/>
                  </a:ext>
                </a:extLst>
              </a:tr>
              <a:tr h="390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73797"/>
                  </a:ext>
                </a:extLst>
              </a:tr>
              <a:tr h="167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44335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1.328.296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61617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27555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28151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92872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743302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601244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21607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772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06620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203796"/>
                  </a:ext>
                </a:extLst>
              </a:tr>
              <a:tr h="127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3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D6C35A-BCED-472F-A339-3EF8FF8E3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49454"/>
              </p:ext>
            </p:extLst>
          </p:nvPr>
        </p:nvGraphicFramePr>
        <p:xfrm>
          <a:off x="584100" y="1949583"/>
          <a:ext cx="8030186" cy="2490035"/>
        </p:xfrm>
        <a:graphic>
          <a:graphicData uri="http://schemas.openxmlformats.org/drawingml/2006/table">
            <a:tbl>
              <a:tblPr/>
              <a:tblGrid>
                <a:gridCol w="269108">
                  <a:extLst>
                    <a:ext uri="{9D8B030D-6E8A-4147-A177-3AD203B41FA5}">
                      <a16:colId xmlns:a16="http://schemas.microsoft.com/office/drawing/2014/main" val="4126984880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1206546685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979842872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330586295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16045678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42514937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222480679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4145352264"/>
                    </a:ext>
                  </a:extLst>
                </a:gridCol>
                <a:gridCol w="656624">
                  <a:extLst>
                    <a:ext uri="{9D8B030D-6E8A-4147-A177-3AD203B41FA5}">
                      <a16:colId xmlns:a16="http://schemas.microsoft.com/office/drawing/2014/main" val="3288022563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1531147629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829900"/>
                  </a:ext>
                </a:extLst>
              </a:tr>
              <a:tr h="393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05443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8390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14099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3251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9719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6856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28820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8478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8902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3462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18024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59358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0330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67317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068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93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69188B-9D06-4C73-848D-F38749BDB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47828"/>
              </p:ext>
            </p:extLst>
          </p:nvPr>
        </p:nvGraphicFramePr>
        <p:xfrm>
          <a:off x="539552" y="1772722"/>
          <a:ext cx="8064897" cy="2227162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104408866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86050341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225234791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360234758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82249395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15588879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658899776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228036572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1917170515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578659597"/>
                    </a:ext>
                  </a:extLst>
                </a:gridCol>
              </a:tblGrid>
              <a:tr h="128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263490"/>
                  </a:ext>
                </a:extLst>
              </a:tr>
              <a:tr h="392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09143"/>
                  </a:ext>
                </a:extLst>
              </a:tr>
              <a:tr h="168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14.031.268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020976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65959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379396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75837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25907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115701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14643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0325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48223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8341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1.053.333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60283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53510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0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1400</Words>
  <Application>Microsoft Office PowerPoint</Application>
  <PresentationFormat>Presentación en pantalla (4:3)</PresentationFormat>
  <Paragraphs>735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MARZO DE 2021 PARTIDA 27: MINISTERIO DE LA MUJER Y LA EQUIDAD DE GÉNERO</vt:lpstr>
      <vt:lpstr>EJECUCIÓN ACUMULADA DE GASTOS A MARZO DE 2021  PARTIDA 27 MINISTERIO DE LA MUJER Y EQUIDAD DE GÉNERO</vt:lpstr>
      <vt:lpstr>Presentación de PowerPoint</vt:lpstr>
      <vt:lpstr>Presentación de PowerPoint</vt:lpstr>
      <vt:lpstr>EJECUCIÓN ACUMULADA DE GASTOS A MARZO DE 2021  PARTIDA 27 MINISTERIO DE LA MUJER Y EQUIDAD DE GÉNERO</vt:lpstr>
      <vt:lpstr>EJECUCIÓN ACUMULADA DE GASTOS A MARZO DE 2021  PARTIDA 27 RESUMEN POR CAPÍTULOS</vt:lpstr>
      <vt:lpstr>EJECUCIÓN ACUMULADA DE GASTOS A MARZO DE 2021  PARTIDA 27. CAPÍTULO 01. PROGRAMA 01:  SUBSECRETARÍA DE LA MUJER Y LA EQUIDAD DE GÉNERO</vt:lpstr>
      <vt:lpstr>EJECUCIÓN ACUMULADA DE GASTOS A MARZO DE 2021  PARTIDA 27. CAPÍTULO 02. PROGRAMA 01:  SERVICIO NACIONAL DE LA MUJER Y LA EQUIDAD DE GÉNERO</vt:lpstr>
      <vt:lpstr>EJECUCIÓN ACUMULADA DE GASTOS A MARZO DE 2021  PARTIDA 27. CAPÍTULO 02. PROGRAMA 02:  MUJER Y TRABAJO </vt:lpstr>
      <vt:lpstr>EJECUCIÓN ACUMULADA DE GASTOS A MARZO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248</cp:revision>
  <cp:lastPrinted>2019-10-06T20:09:36Z</cp:lastPrinted>
  <dcterms:created xsi:type="dcterms:W3CDTF">2016-06-23T13:38:47Z</dcterms:created>
  <dcterms:modified xsi:type="dcterms:W3CDTF">2021-05-10T20:05:03Z</dcterms:modified>
</cp:coreProperties>
</file>