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</a:t>
            </a:r>
            <a:r>
              <a:rPr lang="en-US" sz="900" b="0" i="0" baseline="0" dirty="0">
                <a:effectLst/>
              </a:rPr>
              <a:t>Inicial</a:t>
            </a:r>
            <a:r>
              <a:rPr lang="en-US" sz="800" b="0" i="0" baseline="0" dirty="0">
                <a:effectLst/>
              </a:rPr>
              <a:t> por Subtítulos de Gasto</a:t>
            </a:r>
            <a:endParaRPr lang="es-CL" sz="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62-4FAA-9DB8-F7E9161128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62-4FAA-9DB8-F7E9161128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62-4FAA-9DB8-F7E9161128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62-4FAA-9DB8-F7E9161128CA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62-4FAA-9DB8-F7E9161128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27'!$C$63:$C$65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27'!$D$63:$D$65</c:f>
              <c:numCache>
                <c:formatCode>#,##0</c:formatCode>
                <c:ptCount val="3"/>
                <c:pt idx="0">
                  <c:v>16315393</c:v>
                </c:pt>
                <c:pt idx="1">
                  <c:v>3849818</c:v>
                </c:pt>
                <c:pt idx="2">
                  <c:v>44181814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62-4FAA-9DB8-F7E9161128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767335534671073E-2"/>
          <c:y val="0.79916702957108887"/>
          <c:w val="0.95478164422995515"/>
          <c:h val="0.15423085351527652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Inicial por Capítulo</a:t>
            </a:r>
            <a:endParaRPr lang="es-CL" sz="800" dirty="0">
              <a:effectLst/>
            </a:endParaRP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(en Millones de $)</a:t>
            </a:r>
            <a:endParaRPr lang="es-CL" sz="800" dirty="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2378167641325537E-2"/>
                  <c:y val="6.4353476283300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86988304093562E-2"/>
                      <c:h val="5.26332033788174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413-4B46-BC0A-4AA60C69EB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27'!$K$63:$K$64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27'!$L$63:$L$64</c:f>
              <c:numCache>
                <c:formatCode>#,##0</c:formatCode>
                <c:ptCount val="2"/>
                <c:pt idx="0">
                  <c:v>7051.7560000000003</c:v>
                </c:pt>
                <c:pt idx="1">
                  <c:v>58348.665999999997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3-4B46-BC0A-4AA60C69EB3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2019- 2020 - 2021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27'!$D$29:$O$29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1B-4419-8B23-CE3699BF98FE}"/>
            </c:ext>
          </c:extLst>
        </c:ser>
        <c:ser>
          <c:idx val="0"/>
          <c:order val="1"/>
          <c:tx>
            <c:strRef>
              <c:f>'Partida 27'!$C$30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27'!$D$30:$O$30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  <c:pt idx="10">
                  <c:v>2.6379234309340485E-2</c:v>
                </c:pt>
                <c:pt idx="11">
                  <c:v>7.0227015088667646E-2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1B-4419-8B23-CE3699BF98FE}"/>
            </c:ext>
          </c:extLst>
        </c:ser>
        <c:ser>
          <c:idx val="1"/>
          <c:order val="2"/>
          <c:tx>
            <c:strRef>
              <c:f>'Partida 27'!$C$31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1B-4419-8B23-CE3699BF98FE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1B-4419-8B23-CE3699BF98FE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1B-4419-8B23-CE3699BF98FE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1B-4419-8B23-CE3699BF98FE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1B-4419-8B23-CE3699BF98FE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1B-4419-8B23-CE3699BF98FE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71B-4419-8B23-CE3699BF98FE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1B-4419-8B23-CE3699BF98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27'!$D$31:$F$31</c:f>
              <c:numCache>
                <c:formatCode>0.0%</c:formatCode>
                <c:ptCount val="3"/>
                <c:pt idx="0">
                  <c:v>8.4080395345630443E-2</c:v>
                </c:pt>
                <c:pt idx="1">
                  <c:v>0.13184818159561706</c:v>
                </c:pt>
                <c:pt idx="2">
                  <c:v>6.7928308556726449E-2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71B-4419-8B23-CE3699BF98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2019 - 2020 - 2021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27'!$D$23:$O$23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F8-4464-811D-5C64B9B0980D}"/>
            </c:ext>
          </c:extLst>
        </c:ser>
        <c:ser>
          <c:idx val="0"/>
          <c:order val="1"/>
          <c:tx>
            <c:strRef>
              <c:f>'Partida 27'!$C$24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27'!$D$24:$O$24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  <c:pt idx="10">
                  <c:v>0.90272052054452401</c:v>
                </c:pt>
                <c:pt idx="11">
                  <c:v>0.81185075613754654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F8-4464-811D-5C64B9B0980D}"/>
            </c:ext>
          </c:extLst>
        </c:ser>
        <c:ser>
          <c:idx val="1"/>
          <c:order val="2"/>
          <c:tx>
            <c:strRef>
              <c:f>'Partida 27'!$C$25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0AF8-4464-811D-5C64B9B0980D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AF8-4464-811D-5C64B9B0980D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F8-4464-811D-5C64B9B0980D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F8-4464-811D-5C64B9B0980D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F8-4464-811D-5C64B9B0980D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AF8-4464-811D-5C64B9B0980D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AF8-4464-811D-5C64B9B0980D}"/>
                </c:ext>
              </c:extLst>
            </c:dLbl>
            <c:dLbl>
              <c:idx val="6"/>
              <c:layout>
                <c:manualLayout>
                  <c:x val="-4.3149946062567418E-3"/>
                  <c:y val="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AF8-4464-811D-5C64B9B0980D}"/>
                </c:ext>
              </c:extLst>
            </c:dLbl>
            <c:dLbl>
              <c:idx val="8"/>
              <c:layout>
                <c:manualLayout>
                  <c:x val="-2.1574973031283789E-2"/>
                  <c:y val="-2.104400350843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AF8-4464-811D-5C64B9B0980D}"/>
                </c:ext>
              </c:extLst>
            </c:dLbl>
            <c:dLbl>
              <c:idx val="9"/>
              <c:layout>
                <c:manualLayout>
                  <c:x val="-3.2362459546925564E-2"/>
                  <c:y val="-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AF8-4464-811D-5C64B9B0980D}"/>
                </c:ext>
              </c:extLst>
            </c:dLbl>
            <c:dLbl>
              <c:idx val="10"/>
              <c:layout>
                <c:manualLayout>
                  <c:x val="-1.2944983818770227E-2"/>
                  <c:y val="1.402933567229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AF8-4464-811D-5C64B9B098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27'!$D$25:$F$25</c:f>
              <c:numCache>
                <c:formatCode>0.0%</c:formatCode>
                <c:ptCount val="3"/>
                <c:pt idx="0">
                  <c:v>8.4080395345630443E-2</c:v>
                </c:pt>
                <c:pt idx="1">
                  <c:v>0.21592857694124751</c:v>
                </c:pt>
                <c:pt idx="2">
                  <c:v>0.28061332227858926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AF8-4464-811D-5C64B9B098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905" y="1554167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F2C9F83-FF86-4563-BF9B-5D7244583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788722"/>
              </p:ext>
            </p:extLst>
          </p:nvPr>
        </p:nvGraphicFramePr>
        <p:xfrm>
          <a:off x="534905" y="1907860"/>
          <a:ext cx="8069590" cy="1894565"/>
        </p:xfrm>
        <a:graphic>
          <a:graphicData uri="http://schemas.openxmlformats.org/drawingml/2006/table">
            <a:tbl>
              <a:tblPr/>
              <a:tblGrid>
                <a:gridCol w="259974">
                  <a:extLst>
                    <a:ext uri="{9D8B030D-6E8A-4147-A177-3AD203B41FA5}">
                      <a16:colId xmlns:a16="http://schemas.microsoft.com/office/drawing/2014/main" val="246283050"/>
                    </a:ext>
                  </a:extLst>
                </a:gridCol>
                <a:gridCol w="259974">
                  <a:extLst>
                    <a:ext uri="{9D8B030D-6E8A-4147-A177-3AD203B41FA5}">
                      <a16:colId xmlns:a16="http://schemas.microsoft.com/office/drawing/2014/main" val="781536816"/>
                    </a:ext>
                  </a:extLst>
                </a:gridCol>
                <a:gridCol w="259974">
                  <a:extLst>
                    <a:ext uri="{9D8B030D-6E8A-4147-A177-3AD203B41FA5}">
                      <a16:colId xmlns:a16="http://schemas.microsoft.com/office/drawing/2014/main" val="3007468552"/>
                    </a:ext>
                  </a:extLst>
                </a:gridCol>
                <a:gridCol w="3244474">
                  <a:extLst>
                    <a:ext uri="{9D8B030D-6E8A-4147-A177-3AD203B41FA5}">
                      <a16:colId xmlns:a16="http://schemas.microsoft.com/office/drawing/2014/main" val="2655712309"/>
                    </a:ext>
                  </a:extLst>
                </a:gridCol>
                <a:gridCol w="696730">
                  <a:extLst>
                    <a:ext uri="{9D8B030D-6E8A-4147-A177-3AD203B41FA5}">
                      <a16:colId xmlns:a16="http://schemas.microsoft.com/office/drawing/2014/main" val="3096613863"/>
                    </a:ext>
                  </a:extLst>
                </a:gridCol>
                <a:gridCol w="696730">
                  <a:extLst>
                    <a:ext uri="{9D8B030D-6E8A-4147-A177-3AD203B41FA5}">
                      <a16:colId xmlns:a16="http://schemas.microsoft.com/office/drawing/2014/main" val="2763555165"/>
                    </a:ext>
                  </a:extLst>
                </a:gridCol>
                <a:gridCol w="696730">
                  <a:extLst>
                    <a:ext uri="{9D8B030D-6E8A-4147-A177-3AD203B41FA5}">
                      <a16:colId xmlns:a16="http://schemas.microsoft.com/office/drawing/2014/main" val="1893132574"/>
                    </a:ext>
                  </a:extLst>
                </a:gridCol>
                <a:gridCol w="696730">
                  <a:extLst>
                    <a:ext uri="{9D8B030D-6E8A-4147-A177-3AD203B41FA5}">
                      <a16:colId xmlns:a16="http://schemas.microsoft.com/office/drawing/2014/main" val="516677735"/>
                    </a:ext>
                  </a:extLst>
                </a:gridCol>
                <a:gridCol w="634337">
                  <a:extLst>
                    <a:ext uri="{9D8B030D-6E8A-4147-A177-3AD203B41FA5}">
                      <a16:colId xmlns:a16="http://schemas.microsoft.com/office/drawing/2014/main" val="389856122"/>
                    </a:ext>
                  </a:extLst>
                </a:gridCol>
                <a:gridCol w="623937">
                  <a:extLst>
                    <a:ext uri="{9D8B030D-6E8A-4147-A177-3AD203B41FA5}">
                      <a16:colId xmlns:a16="http://schemas.microsoft.com/office/drawing/2014/main" val="4048712669"/>
                    </a:ext>
                  </a:extLst>
                </a:gridCol>
              </a:tblGrid>
              <a:tr h="1217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967286"/>
                  </a:ext>
                </a:extLst>
              </a:tr>
              <a:tr h="3728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86387"/>
                  </a:ext>
                </a:extLst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19.590.482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4.344.788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95080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768887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040910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4.307.627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572564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4.098.890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62577"/>
                  </a:ext>
                </a:extLst>
              </a:tr>
              <a:tr h="14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3.839.516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330583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259.374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043497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208.737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299584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208.737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785703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37.161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7432,2%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942609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37.161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7432,2%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253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272091"/>
              </p:ext>
            </p:extLst>
          </p:nvPr>
        </p:nvGraphicFramePr>
        <p:xfrm>
          <a:off x="438547" y="1974713"/>
          <a:ext cx="4104000" cy="24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079489"/>
              </p:ext>
            </p:extLst>
          </p:nvPr>
        </p:nvGraphicFramePr>
        <p:xfrm>
          <a:off x="4644134" y="1974713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960275"/>
              </p:ext>
            </p:extLst>
          </p:nvPr>
        </p:nvGraphicFramePr>
        <p:xfrm>
          <a:off x="611561" y="1953837"/>
          <a:ext cx="8032377" cy="3782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7153707"/>
              </p:ext>
            </p:extLst>
          </p:nvPr>
        </p:nvGraphicFramePr>
        <p:xfrm>
          <a:off x="539552" y="2204864"/>
          <a:ext cx="7920880" cy="362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18F2FB3-AFBB-4F2D-9DAD-FB28F382A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181994"/>
              </p:ext>
            </p:extLst>
          </p:nvPr>
        </p:nvGraphicFramePr>
        <p:xfrm>
          <a:off x="548640" y="1772816"/>
          <a:ext cx="8044206" cy="1317395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2348881845"/>
                    </a:ext>
                  </a:extLst>
                </a:gridCol>
                <a:gridCol w="3254615">
                  <a:extLst>
                    <a:ext uri="{9D8B030D-6E8A-4147-A177-3AD203B41FA5}">
                      <a16:colId xmlns:a16="http://schemas.microsoft.com/office/drawing/2014/main" val="4052283244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639100891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3567223958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2728102476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2656722122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1022436226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1399446796"/>
                    </a:ext>
                  </a:extLst>
                </a:gridCol>
              </a:tblGrid>
              <a:tr h="129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64947"/>
                  </a:ext>
                </a:extLst>
              </a:tr>
              <a:tr h="397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51141"/>
                  </a:ext>
                </a:extLst>
              </a:tr>
              <a:tr h="137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64.565.479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65.550.138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984.659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18.394.242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069667"/>
                  </a:ext>
                </a:extLst>
              </a:tr>
              <a:tr h="12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4.341.046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976351"/>
                  </a:ext>
                </a:extLst>
              </a:tr>
              <a:tr h="12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502.707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757536"/>
                  </a:ext>
                </a:extLst>
              </a:tr>
              <a:tr h="12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12.298.220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042157"/>
                  </a:ext>
                </a:extLst>
              </a:tr>
              <a:tr h="12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393282"/>
                  </a:ext>
                </a:extLst>
              </a:tr>
              <a:tr h="12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987.559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984.659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1.164.915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023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3" y="777919"/>
            <a:ext cx="80929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11524" y="1454291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7218F40-F83E-4F1F-8047-5BDA59B86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920713"/>
              </p:ext>
            </p:extLst>
          </p:nvPr>
        </p:nvGraphicFramePr>
        <p:xfrm>
          <a:off x="540093" y="1777901"/>
          <a:ext cx="8092383" cy="1219118"/>
        </p:xfrm>
        <a:graphic>
          <a:graphicData uri="http://schemas.openxmlformats.org/drawingml/2006/table">
            <a:tbl>
              <a:tblPr/>
              <a:tblGrid>
                <a:gridCol w="280597">
                  <a:extLst>
                    <a:ext uri="{9D8B030D-6E8A-4147-A177-3AD203B41FA5}">
                      <a16:colId xmlns:a16="http://schemas.microsoft.com/office/drawing/2014/main" val="2985597767"/>
                    </a:ext>
                  </a:extLst>
                </a:gridCol>
                <a:gridCol w="280597">
                  <a:extLst>
                    <a:ext uri="{9D8B030D-6E8A-4147-A177-3AD203B41FA5}">
                      <a16:colId xmlns:a16="http://schemas.microsoft.com/office/drawing/2014/main" val="427709262"/>
                    </a:ext>
                  </a:extLst>
                </a:gridCol>
                <a:gridCol w="3165122">
                  <a:extLst>
                    <a:ext uri="{9D8B030D-6E8A-4147-A177-3AD203B41FA5}">
                      <a16:colId xmlns:a16="http://schemas.microsoft.com/office/drawing/2014/main" val="2550827924"/>
                    </a:ext>
                  </a:extLst>
                </a:gridCol>
                <a:gridCol w="751996">
                  <a:extLst>
                    <a:ext uri="{9D8B030D-6E8A-4147-A177-3AD203B41FA5}">
                      <a16:colId xmlns:a16="http://schemas.microsoft.com/office/drawing/2014/main" val="1496622924"/>
                    </a:ext>
                  </a:extLst>
                </a:gridCol>
                <a:gridCol w="751996">
                  <a:extLst>
                    <a:ext uri="{9D8B030D-6E8A-4147-A177-3AD203B41FA5}">
                      <a16:colId xmlns:a16="http://schemas.microsoft.com/office/drawing/2014/main" val="403858538"/>
                    </a:ext>
                  </a:extLst>
                </a:gridCol>
                <a:gridCol w="751996">
                  <a:extLst>
                    <a:ext uri="{9D8B030D-6E8A-4147-A177-3AD203B41FA5}">
                      <a16:colId xmlns:a16="http://schemas.microsoft.com/office/drawing/2014/main" val="2138095472"/>
                    </a:ext>
                  </a:extLst>
                </a:gridCol>
                <a:gridCol w="751996">
                  <a:extLst>
                    <a:ext uri="{9D8B030D-6E8A-4147-A177-3AD203B41FA5}">
                      <a16:colId xmlns:a16="http://schemas.microsoft.com/office/drawing/2014/main" val="968075867"/>
                    </a:ext>
                  </a:extLst>
                </a:gridCol>
                <a:gridCol w="684654">
                  <a:extLst>
                    <a:ext uri="{9D8B030D-6E8A-4147-A177-3AD203B41FA5}">
                      <a16:colId xmlns:a16="http://schemas.microsoft.com/office/drawing/2014/main" val="4075644807"/>
                    </a:ext>
                  </a:extLst>
                </a:gridCol>
                <a:gridCol w="673429">
                  <a:extLst>
                    <a:ext uri="{9D8B030D-6E8A-4147-A177-3AD203B41FA5}">
                      <a16:colId xmlns:a16="http://schemas.microsoft.com/office/drawing/2014/main" val="3671570861"/>
                    </a:ext>
                  </a:extLst>
                </a:gridCol>
              </a:tblGrid>
              <a:tr h="1299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068553"/>
                  </a:ext>
                </a:extLst>
              </a:tr>
              <a:tr h="3979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451244"/>
                  </a:ext>
                </a:extLst>
              </a:tr>
              <a:tr h="170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2.038.631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750701"/>
                  </a:ext>
                </a:extLst>
              </a:tr>
              <a:tr h="129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58.348.666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59.333.325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984.659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16.564.348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668752"/>
                  </a:ext>
                </a:extLst>
              </a:tr>
              <a:tr h="129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25.711.575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9.559.690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05480"/>
                  </a:ext>
                </a:extLst>
              </a:tr>
              <a:tr h="129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14.031.268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2.659.870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125092"/>
                  </a:ext>
                </a:extLst>
              </a:tr>
              <a:tr h="129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19.590.482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4.344.788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79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1264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0750" y="1590185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00889EE-D370-4A4A-8093-7FDA718CAD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982087"/>
              </p:ext>
            </p:extLst>
          </p:nvPr>
        </p:nvGraphicFramePr>
        <p:xfrm>
          <a:off x="539552" y="1928757"/>
          <a:ext cx="8102329" cy="2087418"/>
        </p:xfrm>
        <a:graphic>
          <a:graphicData uri="http://schemas.openxmlformats.org/drawingml/2006/table">
            <a:tbl>
              <a:tblPr/>
              <a:tblGrid>
                <a:gridCol w="271526">
                  <a:extLst>
                    <a:ext uri="{9D8B030D-6E8A-4147-A177-3AD203B41FA5}">
                      <a16:colId xmlns:a16="http://schemas.microsoft.com/office/drawing/2014/main" val="1388191139"/>
                    </a:ext>
                  </a:extLst>
                </a:gridCol>
                <a:gridCol w="271526">
                  <a:extLst>
                    <a:ext uri="{9D8B030D-6E8A-4147-A177-3AD203B41FA5}">
                      <a16:colId xmlns:a16="http://schemas.microsoft.com/office/drawing/2014/main" val="2257808630"/>
                    </a:ext>
                  </a:extLst>
                </a:gridCol>
                <a:gridCol w="271526">
                  <a:extLst>
                    <a:ext uri="{9D8B030D-6E8A-4147-A177-3AD203B41FA5}">
                      <a16:colId xmlns:a16="http://schemas.microsoft.com/office/drawing/2014/main" val="2001089649"/>
                    </a:ext>
                  </a:extLst>
                </a:gridCol>
                <a:gridCol w="3062810">
                  <a:extLst>
                    <a:ext uri="{9D8B030D-6E8A-4147-A177-3AD203B41FA5}">
                      <a16:colId xmlns:a16="http://schemas.microsoft.com/office/drawing/2014/main" val="2401590540"/>
                    </a:ext>
                  </a:extLst>
                </a:gridCol>
                <a:gridCol w="727689">
                  <a:extLst>
                    <a:ext uri="{9D8B030D-6E8A-4147-A177-3AD203B41FA5}">
                      <a16:colId xmlns:a16="http://schemas.microsoft.com/office/drawing/2014/main" val="2965813774"/>
                    </a:ext>
                  </a:extLst>
                </a:gridCol>
                <a:gridCol w="727689">
                  <a:extLst>
                    <a:ext uri="{9D8B030D-6E8A-4147-A177-3AD203B41FA5}">
                      <a16:colId xmlns:a16="http://schemas.microsoft.com/office/drawing/2014/main" val="4193555288"/>
                    </a:ext>
                  </a:extLst>
                </a:gridCol>
                <a:gridCol w="727689">
                  <a:extLst>
                    <a:ext uri="{9D8B030D-6E8A-4147-A177-3AD203B41FA5}">
                      <a16:colId xmlns:a16="http://schemas.microsoft.com/office/drawing/2014/main" val="3536103647"/>
                    </a:ext>
                  </a:extLst>
                </a:gridCol>
                <a:gridCol w="727689">
                  <a:extLst>
                    <a:ext uri="{9D8B030D-6E8A-4147-A177-3AD203B41FA5}">
                      <a16:colId xmlns:a16="http://schemas.microsoft.com/office/drawing/2014/main" val="1715008632"/>
                    </a:ext>
                  </a:extLst>
                </a:gridCol>
                <a:gridCol w="662523">
                  <a:extLst>
                    <a:ext uri="{9D8B030D-6E8A-4147-A177-3AD203B41FA5}">
                      <a16:colId xmlns:a16="http://schemas.microsoft.com/office/drawing/2014/main" val="3120593979"/>
                    </a:ext>
                  </a:extLst>
                </a:gridCol>
                <a:gridCol w="651662">
                  <a:extLst>
                    <a:ext uri="{9D8B030D-6E8A-4147-A177-3AD203B41FA5}">
                      <a16:colId xmlns:a16="http://schemas.microsoft.com/office/drawing/2014/main" val="4190095015"/>
                    </a:ext>
                  </a:extLst>
                </a:gridCol>
              </a:tblGrid>
              <a:tr h="127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407723"/>
                  </a:ext>
                </a:extLst>
              </a:tr>
              <a:tr h="3903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273797"/>
                  </a:ext>
                </a:extLst>
              </a:tr>
              <a:tr h="167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644335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1.328.296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61617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249.856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327555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528151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928726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743302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601244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821607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57726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906620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203796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034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BD6C35A-BCED-472F-A339-3EF8FF8E3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749454"/>
              </p:ext>
            </p:extLst>
          </p:nvPr>
        </p:nvGraphicFramePr>
        <p:xfrm>
          <a:off x="584100" y="1949583"/>
          <a:ext cx="8030186" cy="2490035"/>
        </p:xfrm>
        <a:graphic>
          <a:graphicData uri="http://schemas.openxmlformats.org/drawingml/2006/table">
            <a:tbl>
              <a:tblPr/>
              <a:tblGrid>
                <a:gridCol w="269108">
                  <a:extLst>
                    <a:ext uri="{9D8B030D-6E8A-4147-A177-3AD203B41FA5}">
                      <a16:colId xmlns:a16="http://schemas.microsoft.com/office/drawing/2014/main" val="4126984880"/>
                    </a:ext>
                  </a:extLst>
                </a:gridCol>
                <a:gridCol w="269108">
                  <a:extLst>
                    <a:ext uri="{9D8B030D-6E8A-4147-A177-3AD203B41FA5}">
                      <a16:colId xmlns:a16="http://schemas.microsoft.com/office/drawing/2014/main" val="1206546685"/>
                    </a:ext>
                  </a:extLst>
                </a:gridCol>
                <a:gridCol w="269108">
                  <a:extLst>
                    <a:ext uri="{9D8B030D-6E8A-4147-A177-3AD203B41FA5}">
                      <a16:colId xmlns:a16="http://schemas.microsoft.com/office/drawing/2014/main" val="979842872"/>
                    </a:ext>
                  </a:extLst>
                </a:gridCol>
                <a:gridCol w="3035539">
                  <a:extLst>
                    <a:ext uri="{9D8B030D-6E8A-4147-A177-3AD203B41FA5}">
                      <a16:colId xmlns:a16="http://schemas.microsoft.com/office/drawing/2014/main" val="3305862952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3160456782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1425149372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2224806792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4145352264"/>
                    </a:ext>
                  </a:extLst>
                </a:gridCol>
                <a:gridCol w="656624">
                  <a:extLst>
                    <a:ext uri="{9D8B030D-6E8A-4147-A177-3AD203B41FA5}">
                      <a16:colId xmlns:a16="http://schemas.microsoft.com/office/drawing/2014/main" val="3288022563"/>
                    </a:ext>
                  </a:extLst>
                </a:gridCol>
                <a:gridCol w="645859">
                  <a:extLst>
                    <a:ext uri="{9D8B030D-6E8A-4147-A177-3AD203B41FA5}">
                      <a16:colId xmlns:a16="http://schemas.microsoft.com/office/drawing/2014/main" val="1531147629"/>
                    </a:ext>
                  </a:extLst>
                </a:gridCol>
              </a:tblGrid>
              <a:tr h="1285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829900"/>
                  </a:ext>
                </a:extLst>
              </a:tr>
              <a:tr h="3935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005443"/>
                  </a:ext>
                </a:extLst>
              </a:tr>
              <a:tr h="168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25.711.575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9.559.690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083903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2.987.097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814099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252.851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732511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5.640.143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197196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5.640.143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168564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4.529.970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288203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883.784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84787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89022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334624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180243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259358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303300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467317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60783,5%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90686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60783,5%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793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106" y="1412776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69188B-9D06-4C73-848D-F38749BDB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847828"/>
              </p:ext>
            </p:extLst>
          </p:nvPr>
        </p:nvGraphicFramePr>
        <p:xfrm>
          <a:off x="539552" y="1772722"/>
          <a:ext cx="8064897" cy="2227162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2104408866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86050341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4225234791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3602347581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822493958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4155888792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658899776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228036572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1917170515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578659597"/>
                    </a:ext>
                  </a:extLst>
                </a:gridCol>
              </a:tblGrid>
              <a:tr h="1281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263490"/>
                  </a:ext>
                </a:extLst>
              </a:tr>
              <a:tr h="3925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09143"/>
                  </a:ext>
                </a:extLst>
              </a:tr>
              <a:tr h="1682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14.031.268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2.659.870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020976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659592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379396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2.559.187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75837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1.505.854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125907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1.505.854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115701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114643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803254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 - Abeja Emprende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748223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1.053.333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283412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1.053.333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460283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953510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03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3348</TotalTime>
  <Words>1400</Words>
  <Application>Microsoft Office PowerPoint</Application>
  <PresentationFormat>Presentación en pantalla (4:3)</PresentationFormat>
  <Paragraphs>735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MARZO DE 2021 PARTIDA 27: MINISTERIO DE LA MUJER Y LA EQUIDAD DE GÉNERO</vt:lpstr>
      <vt:lpstr>EJECUCIÓN ACUMULADA DE GASTOS A MARZO DE 2021  PARTIDA 27 MINISTERIO DE LA MUJER Y EQUIDAD DE GÉNERO</vt:lpstr>
      <vt:lpstr>Presentación de PowerPoint</vt:lpstr>
      <vt:lpstr>Presentación de PowerPoint</vt:lpstr>
      <vt:lpstr>EJECUCIÓN ACUMULADA DE GASTOS A MARZO DE 2021  PARTIDA 27 MINISTERIO DE LA MUJER Y EQUIDAD DE GÉNERO</vt:lpstr>
      <vt:lpstr>EJECUCIÓN ACUMULADA DE GASTOS A MARZO DE 2021  PARTIDA 27 RESUMEN POR CAPÍTULOS</vt:lpstr>
      <vt:lpstr>EJECUCIÓN ACUMULADA DE GASTOS A MARZO DE 2021  PARTIDA 27. CAPÍTULO 01. PROGRAMA 01:  SUBSECRETARÍA DE LA MUJER Y LA EQUIDAD DE GÉNERO</vt:lpstr>
      <vt:lpstr>EJECUCIÓN ACUMULADA DE GASTOS A MARZO DE 2021  PARTIDA 27. CAPÍTULO 02. PROGRAMA 01:  SERVICIO NACIONAL DE LA MUJER Y LA EQUIDAD DE GÉNERO</vt:lpstr>
      <vt:lpstr>EJECUCIÓN ACUMULADA DE GASTOS A MARZO DE 2021  PARTIDA 27. CAPÍTULO 02. PROGRAMA 02:  MUJER Y TRABAJO </vt:lpstr>
      <vt:lpstr>EJECUCIÓN ACUMULADA DE GASTOS A MARZO DE 2021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248</cp:revision>
  <cp:lastPrinted>2019-10-06T20:09:36Z</cp:lastPrinted>
  <dcterms:created xsi:type="dcterms:W3CDTF">2016-06-23T13:38:47Z</dcterms:created>
  <dcterms:modified xsi:type="dcterms:W3CDTF">2021-05-10T20:05:03Z</dcterms:modified>
</cp:coreProperties>
</file>