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B5-4F41-B1B7-D9EAD0C7F2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7B5-4F41-B1B7-D9EAD0C7F2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7B5-4F41-B1B7-D9EAD0C7F2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7B5-4F41-B1B7-D9EAD0C7F2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25'!$C$57:$C$60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25'!$D$57:$D$60</c:f>
              <c:numCache>
                <c:formatCode>#,##0</c:formatCode>
                <c:ptCount val="4"/>
                <c:pt idx="0">
                  <c:v>36512849</c:v>
                </c:pt>
                <c:pt idx="1">
                  <c:v>6266418</c:v>
                </c:pt>
                <c:pt idx="2">
                  <c:v>647340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7B5-4F41-B1B7-D9EAD0C7F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25'!$D$30:$O$30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  <c:pt idx="9">
                  <c:v>0.74669243299070387</c:v>
                </c:pt>
                <c:pt idx="10">
                  <c:v>0.83680553061033014</c:v>
                </c:pt>
                <c:pt idx="11">
                  <c:v>0.98497931292190677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9-4FE1-8CC1-219B06FF6CC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6036036036036126E-2"/>
                  <c:y val="-4.45795339412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38-4FEC-AD12-EC964ED692D1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38-4FEC-AD12-EC964ED692D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7657657657657659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38-4FEC-AD12-EC964ED692D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7.2072072072072155E-2"/>
                  <c:y val="-1.62107396149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978-4461-A49C-12A882CFD90B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6.966966966966967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56E-4031-A898-9FCC263C77C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25'!$D$32:$F$32</c:f>
              <c:numCache>
                <c:formatCode>0.0%</c:formatCode>
                <c:ptCount val="3"/>
                <c:pt idx="0">
                  <c:v>6.3848132222956183E-2</c:v>
                </c:pt>
                <c:pt idx="1">
                  <c:v>0.13565779982251658</c:v>
                </c:pt>
                <c:pt idx="2">
                  <c:v>0.23028067173319614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0221456"/>
        <c:axId val="460225768"/>
      </c:lineChart>
      <c:catAx>
        <c:axId val="46022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225768"/>
        <c:crosses val="autoZero"/>
        <c:auto val="1"/>
        <c:lblAlgn val="ctr"/>
        <c:lblOffset val="100"/>
        <c:tickLblSkip val="1"/>
        <c:noMultiLvlLbl val="0"/>
      </c:catAx>
      <c:valAx>
        <c:axId val="46022576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2214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25'!$D$34:$O$34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  <c:pt idx="9">
                  <c:v>8.064190539980319E-2</c:v>
                </c:pt>
                <c:pt idx="10">
                  <c:v>9.011309761962627E-2</c:v>
                </c:pt>
                <c:pt idx="11">
                  <c:v>0.22091987010996827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25'!$D$36:$F$36</c:f>
              <c:numCache>
                <c:formatCode>0.0%</c:formatCode>
                <c:ptCount val="3"/>
                <c:pt idx="0">
                  <c:v>6.3848132222956183E-2</c:v>
                </c:pt>
                <c:pt idx="1">
                  <c:v>7.1809667599560395E-2</c:v>
                </c:pt>
                <c:pt idx="2">
                  <c:v>0.1018822539613161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47683128"/>
        <c:axId val="447682344"/>
      </c:barChart>
      <c:catAx>
        <c:axId val="447683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7682344"/>
        <c:crosses val="autoZero"/>
        <c:auto val="0"/>
        <c:lblAlgn val="ctr"/>
        <c:lblOffset val="100"/>
        <c:noMultiLvlLbl val="0"/>
      </c:catAx>
      <c:valAx>
        <c:axId val="44768234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476831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EA42A0F-73C0-44E1-A9A0-753DE102D01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2134A48-332F-4EEB-B18D-34B72C3DC7B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MARZO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abril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223984"/>
              </p:ext>
            </p:extLst>
          </p:nvPr>
        </p:nvGraphicFramePr>
        <p:xfrm>
          <a:off x="597546" y="1932702"/>
          <a:ext cx="7869561" cy="3584533"/>
        </p:xfrm>
        <a:graphic>
          <a:graphicData uri="http://schemas.openxmlformats.org/drawingml/2006/table">
            <a:tbl>
              <a:tblPr/>
              <a:tblGrid>
                <a:gridCol w="369463"/>
                <a:gridCol w="369463"/>
                <a:gridCol w="369463"/>
                <a:gridCol w="2541905"/>
                <a:gridCol w="857154"/>
                <a:gridCol w="786956"/>
                <a:gridCol w="831292"/>
                <a:gridCol w="842375"/>
                <a:gridCol w="901490"/>
              </a:tblGrid>
              <a:tr h="2189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03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73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3.266.792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7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9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006469"/>
              </p:ext>
            </p:extLst>
          </p:nvPr>
        </p:nvGraphicFramePr>
        <p:xfrm>
          <a:off x="421821" y="2057400"/>
          <a:ext cx="8038611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7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212178"/>
              </p:ext>
            </p:extLst>
          </p:nvPr>
        </p:nvGraphicFramePr>
        <p:xfrm>
          <a:off x="414337" y="1862137"/>
          <a:ext cx="8210797" cy="408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768659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022412"/>
              </p:ext>
            </p:extLst>
          </p:nvPr>
        </p:nvGraphicFramePr>
        <p:xfrm>
          <a:off x="479715" y="1700809"/>
          <a:ext cx="820708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757735"/>
            <a:ext cx="730951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2832" y="5603638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652491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55917"/>
              </p:ext>
            </p:extLst>
          </p:nvPr>
        </p:nvGraphicFramePr>
        <p:xfrm>
          <a:off x="683568" y="2007532"/>
          <a:ext cx="7309512" cy="3322475"/>
        </p:xfrm>
        <a:graphic>
          <a:graphicData uri="http://schemas.openxmlformats.org/drawingml/2006/table">
            <a:tbl>
              <a:tblPr/>
              <a:tblGrid>
                <a:gridCol w="382096"/>
                <a:gridCol w="2842800"/>
                <a:gridCol w="840613"/>
                <a:gridCol w="859718"/>
                <a:gridCol w="718342"/>
                <a:gridCol w="871181"/>
                <a:gridCol w="794762"/>
              </a:tblGrid>
              <a:tr h="276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83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60.866.526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64.307.794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3.441.268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14.808.842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36.512.849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13.048.430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13.021.430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5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5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53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73828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14338" y="1578670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14337" y="4565883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32142"/>
              </p:ext>
            </p:extLst>
          </p:nvPr>
        </p:nvGraphicFramePr>
        <p:xfrm>
          <a:off x="440940" y="2070225"/>
          <a:ext cx="8157591" cy="2294877"/>
        </p:xfrm>
        <a:graphic>
          <a:graphicData uri="http://schemas.openxmlformats.org/drawingml/2006/table">
            <a:tbl>
              <a:tblPr/>
              <a:tblGrid>
                <a:gridCol w="416203"/>
                <a:gridCol w="416203"/>
                <a:gridCol w="2647055"/>
                <a:gridCol w="915648"/>
                <a:gridCol w="899000"/>
                <a:gridCol w="865704"/>
                <a:gridCol w="982241"/>
                <a:gridCol w="1015537"/>
              </a:tblGrid>
              <a:tr h="316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693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6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36.353.512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7.371.189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3.266.792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45216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F1D480C-4E1A-4104-B7A1-AB92466C81DA}"/>
              </a:ext>
            </a:extLst>
          </p:cNvPr>
          <p:cNvSpPr txBox="1"/>
          <p:nvPr/>
        </p:nvSpPr>
        <p:spPr>
          <a:xfrm>
            <a:off x="6228184" y="142858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72098"/>
              </p:ext>
            </p:extLst>
          </p:nvPr>
        </p:nvGraphicFramePr>
        <p:xfrm>
          <a:off x="432366" y="1752613"/>
          <a:ext cx="8210797" cy="4505696"/>
        </p:xfrm>
        <a:graphic>
          <a:graphicData uri="http://schemas.openxmlformats.org/drawingml/2006/table">
            <a:tbl>
              <a:tblPr/>
              <a:tblGrid>
                <a:gridCol w="299227"/>
                <a:gridCol w="299227"/>
                <a:gridCol w="299227"/>
                <a:gridCol w="3375285"/>
                <a:gridCol w="801929"/>
                <a:gridCol w="801929"/>
                <a:gridCol w="801929"/>
                <a:gridCol w="801929"/>
                <a:gridCol w="730115"/>
              </a:tblGrid>
              <a:tr h="1587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62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36.353.512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7.371.189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16.564.327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16.562.654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4.389.889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534.726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559.995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528.010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250.651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99.412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432366" y="137368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39F8613-7524-4FCA-861D-7FBE0C683BA5}"/>
              </a:ext>
            </a:extLst>
          </p:cNvPr>
          <p:cNvSpPr txBox="1"/>
          <p:nvPr/>
        </p:nvSpPr>
        <p:spPr>
          <a:xfrm>
            <a:off x="6300192" y="1383588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2 de 2</a:t>
            </a: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744323"/>
              </p:ext>
            </p:extLst>
          </p:nvPr>
        </p:nvGraphicFramePr>
        <p:xfrm>
          <a:off x="482633" y="1641793"/>
          <a:ext cx="8160533" cy="4630057"/>
        </p:xfrm>
        <a:graphic>
          <a:graphicData uri="http://schemas.openxmlformats.org/drawingml/2006/table">
            <a:tbl>
              <a:tblPr/>
              <a:tblGrid>
                <a:gridCol w="297396"/>
                <a:gridCol w="297396"/>
                <a:gridCol w="297396"/>
                <a:gridCol w="3354620"/>
                <a:gridCol w="797020"/>
                <a:gridCol w="797020"/>
                <a:gridCol w="797020"/>
                <a:gridCol w="797020"/>
                <a:gridCol w="725645"/>
              </a:tblGrid>
              <a:tr h="173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98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9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9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47.808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47.808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5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(Programa 05) - Residuos Sólidos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1.838.771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1.838.771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263767"/>
              </p:ext>
            </p:extLst>
          </p:nvPr>
        </p:nvGraphicFramePr>
        <p:xfrm>
          <a:off x="580297" y="1894973"/>
          <a:ext cx="7860250" cy="4342335"/>
        </p:xfrm>
        <a:graphic>
          <a:graphicData uri="http://schemas.openxmlformats.org/drawingml/2006/table">
            <a:tbl>
              <a:tblPr/>
              <a:tblGrid>
                <a:gridCol w="357122"/>
                <a:gridCol w="357122"/>
                <a:gridCol w="357122"/>
                <a:gridCol w="3028392"/>
                <a:gridCol w="799953"/>
                <a:gridCol w="771382"/>
                <a:gridCol w="589251"/>
                <a:gridCol w="728529"/>
                <a:gridCol w="871377"/>
              </a:tblGrid>
              <a:tr h="1940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43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47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11.075.647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11.070.156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3.011.712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335.735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8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1.409.201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8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348.462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4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348.462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4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2633</TotalTime>
  <Words>1444</Words>
  <Application>Microsoft Office PowerPoint</Application>
  <PresentationFormat>Presentación en pantalla (4:3)</PresentationFormat>
  <Paragraphs>826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1_Tema de Office</vt:lpstr>
      <vt:lpstr>Tema de Office</vt:lpstr>
      <vt:lpstr>EJECUCIÓN ACUMULADA DE GASTOS PRESUPUESTARIOS MARZO DE 2021 PARTIDA 25: MINISTERIO DE MEDIO AMBIENTE</vt:lpstr>
      <vt:lpstr>EJECUCIÓN PRESUPUESTARIA DE GASTOS ACUMULADA A MARZO DE 2021 PARTIDA 25 MINISTERIO DEL MEDIO AMBIENTE</vt:lpstr>
      <vt:lpstr>EJECUCIÓN PRESUPUESTARIA DE GASTOS ACUMULADA A MARZO DE 2021 PARTIDA 25 MINISTERIO DEL MEDIO AMBIENTE</vt:lpstr>
      <vt:lpstr>COMPORTAMIENTO DE LA EJECUCIÓN ACUMULADA DE GASTOS A MARZO DE 2021 PARTIDA 25 MINISTERIO DE MEDIO AMBIENTE</vt:lpstr>
      <vt:lpstr>EJECUCIÓN ACUMULADA DE GASTOS A MARZO DE 2021 PARTIDA 25 MINISTERIO DEL MEDIO AMBIENTE</vt:lpstr>
      <vt:lpstr>EJECUCIÓN PRESUPUESTARIA DE GASTOS ACUMULADA A MARZO DE 2021 PARTIDA 25 MINISTERIO DEL MEDIO AMBIENTE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269</cp:revision>
  <cp:lastPrinted>2019-06-06T21:54:24Z</cp:lastPrinted>
  <dcterms:created xsi:type="dcterms:W3CDTF">2016-06-23T13:38:47Z</dcterms:created>
  <dcterms:modified xsi:type="dcterms:W3CDTF">2021-05-05T21:28:00Z</dcterms:modified>
</cp:coreProperties>
</file>