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6"/>
  </p:notesMasterIdLst>
  <p:handoutMasterIdLst>
    <p:handoutMasterId r:id="rId17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6" r:id="rId10"/>
    <p:sldId id="317" r:id="rId11"/>
    <p:sldId id="299" r:id="rId12"/>
    <p:sldId id="318" r:id="rId13"/>
    <p:sldId id="320" r:id="rId14"/>
    <p:sldId id="321" r:id="rId15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5492467608048336E-2"/>
          <c:y val="0.21867479598284509"/>
          <c:w val="0.78930073148107305"/>
          <c:h val="0.41757051531977252"/>
        </c:manualLayout>
      </c:layout>
      <c:pie3DChart>
        <c:varyColors val="1"/>
        <c:ser>
          <c:idx val="0"/>
          <c:order val="0"/>
          <c:tx>
            <c:strRef>
              <c:f>'Partida 24'!$D$60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B0B7-4B76-8683-4A32AF46B08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B0B7-4B76-8683-4A32AF46B08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B0B7-4B76-8683-4A32AF46B08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B0B7-4B76-8683-4A32AF46B08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B0B7-4B76-8683-4A32AF46B084}"/>
              </c:ext>
            </c:extLst>
          </c:dPt>
          <c:dLbls>
            <c:dLbl>
              <c:idx val="0"/>
              <c:layout>
                <c:manualLayout>
                  <c:x val="-0.12239692542263753"/>
                  <c:y val="4.8638653240298819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2067117058696888"/>
                  <c:y val="-0.15637421967079407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0.12661235584832647"/>
                  <c:y val="-0.1482493849235691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5.1218652339442505E-2"/>
                  <c:y val="7.444133358429347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B0B7-4B76-8683-4A32AF46B084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numFmt formatCode="0.0%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24'!$C$61:$C$65</c:f>
              <c:strCache>
                <c:ptCount val="5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SERVICIO DE LA DEUDA                                                            </c:v>
                </c:pt>
                <c:pt idx="4">
                  <c:v>OTROS</c:v>
                </c:pt>
              </c:strCache>
            </c:strRef>
          </c:cat>
          <c:val>
            <c:numRef>
              <c:f>'Partida 24'!$D$61:$D$65</c:f>
              <c:numCache>
                <c:formatCode>#,##0</c:formatCode>
                <c:ptCount val="5"/>
                <c:pt idx="0">
                  <c:v>37573730</c:v>
                </c:pt>
                <c:pt idx="1">
                  <c:v>12837011</c:v>
                </c:pt>
                <c:pt idx="2">
                  <c:v>60462605</c:v>
                </c:pt>
                <c:pt idx="3">
                  <c:v>316975</c:v>
                </c:pt>
                <c:pt idx="4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A-B0B7-4B76-8683-4A32AF46B084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0061403329749771E-2"/>
          <c:y val="0.68197327498509941"/>
          <c:w val="0.31090118125865301"/>
          <c:h val="0.3003668051428904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/>
              <a:t>% Ejecución Acumulada  2019 - 2020 - 2021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9.6998016009427257E-2"/>
          <c:y val="0.13035113989634364"/>
          <c:w val="0.89055815473362776"/>
          <c:h val="0.6394767742824371"/>
        </c:manualLayout>
      </c:layout>
      <c:lineChart>
        <c:grouping val="standard"/>
        <c:varyColors val="0"/>
        <c:ser>
          <c:idx val="0"/>
          <c:order val="0"/>
          <c:tx>
            <c:strRef>
              <c:f>'[24.xlsx]Partida 24'!$C$20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3492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24'!$D$20:$O$20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5.4202414554571213E-2</c:v>
                </c:pt>
                <c:pt idx="2">
                  <c:v>0.10419221258901394</c:v>
                </c:pt>
                <c:pt idx="3">
                  <c:v>0.13008172072398425</c:v>
                </c:pt>
                <c:pt idx="4">
                  <c:v>0.34281429928092205</c:v>
                </c:pt>
                <c:pt idx="5">
                  <c:v>0.43635897156786557</c:v>
                </c:pt>
                <c:pt idx="6">
                  <c:v>0.4614760143190037</c:v>
                </c:pt>
                <c:pt idx="7">
                  <c:v>0.59286048481124587</c:v>
                </c:pt>
                <c:pt idx="8">
                  <c:v>0.72230115320887178</c:v>
                </c:pt>
                <c:pt idx="9">
                  <c:v>0.7880791155414647</c:v>
                </c:pt>
                <c:pt idx="10">
                  <c:v>0.86283188139909017</c:v>
                </c:pt>
                <c:pt idx="11">
                  <c:v>0.97224769985894033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C896-4B6E-87C2-77A121541F05}"/>
            </c:ext>
          </c:extLst>
        </c:ser>
        <c:ser>
          <c:idx val="1"/>
          <c:order val="1"/>
          <c:tx>
            <c:strRef>
              <c:f>'[24.xlsx]Partida 24'!$C$21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24'!$D$21:$O$21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8.6005951854565901E-2</c:v>
                </c:pt>
                <c:pt idx="2">
                  <c:v>0.19135622301521524</c:v>
                </c:pt>
                <c:pt idx="3">
                  <c:v>0.22044364904514388</c:v>
                </c:pt>
                <c:pt idx="4">
                  <c:v>0.34217790684931892</c:v>
                </c:pt>
                <c:pt idx="5">
                  <c:v>0.435003037717278</c:v>
                </c:pt>
                <c:pt idx="6">
                  <c:v>0.46326409510581684</c:v>
                </c:pt>
                <c:pt idx="7">
                  <c:v>0.52218062757880135</c:v>
                </c:pt>
                <c:pt idx="8">
                  <c:v>0.73076858733941341</c:v>
                </c:pt>
                <c:pt idx="9">
                  <c:v>0.81965564377545286</c:v>
                </c:pt>
                <c:pt idx="10">
                  <c:v>0.88817075347915575</c:v>
                </c:pt>
                <c:pt idx="11">
                  <c:v>0.97116342114100684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1-C896-4B6E-87C2-77A121541F05}"/>
            </c:ext>
          </c:extLst>
        </c:ser>
        <c:ser>
          <c:idx val="2"/>
          <c:order val="2"/>
          <c:tx>
            <c:strRef>
              <c:f>'[24.xlsx]Partida 24'!$C$22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rgbClr val="C00000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3.324388189794035E-2"/>
                  <c:y val="3.2403184766380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4.1577092583053324E-2"/>
                  <c:y val="3.24031847663808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4.7819069345303798E-2"/>
                  <c:y val="7.25111917081883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C896-4B6E-87C2-77A121541F05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4.3653935781391852E-2"/>
                  <c:y val="5.000184622540580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5-C896-4B6E-87C2-77A121541F05}"/>
                </c:ext>
                <c:ext xmlns:c15="http://schemas.microsoft.com/office/drawing/2012/chart" uri="{CE6537A1-D6FC-4f65-9D91-7224C49458BB}"/>
              </c:extLst>
            </c:dLbl>
            <c:dLbl>
              <c:idx val="4"/>
              <c:layout>
                <c:manualLayout>
                  <c:x val="-4.5713444697917431E-2"/>
                  <c:y val="5.67992623916167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6-C896-4B6E-87C2-77A121541F05}"/>
                </c:ext>
                <c:ext xmlns:c15="http://schemas.microsoft.com/office/drawing/2012/chart" uri="{CE6537A1-D6FC-4f65-9D91-7224C49458BB}"/>
              </c:extLst>
            </c:dLbl>
            <c:dLbl>
              <c:idx val="5"/>
              <c:layout>
                <c:manualLayout>
                  <c:x val="-4.1551254691294504E-2"/>
                  <c:y val="3.96040149615902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7-C896-4B6E-87C2-77A121541F05}"/>
                </c:ext>
                <c:ext xmlns:c15="http://schemas.microsoft.com/office/drawing/2012/chart" uri="{CE6537A1-D6FC-4f65-9D91-7224C49458BB}"/>
              </c:extLst>
            </c:dLbl>
            <c:dLbl>
              <c:idx val="6"/>
              <c:layout>
                <c:manualLayout>
                  <c:x val="-4.986140751097709E-2"/>
                  <c:y val="1.8001799931992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8-C896-4B6E-87C2-77A121541F05}"/>
                </c:ext>
                <c:ext xmlns:c15="http://schemas.microsoft.com/office/drawing/2012/chart" uri="{CE6537A1-D6FC-4f65-9D91-7224C49458BB}"/>
              </c:extLst>
            </c:dLbl>
            <c:dLbl>
              <c:idx val="7"/>
              <c:layout>
                <c:manualLayout>
                  <c:x val="-4.3613707165109032E-2"/>
                  <c:y val="2.79964927228407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F571-4873-832B-F6F893D4A0FE}"/>
                </c:ext>
                <c:ext xmlns:c15="http://schemas.microsoft.com/office/drawing/2012/chart" uri="{CE6537A1-D6FC-4f65-9D91-7224C49458BB}"/>
              </c:extLst>
            </c:dLbl>
            <c:dLbl>
              <c:idx val="8"/>
              <c:layout>
                <c:manualLayout>
                  <c:x val="-6.2305295950155761E-3"/>
                  <c:y val="3.4995615903550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F571-4873-832B-F6F893D4A0FE}"/>
                </c:ext>
                <c:ext xmlns:c15="http://schemas.microsoft.com/office/drawing/2012/chart" uri="{CE6537A1-D6FC-4f65-9D91-7224C49458BB}"/>
              </c:extLst>
            </c:dLbl>
            <c:dLbl>
              <c:idx val="9"/>
              <c:layout>
                <c:manualLayout>
                  <c:x val="1.2461059190031152E-2"/>
                  <c:y val="3.84951774939060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F571-4873-832B-F6F893D4A0FE}"/>
                </c:ext>
                <c:ext xmlns:c15="http://schemas.microsoft.com/office/drawing/2012/chart" uri="{CE6537A1-D6FC-4f65-9D91-7224C49458BB}"/>
              </c:extLst>
            </c:dLbl>
            <c:dLbl>
              <c:idx val="10"/>
              <c:layout>
                <c:manualLayout>
                  <c:x val="8.3073727933541015E-3"/>
                  <c:y val="2.0997369542130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D735-40A0-97EB-E8586AD8393F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'[24.xlsx]Partida 24'!$D$19:$O$19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24'!$D$22:$F$22</c:f>
              <c:numCache>
                <c:formatCode>0.0%</c:formatCode>
                <c:ptCount val="3"/>
                <c:pt idx="0">
                  <c:v>3.1393334252021357E-2</c:v>
                </c:pt>
                <c:pt idx="1">
                  <c:v>5.561853918459387E-2</c:v>
                </c:pt>
                <c:pt idx="2">
                  <c:v>0.17025996496177834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C896-4B6E-87C2-77A121541F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87215920"/>
        <c:axId val="487217096"/>
      </c:lineChart>
      <c:catAx>
        <c:axId val="4872159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7217096"/>
        <c:crosses val="autoZero"/>
        <c:auto val="1"/>
        <c:lblAlgn val="ctr"/>
        <c:lblOffset val="100"/>
        <c:noMultiLvlLbl val="0"/>
      </c:catAx>
      <c:valAx>
        <c:axId val="48721709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8721592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000" b="1"/>
              <a:t>% Ejecución Mensual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'[24.xlsx]Partida 24'!$C$27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24'!$D$27:$O$27</c:f>
              <c:numCache>
                <c:formatCode>0.0%</c:formatCode>
                <c:ptCount val="12"/>
                <c:pt idx="0">
                  <c:v>2.9489514965630573E-2</c:v>
                </c:pt>
                <c:pt idx="1">
                  <c:v>2.4712899588940636E-2</c:v>
                </c:pt>
                <c:pt idx="2">
                  <c:v>5.0004615215432285E-2</c:v>
                </c:pt>
                <c:pt idx="3">
                  <c:v>2.5889508134970297E-2</c:v>
                </c:pt>
                <c:pt idx="4">
                  <c:v>0.21273257855693783</c:v>
                </c:pt>
                <c:pt idx="5">
                  <c:v>9.3630555543766494E-2</c:v>
                </c:pt>
                <c:pt idx="6">
                  <c:v>2.8491377456921027E-2</c:v>
                </c:pt>
                <c:pt idx="7">
                  <c:v>0.13016288312325397</c:v>
                </c:pt>
                <c:pt idx="8">
                  <c:v>0.12944066839762591</c:v>
                </c:pt>
                <c:pt idx="9">
                  <c:v>6.5777962332592865E-2</c:v>
                </c:pt>
                <c:pt idx="10">
                  <c:v>7.4843215659944215E-2</c:v>
                </c:pt>
                <c:pt idx="11">
                  <c:v>0.10126071254335593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2EF2-400B-B30D-26FF82C84D42}"/>
            </c:ext>
          </c:extLst>
        </c:ser>
        <c:ser>
          <c:idx val="1"/>
          <c:order val="1"/>
          <c:tx>
            <c:strRef>
              <c:f>'[24.xlsx]Partida 24'!$C$28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chemeClr val="accent1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24'!$D$28:$O$28</c:f>
              <c:numCache>
                <c:formatCode>0.0%</c:formatCode>
                <c:ptCount val="12"/>
                <c:pt idx="0">
                  <c:v>3.0553963274093383E-2</c:v>
                </c:pt>
                <c:pt idx="1">
                  <c:v>5.5451988580472525E-2</c:v>
                </c:pt>
                <c:pt idx="2">
                  <c:v>0.10575808485171334</c:v>
                </c:pt>
                <c:pt idx="3">
                  <c:v>2.5947355010044294E-2</c:v>
                </c:pt>
                <c:pt idx="4">
                  <c:v>0.11371305204375026</c:v>
                </c:pt>
                <c:pt idx="5">
                  <c:v>9.4361348913650375E-2</c:v>
                </c:pt>
                <c:pt idx="6">
                  <c:v>2.826106083187906E-2</c:v>
                </c:pt>
                <c:pt idx="7">
                  <c:v>5.8916532472984513E-2</c:v>
                </c:pt>
                <c:pt idx="8">
                  <c:v>0.21410673605410604</c:v>
                </c:pt>
                <c:pt idx="9">
                  <c:v>0.10202167643879807</c:v>
                </c:pt>
                <c:pt idx="10">
                  <c:v>6.8515109703702948E-2</c:v>
                </c:pt>
                <c:pt idx="11">
                  <c:v>9.4270901932583862E-2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2EF2-400B-B30D-26FF82C84D42}"/>
            </c:ext>
          </c:extLst>
        </c:ser>
        <c:ser>
          <c:idx val="2"/>
          <c:order val="2"/>
          <c:tx>
            <c:strRef>
              <c:f>'[24.xlsx]Partida 24'!$C$29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solidFill>
                <a:schemeClr val="accent2"/>
              </a:solidFill>
            </a:ln>
            <a:effectLst/>
          </c:spPr>
          <c:invertIfNegative val="0"/>
          <c:dLbls>
            <c:dLbl>
              <c:idx val="4"/>
              <c:layout>
                <c:manualLayout>
                  <c:x val="1.2413793777561433E-2"/>
                  <c:y val="2.1543979546224917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2-2EF2-400B-B30D-26FF82C84D42}"/>
                </c:ex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'[24.xlsx]Partida 24'!$D$26:$O$26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'[24.xlsx]Partida 24'!$D$29:$F$29</c:f>
              <c:numCache>
                <c:formatCode>0.0%</c:formatCode>
                <c:ptCount val="3"/>
                <c:pt idx="0">
                  <c:v>3.1393334252021357E-2</c:v>
                </c:pt>
                <c:pt idx="1">
                  <c:v>2.4225204932572512E-2</c:v>
                </c:pt>
                <c:pt idx="2">
                  <c:v>0.11513926265399269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2EF2-400B-B30D-26FF82C84D4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493785376"/>
        <c:axId val="493781456"/>
      </c:barChart>
      <c:catAx>
        <c:axId val="493785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3781456"/>
        <c:crosses val="autoZero"/>
        <c:auto val="1"/>
        <c:lblAlgn val="ctr"/>
        <c:lblOffset val="100"/>
        <c:noMultiLvlLbl val="0"/>
      </c:catAx>
      <c:valAx>
        <c:axId val="493781456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493785376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06-05-2021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06-05-2021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06-05-2021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06-05-2021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06-05-2021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xmlns="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06-05-2021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xmlns="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MARZO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24: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ENERGÍA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abril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3" y="587727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97023" y="7157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05: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PLAN DE ACCIÓN DE EFICIENCIA ENERGÉTICA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50882"/>
              </p:ext>
            </p:extLst>
          </p:nvPr>
        </p:nvGraphicFramePr>
        <p:xfrm>
          <a:off x="590874" y="2114370"/>
          <a:ext cx="8074086" cy="3693748"/>
        </p:xfrm>
        <a:graphic>
          <a:graphicData uri="http://schemas.openxmlformats.org/drawingml/2006/table">
            <a:tbl>
              <a:tblPr/>
              <a:tblGrid>
                <a:gridCol w="781175"/>
                <a:gridCol w="288568"/>
                <a:gridCol w="288568"/>
                <a:gridCol w="2180295"/>
                <a:gridCol w="781175"/>
                <a:gridCol w="781175"/>
                <a:gridCol w="781175"/>
                <a:gridCol w="781175"/>
                <a:gridCol w="711220"/>
                <a:gridCol w="699560"/>
              </a:tblGrid>
              <a:tr h="1822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86" marR="9086" marT="908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494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783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367.356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1.364.132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1.364.132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349.399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364.487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17.957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4,9%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1.623.356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2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1.416.869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5325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Plan de Acción de Eficiencia Energética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195.239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6241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11.248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22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Chilena de Eficiencia Energética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6.603.364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86" marR="9086" marT="908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86" marR="9086" marT="908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0870" y="536038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30870" y="146017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0870" y="722168"/>
            <a:ext cx="81559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02.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NACIONAL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5349090"/>
              </p:ext>
            </p:extLst>
          </p:nvPr>
        </p:nvGraphicFramePr>
        <p:xfrm>
          <a:off x="530871" y="2089407"/>
          <a:ext cx="8155928" cy="2835084"/>
        </p:xfrm>
        <a:graphic>
          <a:graphicData uri="http://schemas.openxmlformats.org/drawingml/2006/table">
            <a:tbl>
              <a:tblPr/>
              <a:tblGrid>
                <a:gridCol w="804190"/>
                <a:gridCol w="297070"/>
                <a:gridCol w="297070"/>
                <a:gridCol w="2088494"/>
                <a:gridCol w="804190"/>
                <a:gridCol w="804190"/>
                <a:gridCol w="804190"/>
                <a:gridCol w="804190"/>
                <a:gridCol w="732174"/>
                <a:gridCol w="720170"/>
              </a:tblGrid>
              <a:tr h="19844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0772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04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7.349.994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1.634.131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4.923.469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4.923.469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1.239.940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2.025.797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113.801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7937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131.831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21.094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106.136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11.493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10,8%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844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2" y="6193538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2" y="804437"/>
            <a:ext cx="816793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03.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COMISIÓN CHILENA DE ENERGÍA NUCLEAR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5089344"/>
              </p:ext>
            </p:extLst>
          </p:nvPr>
        </p:nvGraphicFramePr>
        <p:xfrm>
          <a:off x="521582" y="1867964"/>
          <a:ext cx="8167938" cy="4075371"/>
        </p:xfrm>
        <a:graphic>
          <a:graphicData uri="http://schemas.openxmlformats.org/drawingml/2006/table">
            <a:tbl>
              <a:tblPr/>
              <a:tblGrid>
                <a:gridCol w="785717"/>
                <a:gridCol w="290245"/>
                <a:gridCol w="290245"/>
                <a:gridCol w="2239880"/>
                <a:gridCol w="785717"/>
                <a:gridCol w="785717"/>
                <a:gridCol w="785717"/>
                <a:gridCol w="785717"/>
                <a:gridCol w="715355"/>
                <a:gridCol w="703628"/>
              </a:tblGrid>
              <a:tr h="21089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031" marR="9031" marT="903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835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73579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11.022.707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2.928.542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7.485.165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7.485.165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1.913.516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25,6%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2.611.232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163.893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6,3%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 Internacional de Energía Atómica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37.006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38.151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2.926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35.225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089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</a:t>
                      </a:r>
                    </a:p>
                  </a:txBody>
                  <a:tcPr marL="9031" marR="9031" marT="903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031" marR="9031" marT="903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4867" y="497688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3" y="1667150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18863" y="683473"/>
            <a:ext cx="81679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04.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SUPERINTENDENCIA DE ELECTRICIDAD Y COMBUSTIBLES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260479"/>
              </p:ext>
            </p:extLst>
          </p:nvPr>
        </p:nvGraphicFramePr>
        <p:xfrm>
          <a:off x="518863" y="2412637"/>
          <a:ext cx="8167935" cy="2312506"/>
        </p:xfrm>
        <a:graphic>
          <a:graphicData uri="http://schemas.openxmlformats.org/drawingml/2006/table">
            <a:tbl>
              <a:tblPr/>
              <a:tblGrid>
                <a:gridCol w="805374"/>
                <a:gridCol w="297508"/>
                <a:gridCol w="297508"/>
                <a:gridCol w="2091568"/>
                <a:gridCol w="805374"/>
                <a:gridCol w="805374"/>
                <a:gridCol w="805374"/>
                <a:gridCol w="805374"/>
                <a:gridCol w="733250"/>
                <a:gridCol w="721231"/>
              </a:tblGrid>
              <a:tr h="22480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271" marR="9271" marT="92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884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9505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3.523.685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11.883.156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11.883.156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3.112.797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2.046.584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400.637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19,6%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2977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480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124.745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10.251</a:t>
                      </a:r>
                    </a:p>
                  </a:txBody>
                  <a:tcPr marL="9271" marR="9271" marT="92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9271" marR="9271" marT="9271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xmlns="" id="{F5A9BC23-2D27-4636-8105-11CA1CE5015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7559309"/>
              </p:ext>
            </p:extLst>
          </p:nvPr>
        </p:nvGraphicFramePr>
        <p:xfrm>
          <a:off x="528176" y="1593055"/>
          <a:ext cx="7932255" cy="44231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xmlns="" id="{4F896F06-0DCC-41AA-9205-69F38C157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237" y="692696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1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94887782"/>
              </p:ext>
            </p:extLst>
          </p:nvPr>
        </p:nvGraphicFramePr>
        <p:xfrm>
          <a:off x="417237" y="1614486"/>
          <a:ext cx="8210798" cy="44068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xmlns="" id="{72124ACF-1310-4220-85E5-B5210D20E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600" y="76470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2 Gráfico">
            <a:extLst>
              <a:ext uri="{FF2B5EF4-FFF2-40B4-BE49-F238E27FC236}">
                <a16:creationId xmlns="" xmlns:xdr="http://schemas.openxmlformats.org/drawingml/2006/spreadsheetDrawing" xmlns:a16="http://schemas.microsoft.com/office/drawing/2014/main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5477035"/>
              </p:ext>
            </p:extLst>
          </p:nvPr>
        </p:nvGraphicFramePr>
        <p:xfrm>
          <a:off x="466600" y="1609724"/>
          <a:ext cx="8210798" cy="43395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06314" y="5486427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636136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6514601"/>
              </p:ext>
            </p:extLst>
          </p:nvPr>
        </p:nvGraphicFramePr>
        <p:xfrm>
          <a:off x="606314" y="2132856"/>
          <a:ext cx="7765068" cy="2726784"/>
        </p:xfrm>
        <a:graphic>
          <a:graphicData uri="http://schemas.openxmlformats.org/drawingml/2006/table">
            <a:tbl>
              <a:tblPr/>
              <a:tblGrid>
                <a:gridCol w="818018"/>
                <a:gridCol w="2185452"/>
                <a:gridCol w="818018"/>
                <a:gridCol w="818018"/>
                <a:gridCol w="818018"/>
                <a:gridCol w="818018"/>
                <a:gridCol w="744763"/>
                <a:gridCol w="744763"/>
              </a:tblGrid>
              <a:tr h="207755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6249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07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124.010.179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125.130.209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21.304.665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37.573.730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37.573.730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9.579.820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12.837.011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1.043.311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60.462.605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9.495.127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736.835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736.835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66.377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12.083.003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775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1.437.005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1.120.030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795481"/>
            <a:ext cx="7899637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24 MINISTERIO DE ENERGÍA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574911" y="5733256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601" y="1517821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6522344"/>
              </p:ext>
            </p:extLst>
          </p:nvPr>
        </p:nvGraphicFramePr>
        <p:xfrm>
          <a:off x="585598" y="2132857"/>
          <a:ext cx="7920875" cy="3101791"/>
        </p:xfrm>
        <a:graphic>
          <a:graphicData uri="http://schemas.openxmlformats.org/drawingml/2006/table">
            <a:tbl>
              <a:tblPr/>
              <a:tblGrid>
                <a:gridCol w="277730"/>
                <a:gridCol w="277730"/>
                <a:gridCol w="3043927"/>
                <a:gridCol w="744318"/>
                <a:gridCol w="744318"/>
                <a:gridCol w="744318"/>
                <a:gridCol w="744318"/>
                <a:gridCol w="677663"/>
                <a:gridCol w="666553"/>
              </a:tblGrid>
              <a:tr h="2195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96" marR="8296" marT="829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2513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8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92.703.023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92.703.023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13.218.307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156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12.549.645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5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250.550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Energización Rural y Social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50.756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 de Acción de Eficiencia Energética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9.955.339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367.356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3,7%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NACIONAL DE ENERGÍA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7.081.097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7.349.994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268.897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1.634.131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744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CHILENA DE ENERGÍA NUCLEAR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10.171.574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11.022.707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851.133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2.928.542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28,8%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26,6%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8821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SUPERINTENDENCIA DE ELECTRICIDAD Y COMBUSTIBLES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14.054.485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3.523.685 </a:t>
                      </a:r>
                    </a:p>
                  </a:txBody>
                  <a:tcPr marL="8296" marR="8296" marT="82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25,1%</a:t>
                      </a:r>
                    </a:p>
                  </a:txBody>
                  <a:tcPr marL="8296" marR="8296" marT="8296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47608" y="6418793"/>
            <a:ext cx="7977800" cy="240238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477250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57668" y="802179"/>
            <a:ext cx="800323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01: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SUBSECRETARÍA DE ENERGÍA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718920"/>
              </p:ext>
            </p:extLst>
          </p:nvPr>
        </p:nvGraphicFramePr>
        <p:xfrm>
          <a:off x="547606" y="1844829"/>
          <a:ext cx="8139194" cy="4248464"/>
        </p:xfrm>
        <a:graphic>
          <a:graphicData uri="http://schemas.openxmlformats.org/drawingml/2006/table">
            <a:tbl>
              <a:tblPr/>
              <a:tblGrid>
                <a:gridCol w="726617"/>
                <a:gridCol w="268415"/>
                <a:gridCol w="268415"/>
                <a:gridCol w="2657031"/>
                <a:gridCol w="726617"/>
                <a:gridCol w="726617"/>
                <a:gridCol w="726617"/>
                <a:gridCol w="726617"/>
                <a:gridCol w="661546"/>
                <a:gridCol w="650702"/>
              </a:tblGrid>
              <a:tr h="173850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343" marR="8343" marT="834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32419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281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72.662.814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12.549.645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11.132.596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11.132.596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2.771.808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5.339.688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325.233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55.479.214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9.407.971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Instituto Nacional de Normalización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Prospectiva y Política Energética y Desarrollo Sustentable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187.137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Empresas Públicas no Financieras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9.407.971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Empresa Nacional del Petróleo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55.232.485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9.407.971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Agencia Internacional de Energía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53.457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394.341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44.633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11,3%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10.225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26.615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2.323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8,7%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7.567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349.934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42.310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12,1%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316.975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7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303.496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385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13.479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343" marR="8343" marT="834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343" marR="8343" marT="834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86404" y="6025348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61322" y="1608651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         </a:t>
            </a:r>
          </a:p>
          <a:p>
            <a:pPr lvl="0">
              <a:spcBef>
                <a:spcPts val="0"/>
              </a:spcBef>
            </a:pPr>
            <a:endParaRPr lang="es-CL" sz="1200" b="1" dirty="0">
              <a:solidFill>
                <a:prstClr val="black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61321" y="740436"/>
            <a:ext cx="8003232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03: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APOYO AL DESARROLLO DE ENERGÍAS RENOVABLES NO CONVENCIONALES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402853"/>
              </p:ext>
            </p:extLst>
          </p:nvPr>
        </p:nvGraphicFramePr>
        <p:xfrm>
          <a:off x="561324" y="2060848"/>
          <a:ext cx="8125475" cy="3312366"/>
        </p:xfrm>
        <a:graphic>
          <a:graphicData uri="http://schemas.openxmlformats.org/drawingml/2006/table">
            <a:tbl>
              <a:tblPr/>
              <a:tblGrid>
                <a:gridCol w="733949"/>
                <a:gridCol w="271123"/>
                <a:gridCol w="271123"/>
                <a:gridCol w="2587994"/>
                <a:gridCol w="733949"/>
                <a:gridCol w="733949"/>
                <a:gridCol w="733949"/>
                <a:gridCol w="733949"/>
                <a:gridCol w="668222"/>
                <a:gridCol w="657268"/>
              </a:tblGrid>
              <a:tr h="20228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450" marR="8450" marT="845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948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549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3.054.675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250.550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563.893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563.893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142.081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410.361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21.313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2.032.654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87.156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ERNC - ANID 03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87.156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40456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Apoyo al Desarrollo de Energías Renovables no Convencionales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2.032.644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87.156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4,3%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47.767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17.092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228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30.675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450" marR="8450" marT="845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450" marR="8450" marT="8450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0329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5940010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492577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74239" y="798989"/>
            <a:ext cx="8212561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MARZO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24. CAPÍTULO 01. PROGRAMA 04:  </a:t>
            </a: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PROGRAMA ENERGIZACIÓN RURAL Y SOCIAL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9631916"/>
              </p:ext>
            </p:extLst>
          </p:nvPr>
        </p:nvGraphicFramePr>
        <p:xfrm>
          <a:off x="474239" y="1873326"/>
          <a:ext cx="8212560" cy="3761780"/>
        </p:xfrm>
        <a:graphic>
          <a:graphicData uri="http://schemas.openxmlformats.org/drawingml/2006/table">
            <a:tbl>
              <a:tblPr/>
              <a:tblGrid>
                <a:gridCol w="760264"/>
                <a:gridCol w="280844"/>
                <a:gridCol w="280844"/>
                <a:gridCol w="2476536"/>
                <a:gridCol w="760264"/>
                <a:gridCol w="760264"/>
                <a:gridCol w="760264"/>
                <a:gridCol w="760264"/>
                <a:gridCol w="692182"/>
                <a:gridCol w="680834"/>
              </a:tblGrid>
              <a:tr h="26168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673" marR="8673" marT="867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801423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2021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4346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7.030.195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50.756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221.319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221.319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50.279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22,7%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38.862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477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1,2%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Programa Energización Rural y Social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1.290.375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6168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52337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Desarrollo Regional y Administrativo - Programa 05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5.479.639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673" marR="8673" marT="867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673" marR="8673" marT="867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4002</TotalTime>
  <Words>1910</Words>
  <Application>Microsoft Office PowerPoint</Application>
  <PresentationFormat>Presentación en pantalla (4:3)</PresentationFormat>
  <Paragraphs>1113</Paragraphs>
  <Slides>13</Slides>
  <Notes>8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13</vt:i4>
      </vt:variant>
    </vt:vector>
  </HeadingPairs>
  <TitlesOfParts>
    <vt:vector size="18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MARZO DE 2021 PARTIDA 24: MINISTERIO DE ENERGÍA</vt:lpstr>
      <vt:lpstr>EJECUCIÓN ACUMULADA DE GASTOS A MARZO DE 2021  PARTIDA 24 MINISTERIO DE ENERGÍA</vt:lpstr>
      <vt:lpstr>EJECUCIÓN ACUMULADA DE GASTOS A MARZO DE 2021  PARTIDA 24 MINISTERIO DE ENERGÍA</vt:lpstr>
      <vt:lpstr>EJECUCIÓN ACUMULADA DE GASTOS A MARZO DE 2021  PARTIDA 24 MINISTERIO DE ENERGÍA</vt:lpstr>
      <vt:lpstr>EJECUCIÓN ACUMULADA DE GASTOS A MARZO DE 2021 PARTIDA 24 MINISTERIO DE ENERGÍA</vt:lpstr>
      <vt:lpstr>EJECUCIÓN ACUMULADA DE GASTOS A MARZO DE 2021  PARTIDA 24 MINISTERIO DE ENERGÍA RESUMEN POR CAPÍTULOS</vt:lpstr>
      <vt:lpstr>EJECUCIÓN ACUMULADA DE GASTOS A MARZO DE 2021  PARTIDA 24. CAPÍTULO 01. PROGRAMA 01:  SUBSECRETARÍA DE ENERGÍA</vt:lpstr>
      <vt:lpstr>EJECUCIÓN ACUMULADA DE GASTOS A MARZO DE 2021  PARTIDA 24. CAPÍTULO 01. PROGRAMA 03:  APOYO AL DESARROLLO DE ENERGÍAS RENOVABLES NO CONVENCIONALES</vt:lpstr>
      <vt:lpstr>EJECUCIÓN ACUMULADA DE GASTOS A MARZO DE 2021  PARTIDA 24. CAPÍTULO 01. PROGRAMA 04:  PROGRAMA ENERGIZACIÓN RURAL Y SOCIAL</vt:lpstr>
      <vt:lpstr>EJECUCIÓN ACUMULADA DE GASTOS A MARZO DE 2021  PARTIDA 24. CAPÍTULO 01. PROGRAMA 05:  PLAN DE ACCIÓN DE EFICIENCIA ENERGÉTICA</vt:lpstr>
      <vt:lpstr>EJECUCIÓN ACUMULADA DE GASTOS A MARZO DE 2021  PARTIDA 24. CAPÍTULO 02. PROGRAMA 01:  COMISIÓN NACIONAL DE ENERGÍA</vt:lpstr>
      <vt:lpstr>EJECUCIÓN ACUMULADA DE GASTOS A MARZO DE 2021  PARTIDA 24. CAPÍTULO 03. PROGRAMA 01:  COMISIÓN CHILENA DE ENERGÍA NUCLEAR</vt:lpstr>
      <vt:lpstr>EJECUCIÓN ACUMULADA DE GASTOS A MARZO DE 2021  PARTIDA 24. CAPÍTULO 04. PROGRAMA 01:  SUPERINTENDENCIA DE ELECTRICIDAD Y COMBUSTIBLES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320</cp:revision>
  <cp:lastPrinted>2019-06-03T14:10:49Z</cp:lastPrinted>
  <dcterms:created xsi:type="dcterms:W3CDTF">2016-06-23T13:38:47Z</dcterms:created>
  <dcterms:modified xsi:type="dcterms:W3CDTF">2021-05-06T23:37:11Z</dcterms:modified>
</cp:coreProperties>
</file>