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F6-4B6A-BD71-4DE39A095B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F6-4B6A-BD71-4DE39A095B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F6-4B6A-BD71-4DE39A095B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F6-4B6A-BD71-4DE39A095B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F6-4B6A-BD71-4DE39A095B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EF6-4B6A-BD71-4DE39A095B3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EF6-4B6A-BD71-4DE39A095B3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'P. 23 Ministerio Público (1)'!$E$72:$E$78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'P. 23 Ministerio Público (1)'!$F$72:$F$78</c:f>
              <c:numCache>
                <c:formatCode>0.0%</c:formatCode>
                <c:ptCount val="7"/>
                <c:pt idx="0">
                  <c:v>0.76224233002656816</c:v>
                </c:pt>
                <c:pt idx="1">
                  <c:v>0.17635655154519653</c:v>
                </c:pt>
                <c:pt idx="2">
                  <c:v>1.7331722445504893E-3</c:v>
                </c:pt>
                <c:pt idx="3">
                  <c:v>4.4916160966404339E-3</c:v>
                </c:pt>
                <c:pt idx="4">
                  <c:v>9.6803420093019756E-3</c:v>
                </c:pt>
                <c:pt idx="5">
                  <c:v>4.5495938555847042E-2</c:v>
                </c:pt>
                <c:pt idx="6">
                  <c:v>4.952189531861699E-8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EF6-4B6A-BD71-4DE39A095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50134786244275"/>
          <c:y val="0.15755627009646303"/>
          <c:w val="0.31666731092796008"/>
          <c:h val="0.784565916398713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Mensual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(1)'!$E$44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(1)'!$F$43:$Q$43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(1)'!$F$44:$H$44</c:f>
              <c:numCache>
                <c:formatCode>0.0%</c:formatCode>
                <c:ptCount val="3"/>
                <c:pt idx="0">
                  <c:v>7.6202133648617193E-2</c:v>
                </c:pt>
                <c:pt idx="1">
                  <c:v>7.5929118118662028E-2</c:v>
                </c:pt>
                <c:pt idx="2">
                  <c:v>0.16590627193018423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79-4515-9315-81B02DABFF5F}"/>
            </c:ext>
          </c:extLst>
        </c:ser>
        <c:ser>
          <c:idx val="1"/>
          <c:order val="1"/>
          <c:tx>
            <c:strRef>
              <c:f>'P. 23 Ministerio Público (1)'!$E$45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(1)'!$F$43:$Q$43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(1)'!$F$45:$Q$45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7.9015902773532321E-2</c:v>
                </c:pt>
                <c:pt idx="7">
                  <c:v>7.6498087097141662E-2</c:v>
                </c:pt>
                <c:pt idx="8">
                  <c:v>7.3037348468107915E-2</c:v>
                </c:pt>
                <c:pt idx="9">
                  <c:v>7.2714746798532126E-2</c:v>
                </c:pt>
                <c:pt idx="10">
                  <c:v>7.9875838243070776E-2</c:v>
                </c:pt>
                <c:pt idx="11">
                  <c:v>0.10657764758081355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79-4515-9315-81B02DABFF5F}"/>
            </c:ext>
          </c:extLst>
        </c:ser>
        <c:ser>
          <c:idx val="2"/>
          <c:order val="2"/>
          <c:tx>
            <c:strRef>
              <c:f>'P. 23 Ministerio Público (1)'!$E$46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(1)'!$F$43:$Q$43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(1)'!$F$46:$Q$46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79-4515-9315-81B02DABFF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0739000"/>
        <c:axId val="330742136"/>
      </c:barChart>
      <c:catAx>
        <c:axId val="330739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2136"/>
        <c:crosses val="autoZero"/>
        <c:auto val="1"/>
        <c:lblAlgn val="ctr"/>
        <c:lblOffset val="100"/>
        <c:noMultiLvlLbl val="0"/>
      </c:catAx>
      <c:valAx>
        <c:axId val="330742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390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Acumulada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435892388451443"/>
          <c:y val="0.13263888888888889"/>
          <c:w val="0.85341885389326333"/>
          <c:h val="0.6262806211723535"/>
        </c:manualLayout>
      </c:layout>
      <c:lineChart>
        <c:grouping val="standard"/>
        <c:varyColors val="0"/>
        <c:ser>
          <c:idx val="0"/>
          <c:order val="0"/>
          <c:tx>
            <c:strRef>
              <c:f>'P. 23 Ministerio Público (1)'!$E$37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05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8E-47AC-93CD-CA647CF342E9}"/>
                </c:ext>
              </c:extLst>
            </c:dLbl>
            <c:dLbl>
              <c:idx val="1"/>
              <c:layout>
                <c:manualLayout>
                  <c:x val="-5.277777777777777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8E-47AC-93CD-CA647CF342E9}"/>
                </c:ext>
              </c:extLst>
            </c:dLbl>
            <c:dLbl>
              <c:idx val="2"/>
              <c:layout>
                <c:manualLayout>
                  <c:x val="-5.2777777777777778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8E-47AC-93CD-CA647CF342E9}"/>
                </c:ext>
              </c:extLst>
            </c:dLbl>
            <c:dLbl>
              <c:idx val="3"/>
              <c:layout>
                <c:manualLayout>
                  <c:x val="-5.2777777777777826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8E-47AC-93CD-CA647CF342E9}"/>
                </c:ext>
              </c:extLst>
            </c:dLbl>
            <c:dLbl>
              <c:idx val="4"/>
              <c:layout>
                <c:manualLayout>
                  <c:x val="-5.833333333333333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8E-47AC-93CD-CA647CF342E9}"/>
                </c:ext>
              </c:extLst>
            </c:dLbl>
            <c:dLbl>
              <c:idx val="5"/>
              <c:layout>
                <c:manualLayout>
                  <c:x val="-5.2777777777777778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8E-47AC-93CD-CA647CF342E9}"/>
                </c:ext>
              </c:extLst>
            </c:dLbl>
            <c:dLbl>
              <c:idx val="6"/>
              <c:layout>
                <c:manualLayout>
                  <c:x val="-3.888888888888899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8E-47AC-93CD-CA647CF342E9}"/>
                </c:ext>
              </c:extLst>
            </c:dLbl>
            <c:dLbl>
              <c:idx val="7"/>
              <c:layout>
                <c:manualLayout>
                  <c:x val="-4.1666557305336936E-2"/>
                  <c:y val="-1.38888888888889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999999999999988E-2"/>
                      <c:h val="5.8078885972586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58E-47AC-93CD-CA647CF342E9}"/>
                </c:ext>
              </c:extLst>
            </c:dLbl>
            <c:dLbl>
              <c:idx val="8"/>
              <c:layout>
                <c:manualLayout>
                  <c:x val="-3.888888888888889E-2"/>
                  <c:y val="-2.314814814814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58E-47AC-93CD-CA647CF342E9}"/>
                </c:ext>
              </c:extLst>
            </c:dLbl>
            <c:dLbl>
              <c:idx val="9"/>
              <c:layout>
                <c:manualLayout>
                  <c:x val="-4.7222222222222325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58E-47AC-93CD-CA647CF342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(1)'!$F$37:$H$37</c:f>
              <c:numCache>
                <c:formatCode>0.0%</c:formatCode>
                <c:ptCount val="3"/>
                <c:pt idx="0">
                  <c:v>7.6202133648617193E-2</c:v>
                </c:pt>
                <c:pt idx="1">
                  <c:v>0.15213125176727924</c:v>
                </c:pt>
                <c:pt idx="2">
                  <c:v>0.31803752369746346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58E-47AC-93CD-CA647CF342E9}"/>
            </c:ext>
          </c:extLst>
        </c:ser>
        <c:ser>
          <c:idx val="1"/>
          <c:order val="1"/>
          <c:tx>
            <c:strRef>
              <c:f>'P. 23 Ministerio Público (1)'!$E$38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(1)'!$F$38:$Q$38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0.62129973092499058</c:v>
                </c:pt>
                <c:pt idx="7">
                  <c:v>0.69779781802213225</c:v>
                </c:pt>
                <c:pt idx="8">
                  <c:v>0.7242039290468264</c:v>
                </c:pt>
                <c:pt idx="9">
                  <c:v>0.79691867584535858</c:v>
                </c:pt>
                <c:pt idx="10">
                  <c:v>0.87679451408842934</c:v>
                </c:pt>
                <c:pt idx="11">
                  <c:v>0.98542327409681396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358E-47AC-93CD-CA647CF342E9}"/>
            </c:ext>
          </c:extLst>
        </c:ser>
        <c:ser>
          <c:idx val="2"/>
          <c:order val="2"/>
          <c:tx>
            <c:strRef>
              <c:f>'P. 23 Ministerio Público (1)'!$E$39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(1)'!$F$39:$Q$39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58E-47AC-93CD-CA647CF342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0744488"/>
        <c:axId val="330741352"/>
      </c:lineChart>
      <c:catAx>
        <c:axId val="33074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1352"/>
        <c:crosses val="autoZero"/>
        <c:auto val="1"/>
        <c:lblAlgn val="ctr"/>
        <c:lblOffset val="100"/>
        <c:noMultiLvlLbl val="0"/>
      </c:catAx>
      <c:valAx>
        <c:axId val="3307413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4488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10-05-2021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10-05-2021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MARZO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43391"/>
              </p:ext>
            </p:extLst>
          </p:nvPr>
        </p:nvGraphicFramePr>
        <p:xfrm>
          <a:off x="611560" y="1988840"/>
          <a:ext cx="7759774" cy="4102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4651320"/>
              </p:ext>
            </p:extLst>
          </p:nvPr>
        </p:nvGraphicFramePr>
        <p:xfrm>
          <a:off x="539552" y="1916832"/>
          <a:ext cx="7992888" cy="4197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9294414"/>
              </p:ext>
            </p:extLst>
          </p:nvPr>
        </p:nvGraphicFramePr>
        <p:xfrm>
          <a:off x="611560" y="2060848"/>
          <a:ext cx="7776864" cy="3922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16581" y="672584"/>
            <a:ext cx="802694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24021" y="1263677"/>
            <a:ext cx="7711866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CFB2E21-23C6-45BA-9A90-524308D0E2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843892"/>
              </p:ext>
            </p:extLst>
          </p:nvPr>
        </p:nvGraphicFramePr>
        <p:xfrm>
          <a:off x="516581" y="1628800"/>
          <a:ext cx="8026947" cy="4399092"/>
        </p:xfrm>
        <a:graphic>
          <a:graphicData uri="http://schemas.openxmlformats.org/drawingml/2006/table">
            <a:tbl>
              <a:tblPr/>
              <a:tblGrid>
                <a:gridCol w="753704">
                  <a:extLst>
                    <a:ext uri="{9D8B030D-6E8A-4147-A177-3AD203B41FA5}">
                      <a16:colId xmlns:a16="http://schemas.microsoft.com/office/drawing/2014/main" val="85003364"/>
                    </a:ext>
                  </a:extLst>
                </a:gridCol>
                <a:gridCol w="314043">
                  <a:extLst>
                    <a:ext uri="{9D8B030D-6E8A-4147-A177-3AD203B41FA5}">
                      <a16:colId xmlns:a16="http://schemas.microsoft.com/office/drawing/2014/main" val="266435454"/>
                    </a:ext>
                  </a:extLst>
                </a:gridCol>
                <a:gridCol w="314043">
                  <a:extLst>
                    <a:ext uri="{9D8B030D-6E8A-4147-A177-3AD203B41FA5}">
                      <a16:colId xmlns:a16="http://schemas.microsoft.com/office/drawing/2014/main" val="2104105330"/>
                    </a:ext>
                  </a:extLst>
                </a:gridCol>
                <a:gridCol w="2336482">
                  <a:extLst>
                    <a:ext uri="{9D8B030D-6E8A-4147-A177-3AD203B41FA5}">
                      <a16:colId xmlns:a16="http://schemas.microsoft.com/office/drawing/2014/main" val="3953313746"/>
                    </a:ext>
                  </a:extLst>
                </a:gridCol>
                <a:gridCol w="753704">
                  <a:extLst>
                    <a:ext uri="{9D8B030D-6E8A-4147-A177-3AD203B41FA5}">
                      <a16:colId xmlns:a16="http://schemas.microsoft.com/office/drawing/2014/main" val="4173399904"/>
                    </a:ext>
                  </a:extLst>
                </a:gridCol>
                <a:gridCol w="690896">
                  <a:extLst>
                    <a:ext uri="{9D8B030D-6E8A-4147-A177-3AD203B41FA5}">
                      <a16:colId xmlns:a16="http://schemas.microsoft.com/office/drawing/2014/main" val="597568975"/>
                    </a:ext>
                  </a:extLst>
                </a:gridCol>
                <a:gridCol w="690896">
                  <a:extLst>
                    <a:ext uri="{9D8B030D-6E8A-4147-A177-3AD203B41FA5}">
                      <a16:colId xmlns:a16="http://schemas.microsoft.com/office/drawing/2014/main" val="4007996305"/>
                    </a:ext>
                  </a:extLst>
                </a:gridCol>
                <a:gridCol w="665771">
                  <a:extLst>
                    <a:ext uri="{9D8B030D-6E8A-4147-A177-3AD203B41FA5}">
                      <a16:colId xmlns:a16="http://schemas.microsoft.com/office/drawing/2014/main" val="1396559778"/>
                    </a:ext>
                  </a:extLst>
                </a:gridCol>
                <a:gridCol w="753704">
                  <a:extLst>
                    <a:ext uri="{9D8B030D-6E8A-4147-A177-3AD203B41FA5}">
                      <a16:colId xmlns:a16="http://schemas.microsoft.com/office/drawing/2014/main" val="2175724781"/>
                    </a:ext>
                  </a:extLst>
                </a:gridCol>
                <a:gridCol w="753704">
                  <a:extLst>
                    <a:ext uri="{9D8B030D-6E8A-4147-A177-3AD203B41FA5}">
                      <a16:colId xmlns:a16="http://schemas.microsoft.com/office/drawing/2014/main" val="2223506384"/>
                    </a:ext>
                  </a:extLst>
                </a:gridCol>
              </a:tblGrid>
              <a:tr h="25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475547"/>
                  </a:ext>
                </a:extLst>
              </a:tr>
              <a:tr h="5048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614476"/>
                  </a:ext>
                </a:extLst>
              </a:tr>
              <a:tr h="175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201.930.882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202.786.999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64.493.875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126124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153.920.266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153.919.756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55.741.969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693818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6.735.394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296128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934683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659772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101789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685100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842584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028272"/>
                  </a:ext>
                </a:extLst>
              </a:tr>
              <a:tr h="3296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545832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317235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80372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78873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620195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390509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858158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093882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1.039.390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428958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1.039.390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975758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763561"/>
                  </a:ext>
                </a:extLst>
              </a:tr>
              <a:tr h="164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546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426</Words>
  <Application>Microsoft Office PowerPoint</Application>
  <PresentationFormat>Presentación en pantalla (4:3)</PresentationFormat>
  <Paragraphs>236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1_Tema de Office</vt:lpstr>
      <vt:lpstr>EJECUCIÓN PRESUPUESTARIA DE GASTOS ACUMULADA AL MES DE MARZO DE 2021 PARTIDA 23: MINISTERIO PÚBLICO</vt:lpstr>
      <vt:lpstr>EJECUCIÓN PRESUPUESTARIA DE GASTOS ACUMULADA AL MES DE MARZO DE 2021  MINISTERIO PÚBLICO</vt:lpstr>
      <vt:lpstr>Presentación de PowerPoint</vt:lpstr>
      <vt:lpstr>Presentación de PowerPoint</vt:lpstr>
      <vt:lpstr>EJECUCIÓN PRESUPUESTARIA DE GASTOS ACUMULADA AL MES DE MARZO DE 2021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30</cp:revision>
  <dcterms:created xsi:type="dcterms:W3CDTF">2020-01-06T13:12:56Z</dcterms:created>
  <dcterms:modified xsi:type="dcterms:W3CDTF">2021-05-10T19:57:31Z</dcterms:modified>
</cp:coreProperties>
</file>